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352" r:id="rId4"/>
    <p:sldId id="353" r:id="rId5"/>
    <p:sldId id="354" r:id="rId6"/>
    <p:sldId id="355" r:id="rId7"/>
    <p:sldId id="356" r:id="rId8"/>
    <p:sldId id="357" r:id="rId9"/>
    <p:sldId id="358" r:id="rId10"/>
    <p:sldId id="359" r:id="rId11"/>
    <p:sldId id="360"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361"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362" r:id="rId44"/>
    <p:sldId id="363"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64" r:id="rId64"/>
    <p:sldId id="36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Lst>
  <p:sldSz cx="10985500" cy="6858000"/>
  <p:notesSz cx="109855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5" y="1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204880" y="0"/>
            <a:ext cx="775856" cy="656672"/>
          </a:xfrm>
          <a:prstGeom prst="rect">
            <a:avLst/>
          </a:prstGeom>
        </p:spPr>
      </p:pic>
      <p:pic>
        <p:nvPicPr>
          <p:cNvPr id="17" name="bg object 17"/>
          <p:cNvPicPr/>
          <p:nvPr/>
        </p:nvPicPr>
        <p:blipFill>
          <a:blip r:embed="rId3" cstate="print"/>
          <a:stretch>
            <a:fillRect/>
          </a:stretch>
        </p:blipFill>
        <p:spPr>
          <a:xfrm>
            <a:off x="10803299" y="940930"/>
            <a:ext cx="64816" cy="5837237"/>
          </a:xfrm>
          <a:prstGeom prst="rect">
            <a:avLst/>
          </a:prstGeom>
        </p:spPr>
      </p:pic>
      <p:pic>
        <p:nvPicPr>
          <p:cNvPr id="18" name="bg object 18"/>
          <p:cNvPicPr/>
          <p:nvPr/>
        </p:nvPicPr>
        <p:blipFill>
          <a:blip r:embed="rId4" cstate="print"/>
          <a:stretch>
            <a:fillRect/>
          </a:stretch>
        </p:blipFill>
        <p:spPr>
          <a:xfrm>
            <a:off x="1436728" y="1043006"/>
            <a:ext cx="7872483" cy="3826153"/>
          </a:xfrm>
          <a:prstGeom prst="rect">
            <a:avLst/>
          </a:prstGeom>
        </p:spPr>
      </p:pic>
      <p:sp>
        <p:nvSpPr>
          <p:cNvPr id="2" name="Holder 2"/>
          <p:cNvSpPr>
            <a:spLocks noGrp="1"/>
          </p:cNvSpPr>
          <p:nvPr>
            <p:ph type="ctrTitle"/>
          </p:nvPr>
        </p:nvSpPr>
        <p:spPr>
          <a:xfrm>
            <a:off x="640199" y="373380"/>
            <a:ext cx="9705101" cy="5130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647825" y="3840480"/>
            <a:ext cx="768985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10/28/2023</a:t>
            </a:fld>
            <a:endParaRPr lang="en-US"/>
          </a:p>
        </p:txBody>
      </p:sp>
      <p:sp>
        <p:nvSpPr>
          <p:cNvPr id="6" name="Holder 6"/>
          <p:cNvSpPr>
            <a:spLocks noGrp="1"/>
          </p:cNvSpPr>
          <p:nvPr>
            <p:ph type="sldNum" sz="quarter" idx="7"/>
          </p:nvPr>
        </p:nvSpPr>
        <p:spPr/>
        <p:txBody>
          <a:bodyPr lIns="0" tIns="0" rIns="0" bIns="0"/>
          <a:lstStyle>
            <a:lvl1pPr>
              <a:defRPr sz="1600" b="0" i="0">
                <a:solidFill>
                  <a:srgbClr val="7F7F7F"/>
                </a:solidFill>
                <a:latin typeface="Calibri"/>
                <a:cs typeface="Calibri"/>
              </a:defRPr>
            </a:lvl1pPr>
          </a:lstStyle>
          <a:p>
            <a:pPr marL="38100">
              <a:lnSpc>
                <a:spcPct val="100000"/>
              </a:lnSpc>
              <a:spcBef>
                <a:spcPts val="2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C0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rgbClr val="40404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10/28/2023</a:t>
            </a:fld>
            <a:endParaRPr lang="en-US"/>
          </a:p>
        </p:txBody>
      </p:sp>
      <p:sp>
        <p:nvSpPr>
          <p:cNvPr id="6" name="Holder 6"/>
          <p:cNvSpPr>
            <a:spLocks noGrp="1"/>
          </p:cNvSpPr>
          <p:nvPr>
            <p:ph type="sldNum" sz="quarter" idx="7"/>
          </p:nvPr>
        </p:nvSpPr>
        <p:spPr/>
        <p:txBody>
          <a:bodyPr lIns="0" tIns="0" rIns="0" bIns="0"/>
          <a:lstStyle>
            <a:lvl1pPr>
              <a:defRPr sz="1600" b="0" i="0">
                <a:solidFill>
                  <a:srgbClr val="7F7F7F"/>
                </a:solidFill>
                <a:latin typeface="Calibri"/>
                <a:cs typeface="Calibri"/>
              </a:defRPr>
            </a:lvl1pPr>
          </a:lstStyle>
          <a:p>
            <a:pPr marL="38100">
              <a:lnSpc>
                <a:spcPct val="100000"/>
              </a:lnSpc>
              <a:spcBef>
                <a:spcPts val="2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C00000"/>
                </a:solidFill>
                <a:latin typeface="Calibri"/>
                <a:cs typeface="Calibri"/>
              </a:defRPr>
            </a:lvl1pPr>
          </a:lstStyle>
          <a:p>
            <a:endParaRPr/>
          </a:p>
        </p:txBody>
      </p:sp>
      <p:sp>
        <p:nvSpPr>
          <p:cNvPr id="3" name="Holder 3"/>
          <p:cNvSpPr>
            <a:spLocks noGrp="1"/>
          </p:cNvSpPr>
          <p:nvPr>
            <p:ph sz="half" idx="2"/>
          </p:nvPr>
        </p:nvSpPr>
        <p:spPr>
          <a:xfrm>
            <a:off x="549275" y="1577340"/>
            <a:ext cx="477869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657532" y="1577340"/>
            <a:ext cx="477869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10/28/2023</a:t>
            </a:fld>
            <a:endParaRPr lang="en-US"/>
          </a:p>
        </p:txBody>
      </p:sp>
      <p:sp>
        <p:nvSpPr>
          <p:cNvPr id="7" name="Holder 7"/>
          <p:cNvSpPr>
            <a:spLocks noGrp="1"/>
          </p:cNvSpPr>
          <p:nvPr>
            <p:ph type="sldNum" sz="quarter" idx="7"/>
          </p:nvPr>
        </p:nvSpPr>
        <p:spPr/>
        <p:txBody>
          <a:bodyPr lIns="0" tIns="0" rIns="0" bIns="0"/>
          <a:lstStyle>
            <a:lvl1pPr>
              <a:defRPr sz="1600" b="0" i="0">
                <a:solidFill>
                  <a:srgbClr val="7F7F7F"/>
                </a:solidFill>
                <a:latin typeface="Calibri"/>
                <a:cs typeface="Calibri"/>
              </a:defRPr>
            </a:lvl1pPr>
          </a:lstStyle>
          <a:p>
            <a:pPr marL="38100">
              <a:lnSpc>
                <a:spcPct val="100000"/>
              </a:lnSpc>
              <a:spcBef>
                <a:spcPts val="2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C0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10/28/2023</a:t>
            </a:fld>
            <a:endParaRPr lang="en-US"/>
          </a:p>
        </p:txBody>
      </p:sp>
      <p:sp>
        <p:nvSpPr>
          <p:cNvPr id="5" name="Holder 5"/>
          <p:cNvSpPr>
            <a:spLocks noGrp="1"/>
          </p:cNvSpPr>
          <p:nvPr>
            <p:ph type="sldNum" sz="quarter" idx="7"/>
          </p:nvPr>
        </p:nvSpPr>
        <p:spPr/>
        <p:txBody>
          <a:bodyPr lIns="0" tIns="0" rIns="0" bIns="0"/>
          <a:lstStyle>
            <a:lvl1pPr>
              <a:defRPr sz="1600" b="0" i="0">
                <a:solidFill>
                  <a:srgbClr val="7F7F7F"/>
                </a:solidFill>
                <a:latin typeface="Calibri"/>
                <a:cs typeface="Calibri"/>
              </a:defRPr>
            </a:lvl1pPr>
          </a:lstStyle>
          <a:p>
            <a:pPr marL="38100">
              <a:lnSpc>
                <a:spcPct val="100000"/>
              </a:lnSpc>
              <a:spcBef>
                <a:spcPts val="2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204880" y="0"/>
            <a:ext cx="775856" cy="656672"/>
          </a:xfrm>
          <a:prstGeom prst="rect">
            <a:avLst/>
          </a:prstGeom>
        </p:spPr>
      </p:pic>
      <p:pic>
        <p:nvPicPr>
          <p:cNvPr id="17" name="bg object 17"/>
          <p:cNvPicPr/>
          <p:nvPr/>
        </p:nvPicPr>
        <p:blipFill>
          <a:blip r:embed="rId3" cstate="print"/>
          <a:stretch>
            <a:fillRect/>
          </a:stretch>
        </p:blipFill>
        <p:spPr>
          <a:xfrm>
            <a:off x="10803299" y="940930"/>
            <a:ext cx="64816" cy="5837237"/>
          </a:xfrm>
          <a:prstGeom prst="rect">
            <a:avLst/>
          </a:prstGeom>
        </p:spPr>
      </p:pic>
      <p:pic>
        <p:nvPicPr>
          <p:cNvPr id="18" name="bg object 18"/>
          <p:cNvPicPr/>
          <p:nvPr/>
        </p:nvPicPr>
        <p:blipFill>
          <a:blip r:embed="rId4" cstate="print"/>
          <a:stretch>
            <a:fillRect/>
          </a:stretch>
        </p:blipFill>
        <p:spPr>
          <a:xfrm>
            <a:off x="1097880" y="1052736"/>
            <a:ext cx="9887619" cy="5805263"/>
          </a:xfrm>
          <a:prstGeom prst="rect">
            <a:avLst/>
          </a:prstGeom>
        </p:spPr>
      </p:pic>
      <p:sp>
        <p:nvSpPr>
          <p:cNvPr id="19" name="bg object 19"/>
          <p:cNvSpPr/>
          <p:nvPr/>
        </p:nvSpPr>
        <p:spPr>
          <a:xfrm>
            <a:off x="2607640" y="2337158"/>
            <a:ext cx="936625" cy="667385"/>
          </a:xfrm>
          <a:custGeom>
            <a:avLst/>
            <a:gdLst/>
            <a:ahLst/>
            <a:cxnLst/>
            <a:rect l="l" t="t" r="r" b="b"/>
            <a:pathLst>
              <a:path w="936625" h="667385">
                <a:moveTo>
                  <a:pt x="0" y="111139"/>
                </a:moveTo>
                <a:lnTo>
                  <a:pt x="8733" y="67879"/>
                </a:lnTo>
                <a:lnTo>
                  <a:pt x="32552" y="32552"/>
                </a:lnTo>
                <a:lnTo>
                  <a:pt x="67879" y="8733"/>
                </a:lnTo>
                <a:lnTo>
                  <a:pt x="111139" y="0"/>
                </a:lnTo>
                <a:lnTo>
                  <a:pt x="824860" y="0"/>
                </a:lnTo>
                <a:lnTo>
                  <a:pt x="868120" y="8733"/>
                </a:lnTo>
                <a:lnTo>
                  <a:pt x="903447" y="32552"/>
                </a:lnTo>
                <a:lnTo>
                  <a:pt x="927266" y="67879"/>
                </a:lnTo>
                <a:lnTo>
                  <a:pt x="936000" y="111139"/>
                </a:lnTo>
                <a:lnTo>
                  <a:pt x="936000" y="555687"/>
                </a:lnTo>
                <a:lnTo>
                  <a:pt x="927266" y="598947"/>
                </a:lnTo>
                <a:lnTo>
                  <a:pt x="903447" y="634274"/>
                </a:lnTo>
                <a:lnTo>
                  <a:pt x="868120" y="658093"/>
                </a:lnTo>
                <a:lnTo>
                  <a:pt x="824860" y="666827"/>
                </a:lnTo>
                <a:lnTo>
                  <a:pt x="111139" y="666827"/>
                </a:lnTo>
                <a:lnTo>
                  <a:pt x="67879" y="658093"/>
                </a:lnTo>
                <a:lnTo>
                  <a:pt x="32552" y="634274"/>
                </a:lnTo>
                <a:lnTo>
                  <a:pt x="8733" y="598947"/>
                </a:lnTo>
                <a:lnTo>
                  <a:pt x="0" y="555687"/>
                </a:lnTo>
                <a:lnTo>
                  <a:pt x="0" y="111139"/>
                </a:lnTo>
                <a:close/>
              </a:path>
            </a:pathLst>
          </a:custGeom>
          <a:ln w="57150">
            <a:solidFill>
              <a:srgbClr val="0070C0"/>
            </a:solidFill>
          </a:ln>
        </p:spPr>
        <p:txBody>
          <a:bodyPr wrap="square" lIns="0" tIns="0" rIns="0" bIns="0" rtlCol="0"/>
          <a:lstStyle/>
          <a:p>
            <a:endParaRPr/>
          </a:p>
        </p:txBody>
      </p:sp>
      <p:sp>
        <p:nvSpPr>
          <p:cNvPr id="20" name="bg object 20"/>
          <p:cNvSpPr/>
          <p:nvPr/>
        </p:nvSpPr>
        <p:spPr>
          <a:xfrm>
            <a:off x="4698281" y="2337158"/>
            <a:ext cx="936625" cy="667385"/>
          </a:xfrm>
          <a:custGeom>
            <a:avLst/>
            <a:gdLst/>
            <a:ahLst/>
            <a:cxnLst/>
            <a:rect l="l" t="t" r="r" b="b"/>
            <a:pathLst>
              <a:path w="936625" h="667385">
                <a:moveTo>
                  <a:pt x="0" y="111139"/>
                </a:moveTo>
                <a:lnTo>
                  <a:pt x="8733" y="67879"/>
                </a:lnTo>
                <a:lnTo>
                  <a:pt x="32552" y="32552"/>
                </a:lnTo>
                <a:lnTo>
                  <a:pt x="67879" y="8733"/>
                </a:lnTo>
                <a:lnTo>
                  <a:pt x="111139" y="0"/>
                </a:lnTo>
                <a:lnTo>
                  <a:pt x="824860" y="0"/>
                </a:lnTo>
                <a:lnTo>
                  <a:pt x="868120" y="8733"/>
                </a:lnTo>
                <a:lnTo>
                  <a:pt x="903447" y="32552"/>
                </a:lnTo>
                <a:lnTo>
                  <a:pt x="927266" y="67879"/>
                </a:lnTo>
                <a:lnTo>
                  <a:pt x="936000" y="111139"/>
                </a:lnTo>
                <a:lnTo>
                  <a:pt x="936000" y="555687"/>
                </a:lnTo>
                <a:lnTo>
                  <a:pt x="927266" y="598947"/>
                </a:lnTo>
                <a:lnTo>
                  <a:pt x="903447" y="634274"/>
                </a:lnTo>
                <a:lnTo>
                  <a:pt x="868120" y="658093"/>
                </a:lnTo>
                <a:lnTo>
                  <a:pt x="824860" y="666827"/>
                </a:lnTo>
                <a:lnTo>
                  <a:pt x="111139" y="666827"/>
                </a:lnTo>
                <a:lnTo>
                  <a:pt x="67879" y="658093"/>
                </a:lnTo>
                <a:lnTo>
                  <a:pt x="32552" y="634274"/>
                </a:lnTo>
                <a:lnTo>
                  <a:pt x="8733" y="598947"/>
                </a:lnTo>
                <a:lnTo>
                  <a:pt x="0" y="555687"/>
                </a:lnTo>
                <a:lnTo>
                  <a:pt x="0" y="111139"/>
                </a:lnTo>
                <a:close/>
              </a:path>
            </a:pathLst>
          </a:custGeom>
          <a:ln w="57150">
            <a:solidFill>
              <a:srgbClr val="0070C0"/>
            </a:solidFill>
          </a:ln>
        </p:spPr>
        <p:txBody>
          <a:bodyPr wrap="square" lIns="0" tIns="0" rIns="0" bIns="0" rtlCol="0"/>
          <a:lstStyle/>
          <a:p>
            <a:endParaRPr/>
          </a:p>
        </p:txBody>
      </p:sp>
      <p:sp>
        <p:nvSpPr>
          <p:cNvPr id="21" name="bg object 21"/>
          <p:cNvSpPr/>
          <p:nvPr/>
        </p:nvSpPr>
        <p:spPr>
          <a:xfrm>
            <a:off x="8851299" y="4857437"/>
            <a:ext cx="936625" cy="667385"/>
          </a:xfrm>
          <a:custGeom>
            <a:avLst/>
            <a:gdLst/>
            <a:ahLst/>
            <a:cxnLst/>
            <a:rect l="l" t="t" r="r" b="b"/>
            <a:pathLst>
              <a:path w="936625" h="667385">
                <a:moveTo>
                  <a:pt x="0" y="111139"/>
                </a:moveTo>
                <a:lnTo>
                  <a:pt x="8733" y="67879"/>
                </a:lnTo>
                <a:lnTo>
                  <a:pt x="32552" y="32552"/>
                </a:lnTo>
                <a:lnTo>
                  <a:pt x="67879" y="8733"/>
                </a:lnTo>
                <a:lnTo>
                  <a:pt x="111139" y="0"/>
                </a:lnTo>
                <a:lnTo>
                  <a:pt x="824860" y="0"/>
                </a:lnTo>
                <a:lnTo>
                  <a:pt x="868120" y="8733"/>
                </a:lnTo>
                <a:lnTo>
                  <a:pt x="903447" y="32552"/>
                </a:lnTo>
                <a:lnTo>
                  <a:pt x="927266" y="67879"/>
                </a:lnTo>
                <a:lnTo>
                  <a:pt x="936000" y="111139"/>
                </a:lnTo>
                <a:lnTo>
                  <a:pt x="936000" y="555687"/>
                </a:lnTo>
                <a:lnTo>
                  <a:pt x="927266" y="598947"/>
                </a:lnTo>
                <a:lnTo>
                  <a:pt x="903447" y="634274"/>
                </a:lnTo>
                <a:lnTo>
                  <a:pt x="868120" y="658093"/>
                </a:lnTo>
                <a:lnTo>
                  <a:pt x="824860" y="666827"/>
                </a:lnTo>
                <a:lnTo>
                  <a:pt x="111139" y="666827"/>
                </a:lnTo>
                <a:lnTo>
                  <a:pt x="67879" y="658093"/>
                </a:lnTo>
                <a:lnTo>
                  <a:pt x="32552" y="634274"/>
                </a:lnTo>
                <a:lnTo>
                  <a:pt x="8733" y="598947"/>
                </a:lnTo>
                <a:lnTo>
                  <a:pt x="0" y="555687"/>
                </a:lnTo>
                <a:lnTo>
                  <a:pt x="0" y="111139"/>
                </a:lnTo>
                <a:close/>
              </a:path>
            </a:pathLst>
          </a:custGeom>
          <a:ln w="57150">
            <a:solidFill>
              <a:srgbClr val="0070C0"/>
            </a:solidFill>
          </a:ln>
        </p:spPr>
        <p:txBody>
          <a:bodyPr wrap="square" lIns="0" tIns="0" rIns="0" bIns="0" rtlCol="0"/>
          <a:lstStyle/>
          <a:p>
            <a:endParaRPr/>
          </a:p>
        </p:txBody>
      </p:sp>
      <p:sp>
        <p:nvSpPr>
          <p:cNvPr id="22" name="bg object 22"/>
          <p:cNvSpPr/>
          <p:nvPr/>
        </p:nvSpPr>
        <p:spPr>
          <a:xfrm>
            <a:off x="6079917" y="3921333"/>
            <a:ext cx="1029969" cy="667385"/>
          </a:xfrm>
          <a:custGeom>
            <a:avLst/>
            <a:gdLst/>
            <a:ahLst/>
            <a:cxnLst/>
            <a:rect l="l" t="t" r="r" b="b"/>
            <a:pathLst>
              <a:path w="1029970" h="667385">
                <a:moveTo>
                  <a:pt x="0" y="111140"/>
                </a:moveTo>
                <a:lnTo>
                  <a:pt x="8733" y="67879"/>
                </a:lnTo>
                <a:lnTo>
                  <a:pt x="32552" y="32552"/>
                </a:lnTo>
                <a:lnTo>
                  <a:pt x="67879" y="8733"/>
                </a:lnTo>
                <a:lnTo>
                  <a:pt x="111140" y="0"/>
                </a:lnTo>
                <a:lnTo>
                  <a:pt x="918459" y="0"/>
                </a:lnTo>
                <a:lnTo>
                  <a:pt x="961720" y="8733"/>
                </a:lnTo>
                <a:lnTo>
                  <a:pt x="997047" y="32552"/>
                </a:lnTo>
                <a:lnTo>
                  <a:pt x="1020866" y="67879"/>
                </a:lnTo>
                <a:lnTo>
                  <a:pt x="1029600" y="111140"/>
                </a:lnTo>
                <a:lnTo>
                  <a:pt x="1029600" y="555686"/>
                </a:lnTo>
                <a:lnTo>
                  <a:pt x="1020866" y="598947"/>
                </a:lnTo>
                <a:lnTo>
                  <a:pt x="997047" y="634274"/>
                </a:lnTo>
                <a:lnTo>
                  <a:pt x="961720" y="658093"/>
                </a:lnTo>
                <a:lnTo>
                  <a:pt x="918459" y="666827"/>
                </a:lnTo>
                <a:lnTo>
                  <a:pt x="111140" y="666827"/>
                </a:lnTo>
                <a:lnTo>
                  <a:pt x="67879" y="658093"/>
                </a:lnTo>
                <a:lnTo>
                  <a:pt x="32552" y="634274"/>
                </a:lnTo>
                <a:lnTo>
                  <a:pt x="8733" y="598947"/>
                </a:lnTo>
                <a:lnTo>
                  <a:pt x="0" y="555686"/>
                </a:lnTo>
                <a:lnTo>
                  <a:pt x="0" y="111140"/>
                </a:lnTo>
                <a:close/>
              </a:path>
            </a:pathLst>
          </a:custGeom>
          <a:ln w="57150">
            <a:solidFill>
              <a:srgbClr val="0070C0"/>
            </a:solidFill>
          </a:ln>
        </p:spPr>
        <p:txBody>
          <a:bodyPr wrap="square" lIns="0" tIns="0" rIns="0" bIns="0" rtlCol="0"/>
          <a:lstStyle/>
          <a:p>
            <a:endParaRPr/>
          </a:p>
        </p:txBody>
      </p:sp>
      <p:sp>
        <p:nvSpPr>
          <p:cNvPr id="23" name="bg object 23"/>
          <p:cNvSpPr/>
          <p:nvPr/>
        </p:nvSpPr>
        <p:spPr>
          <a:xfrm>
            <a:off x="6068194" y="5733256"/>
            <a:ext cx="1029969" cy="667385"/>
          </a:xfrm>
          <a:custGeom>
            <a:avLst/>
            <a:gdLst/>
            <a:ahLst/>
            <a:cxnLst/>
            <a:rect l="l" t="t" r="r" b="b"/>
            <a:pathLst>
              <a:path w="1029970" h="667385">
                <a:moveTo>
                  <a:pt x="0" y="111140"/>
                </a:moveTo>
                <a:lnTo>
                  <a:pt x="8733" y="67879"/>
                </a:lnTo>
                <a:lnTo>
                  <a:pt x="32552" y="32552"/>
                </a:lnTo>
                <a:lnTo>
                  <a:pt x="67879" y="8733"/>
                </a:lnTo>
                <a:lnTo>
                  <a:pt x="111140" y="0"/>
                </a:lnTo>
                <a:lnTo>
                  <a:pt x="918459" y="0"/>
                </a:lnTo>
                <a:lnTo>
                  <a:pt x="961720" y="8733"/>
                </a:lnTo>
                <a:lnTo>
                  <a:pt x="997047" y="32552"/>
                </a:lnTo>
                <a:lnTo>
                  <a:pt x="1020866" y="67879"/>
                </a:lnTo>
                <a:lnTo>
                  <a:pt x="1029600" y="111140"/>
                </a:lnTo>
                <a:lnTo>
                  <a:pt x="1029600" y="555686"/>
                </a:lnTo>
                <a:lnTo>
                  <a:pt x="1020866" y="598947"/>
                </a:lnTo>
                <a:lnTo>
                  <a:pt x="997047" y="634274"/>
                </a:lnTo>
                <a:lnTo>
                  <a:pt x="961720" y="658093"/>
                </a:lnTo>
                <a:lnTo>
                  <a:pt x="918459" y="666827"/>
                </a:lnTo>
                <a:lnTo>
                  <a:pt x="111140" y="666827"/>
                </a:lnTo>
                <a:lnTo>
                  <a:pt x="67879" y="658093"/>
                </a:lnTo>
                <a:lnTo>
                  <a:pt x="32552" y="634274"/>
                </a:lnTo>
                <a:lnTo>
                  <a:pt x="8733" y="598947"/>
                </a:lnTo>
                <a:lnTo>
                  <a:pt x="0" y="555686"/>
                </a:lnTo>
                <a:lnTo>
                  <a:pt x="0" y="111140"/>
                </a:lnTo>
                <a:close/>
              </a:path>
            </a:pathLst>
          </a:custGeom>
          <a:ln w="57150">
            <a:solidFill>
              <a:srgbClr val="0070C0"/>
            </a:solidFill>
          </a:ln>
        </p:spPr>
        <p:txBody>
          <a:bodyPr wrap="square" lIns="0" tIns="0" rIns="0" bIns="0" rtlCol="0"/>
          <a:lstStyle/>
          <a:p>
            <a:endParaRPr/>
          </a:p>
        </p:txBody>
      </p:sp>
      <p:sp>
        <p:nvSpPr>
          <p:cNvPr id="24" name="bg object 24"/>
          <p:cNvSpPr/>
          <p:nvPr/>
        </p:nvSpPr>
        <p:spPr>
          <a:xfrm>
            <a:off x="3520193" y="5209139"/>
            <a:ext cx="936625" cy="734060"/>
          </a:xfrm>
          <a:custGeom>
            <a:avLst/>
            <a:gdLst/>
            <a:ahLst/>
            <a:cxnLst/>
            <a:rect l="l" t="t" r="r" b="b"/>
            <a:pathLst>
              <a:path w="936625" h="734060">
                <a:moveTo>
                  <a:pt x="0" y="122254"/>
                </a:moveTo>
                <a:lnTo>
                  <a:pt x="9607" y="74667"/>
                </a:lnTo>
                <a:lnTo>
                  <a:pt x="35807" y="35807"/>
                </a:lnTo>
                <a:lnTo>
                  <a:pt x="74667" y="9607"/>
                </a:lnTo>
                <a:lnTo>
                  <a:pt x="122254" y="0"/>
                </a:lnTo>
                <a:lnTo>
                  <a:pt x="813745" y="0"/>
                </a:lnTo>
                <a:lnTo>
                  <a:pt x="861332" y="9607"/>
                </a:lnTo>
                <a:lnTo>
                  <a:pt x="900192" y="35807"/>
                </a:lnTo>
                <a:lnTo>
                  <a:pt x="926392" y="74667"/>
                </a:lnTo>
                <a:lnTo>
                  <a:pt x="936000" y="122254"/>
                </a:lnTo>
                <a:lnTo>
                  <a:pt x="936000" y="611255"/>
                </a:lnTo>
                <a:lnTo>
                  <a:pt x="926392" y="658842"/>
                </a:lnTo>
                <a:lnTo>
                  <a:pt x="900192" y="697702"/>
                </a:lnTo>
                <a:lnTo>
                  <a:pt x="861332" y="723902"/>
                </a:lnTo>
                <a:lnTo>
                  <a:pt x="813745" y="733510"/>
                </a:lnTo>
                <a:lnTo>
                  <a:pt x="122254" y="733510"/>
                </a:lnTo>
                <a:lnTo>
                  <a:pt x="74667" y="723902"/>
                </a:lnTo>
                <a:lnTo>
                  <a:pt x="35807" y="697702"/>
                </a:lnTo>
                <a:lnTo>
                  <a:pt x="9607" y="658842"/>
                </a:lnTo>
                <a:lnTo>
                  <a:pt x="0" y="611255"/>
                </a:lnTo>
                <a:lnTo>
                  <a:pt x="0" y="122254"/>
                </a:lnTo>
                <a:close/>
              </a:path>
            </a:pathLst>
          </a:custGeom>
          <a:ln w="57150">
            <a:solidFill>
              <a:srgbClr val="00B050"/>
            </a:solidFill>
          </a:ln>
        </p:spPr>
        <p:txBody>
          <a:bodyPr wrap="square" lIns="0" tIns="0" rIns="0" bIns="0" rtlCol="0"/>
          <a:lstStyle/>
          <a:p>
            <a:endParaRPr/>
          </a:p>
        </p:txBody>
      </p:sp>
      <p:sp>
        <p:nvSpPr>
          <p:cNvPr id="25" name="bg object 25"/>
          <p:cNvSpPr/>
          <p:nvPr/>
        </p:nvSpPr>
        <p:spPr>
          <a:xfrm>
            <a:off x="7409469" y="3882189"/>
            <a:ext cx="936625" cy="734060"/>
          </a:xfrm>
          <a:custGeom>
            <a:avLst/>
            <a:gdLst/>
            <a:ahLst/>
            <a:cxnLst/>
            <a:rect l="l" t="t" r="r" b="b"/>
            <a:pathLst>
              <a:path w="936625" h="734060">
                <a:moveTo>
                  <a:pt x="0" y="122254"/>
                </a:moveTo>
                <a:lnTo>
                  <a:pt x="9607" y="74667"/>
                </a:lnTo>
                <a:lnTo>
                  <a:pt x="35807" y="35807"/>
                </a:lnTo>
                <a:lnTo>
                  <a:pt x="74667" y="9607"/>
                </a:lnTo>
                <a:lnTo>
                  <a:pt x="122254" y="0"/>
                </a:lnTo>
                <a:lnTo>
                  <a:pt x="813745" y="0"/>
                </a:lnTo>
                <a:lnTo>
                  <a:pt x="861332" y="9607"/>
                </a:lnTo>
                <a:lnTo>
                  <a:pt x="900192" y="35807"/>
                </a:lnTo>
                <a:lnTo>
                  <a:pt x="926392" y="74667"/>
                </a:lnTo>
                <a:lnTo>
                  <a:pt x="936000" y="122254"/>
                </a:lnTo>
                <a:lnTo>
                  <a:pt x="936000" y="611255"/>
                </a:lnTo>
                <a:lnTo>
                  <a:pt x="926392" y="658842"/>
                </a:lnTo>
                <a:lnTo>
                  <a:pt x="900192" y="697702"/>
                </a:lnTo>
                <a:lnTo>
                  <a:pt x="861332" y="723902"/>
                </a:lnTo>
                <a:lnTo>
                  <a:pt x="813745" y="733510"/>
                </a:lnTo>
                <a:lnTo>
                  <a:pt x="122254" y="733510"/>
                </a:lnTo>
                <a:lnTo>
                  <a:pt x="74667" y="723902"/>
                </a:lnTo>
                <a:lnTo>
                  <a:pt x="35807" y="697702"/>
                </a:lnTo>
                <a:lnTo>
                  <a:pt x="9607" y="658842"/>
                </a:lnTo>
                <a:lnTo>
                  <a:pt x="0" y="611255"/>
                </a:lnTo>
                <a:lnTo>
                  <a:pt x="0" y="122254"/>
                </a:lnTo>
                <a:close/>
              </a:path>
            </a:pathLst>
          </a:custGeom>
          <a:ln w="57150">
            <a:solidFill>
              <a:srgbClr val="00B050"/>
            </a:solidFill>
          </a:ln>
        </p:spPr>
        <p:txBody>
          <a:bodyPr wrap="square" lIns="0" tIns="0" rIns="0" bIns="0" rtlCol="0"/>
          <a:lstStyle/>
          <a:p>
            <a:endParaRPr/>
          </a:p>
        </p:txBody>
      </p:sp>
      <p:sp>
        <p:nvSpPr>
          <p:cNvPr id="26" name="bg object 26"/>
          <p:cNvSpPr/>
          <p:nvPr/>
        </p:nvSpPr>
        <p:spPr>
          <a:xfrm>
            <a:off x="7409469" y="5705835"/>
            <a:ext cx="936625" cy="734060"/>
          </a:xfrm>
          <a:custGeom>
            <a:avLst/>
            <a:gdLst/>
            <a:ahLst/>
            <a:cxnLst/>
            <a:rect l="l" t="t" r="r" b="b"/>
            <a:pathLst>
              <a:path w="936625" h="734060">
                <a:moveTo>
                  <a:pt x="0" y="122254"/>
                </a:moveTo>
                <a:lnTo>
                  <a:pt x="9607" y="74667"/>
                </a:lnTo>
                <a:lnTo>
                  <a:pt x="35807" y="35807"/>
                </a:lnTo>
                <a:lnTo>
                  <a:pt x="74667" y="9607"/>
                </a:lnTo>
                <a:lnTo>
                  <a:pt x="122254" y="0"/>
                </a:lnTo>
                <a:lnTo>
                  <a:pt x="813745" y="0"/>
                </a:lnTo>
                <a:lnTo>
                  <a:pt x="861332" y="9607"/>
                </a:lnTo>
                <a:lnTo>
                  <a:pt x="900192" y="35807"/>
                </a:lnTo>
                <a:lnTo>
                  <a:pt x="926392" y="74667"/>
                </a:lnTo>
                <a:lnTo>
                  <a:pt x="936000" y="122254"/>
                </a:lnTo>
                <a:lnTo>
                  <a:pt x="936000" y="611255"/>
                </a:lnTo>
                <a:lnTo>
                  <a:pt x="926392" y="658842"/>
                </a:lnTo>
                <a:lnTo>
                  <a:pt x="900192" y="697702"/>
                </a:lnTo>
                <a:lnTo>
                  <a:pt x="861332" y="723902"/>
                </a:lnTo>
                <a:lnTo>
                  <a:pt x="813745" y="733510"/>
                </a:lnTo>
                <a:lnTo>
                  <a:pt x="122254" y="733510"/>
                </a:lnTo>
                <a:lnTo>
                  <a:pt x="74667" y="723902"/>
                </a:lnTo>
                <a:lnTo>
                  <a:pt x="35807" y="697702"/>
                </a:lnTo>
                <a:lnTo>
                  <a:pt x="9607" y="658842"/>
                </a:lnTo>
                <a:lnTo>
                  <a:pt x="0" y="611255"/>
                </a:lnTo>
                <a:lnTo>
                  <a:pt x="0" y="122254"/>
                </a:lnTo>
                <a:close/>
              </a:path>
            </a:pathLst>
          </a:custGeom>
          <a:ln w="57150">
            <a:solidFill>
              <a:srgbClr val="00B050"/>
            </a:solidFill>
          </a:ln>
        </p:spPr>
        <p:txBody>
          <a:bodyPr wrap="square" lIns="0" tIns="0" rIns="0" bIns="0" rtlCol="0"/>
          <a:lstStyle/>
          <a:p>
            <a:endParaRPr/>
          </a:p>
        </p:txBody>
      </p:sp>
      <p:sp>
        <p:nvSpPr>
          <p:cNvPr id="27" name="bg object 27"/>
          <p:cNvSpPr/>
          <p:nvPr/>
        </p:nvSpPr>
        <p:spPr>
          <a:xfrm>
            <a:off x="5130329" y="5143761"/>
            <a:ext cx="851535" cy="734060"/>
          </a:xfrm>
          <a:custGeom>
            <a:avLst/>
            <a:gdLst/>
            <a:ahLst/>
            <a:cxnLst/>
            <a:rect l="l" t="t" r="r" b="b"/>
            <a:pathLst>
              <a:path w="851535" h="734060">
                <a:moveTo>
                  <a:pt x="0" y="122254"/>
                </a:moveTo>
                <a:lnTo>
                  <a:pt x="9607" y="74667"/>
                </a:lnTo>
                <a:lnTo>
                  <a:pt x="35807" y="35807"/>
                </a:lnTo>
                <a:lnTo>
                  <a:pt x="74667" y="9607"/>
                </a:lnTo>
                <a:lnTo>
                  <a:pt x="122254" y="0"/>
                </a:lnTo>
                <a:lnTo>
                  <a:pt x="728655" y="0"/>
                </a:lnTo>
                <a:lnTo>
                  <a:pt x="776241" y="9607"/>
                </a:lnTo>
                <a:lnTo>
                  <a:pt x="815101" y="35807"/>
                </a:lnTo>
                <a:lnTo>
                  <a:pt x="841301" y="74667"/>
                </a:lnTo>
                <a:lnTo>
                  <a:pt x="850909" y="122254"/>
                </a:lnTo>
                <a:lnTo>
                  <a:pt x="850909" y="611256"/>
                </a:lnTo>
                <a:lnTo>
                  <a:pt x="841301" y="658842"/>
                </a:lnTo>
                <a:lnTo>
                  <a:pt x="815101" y="697702"/>
                </a:lnTo>
                <a:lnTo>
                  <a:pt x="776241" y="723902"/>
                </a:lnTo>
                <a:lnTo>
                  <a:pt x="728655" y="733510"/>
                </a:lnTo>
                <a:lnTo>
                  <a:pt x="122254" y="733510"/>
                </a:lnTo>
                <a:lnTo>
                  <a:pt x="74667" y="723902"/>
                </a:lnTo>
                <a:lnTo>
                  <a:pt x="35807" y="697702"/>
                </a:lnTo>
                <a:lnTo>
                  <a:pt x="9607" y="658842"/>
                </a:lnTo>
                <a:lnTo>
                  <a:pt x="0" y="611256"/>
                </a:lnTo>
                <a:lnTo>
                  <a:pt x="0" y="122254"/>
                </a:lnTo>
                <a:close/>
              </a:path>
            </a:pathLst>
          </a:custGeom>
          <a:ln w="57150">
            <a:solidFill>
              <a:srgbClr val="FF0000"/>
            </a:solidFill>
          </a:ln>
        </p:spPr>
        <p:txBody>
          <a:bodyPr wrap="square" lIns="0" tIns="0" rIns="0" bIns="0" rtlCol="0"/>
          <a:lstStyle/>
          <a:p>
            <a:endParaRPr/>
          </a:p>
        </p:txBody>
      </p:sp>
      <p:sp>
        <p:nvSpPr>
          <p:cNvPr id="28" name="bg object 28"/>
          <p:cNvSpPr/>
          <p:nvPr/>
        </p:nvSpPr>
        <p:spPr>
          <a:xfrm>
            <a:off x="8319405" y="724682"/>
            <a:ext cx="216535" cy="216535"/>
          </a:xfrm>
          <a:custGeom>
            <a:avLst/>
            <a:gdLst/>
            <a:ahLst/>
            <a:cxnLst/>
            <a:rect l="l" t="t" r="r" b="b"/>
            <a:pathLst>
              <a:path w="216534" h="216534">
                <a:moveTo>
                  <a:pt x="216023" y="0"/>
                </a:moveTo>
                <a:lnTo>
                  <a:pt x="0" y="0"/>
                </a:lnTo>
                <a:lnTo>
                  <a:pt x="0" y="216023"/>
                </a:lnTo>
                <a:lnTo>
                  <a:pt x="216023" y="216023"/>
                </a:lnTo>
                <a:lnTo>
                  <a:pt x="216023" y="0"/>
                </a:lnTo>
                <a:close/>
              </a:path>
            </a:pathLst>
          </a:custGeom>
          <a:solidFill>
            <a:srgbClr val="00B050"/>
          </a:solidFill>
        </p:spPr>
        <p:txBody>
          <a:bodyPr wrap="square" lIns="0" tIns="0" rIns="0" bIns="0" rtlCol="0"/>
          <a:lstStyle/>
          <a:p>
            <a:endParaRPr/>
          </a:p>
        </p:txBody>
      </p:sp>
      <p:sp>
        <p:nvSpPr>
          <p:cNvPr id="29" name="bg object 29"/>
          <p:cNvSpPr/>
          <p:nvPr/>
        </p:nvSpPr>
        <p:spPr>
          <a:xfrm>
            <a:off x="8319405" y="724682"/>
            <a:ext cx="216535" cy="216535"/>
          </a:xfrm>
          <a:custGeom>
            <a:avLst/>
            <a:gdLst/>
            <a:ahLst/>
            <a:cxnLst/>
            <a:rect l="l" t="t" r="r" b="b"/>
            <a:pathLst>
              <a:path w="216534" h="216534">
                <a:moveTo>
                  <a:pt x="0" y="0"/>
                </a:moveTo>
                <a:lnTo>
                  <a:pt x="216024" y="0"/>
                </a:lnTo>
                <a:lnTo>
                  <a:pt x="216024" y="216024"/>
                </a:lnTo>
                <a:lnTo>
                  <a:pt x="0" y="216024"/>
                </a:lnTo>
                <a:lnTo>
                  <a:pt x="0" y="0"/>
                </a:lnTo>
                <a:close/>
              </a:path>
            </a:pathLst>
          </a:custGeom>
          <a:ln w="15875">
            <a:solidFill>
              <a:srgbClr val="00B050"/>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10/28/2023</a:t>
            </a:fld>
            <a:endParaRPr lang="en-US"/>
          </a:p>
        </p:txBody>
      </p:sp>
      <p:sp>
        <p:nvSpPr>
          <p:cNvPr id="4" name="Holder 4"/>
          <p:cNvSpPr>
            <a:spLocks noGrp="1"/>
          </p:cNvSpPr>
          <p:nvPr>
            <p:ph type="sldNum" sz="quarter" idx="7"/>
          </p:nvPr>
        </p:nvSpPr>
        <p:spPr/>
        <p:txBody>
          <a:bodyPr lIns="0" tIns="0" rIns="0" bIns="0"/>
          <a:lstStyle>
            <a:lvl1pPr>
              <a:defRPr sz="1600" b="0" i="0">
                <a:solidFill>
                  <a:srgbClr val="7F7F7F"/>
                </a:solidFill>
                <a:latin typeface="Calibri"/>
                <a:cs typeface="Calibri"/>
              </a:defRPr>
            </a:lvl1pPr>
          </a:lstStyle>
          <a:p>
            <a:pPr marL="38100">
              <a:lnSpc>
                <a:spcPct val="100000"/>
              </a:lnSpc>
              <a:spcBef>
                <a:spcPts val="2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0204880" y="0"/>
            <a:ext cx="775856" cy="656672"/>
          </a:xfrm>
          <a:prstGeom prst="rect">
            <a:avLst/>
          </a:prstGeom>
        </p:spPr>
      </p:pic>
      <p:pic>
        <p:nvPicPr>
          <p:cNvPr id="17" name="bg object 17"/>
          <p:cNvPicPr/>
          <p:nvPr/>
        </p:nvPicPr>
        <p:blipFill>
          <a:blip r:embed="rId8" cstate="print"/>
          <a:stretch>
            <a:fillRect/>
          </a:stretch>
        </p:blipFill>
        <p:spPr>
          <a:xfrm>
            <a:off x="10803299" y="940930"/>
            <a:ext cx="64816" cy="5837237"/>
          </a:xfrm>
          <a:prstGeom prst="rect">
            <a:avLst/>
          </a:prstGeom>
        </p:spPr>
      </p:pic>
      <p:sp>
        <p:nvSpPr>
          <p:cNvPr id="2" name="Holder 2"/>
          <p:cNvSpPr>
            <a:spLocks noGrp="1"/>
          </p:cNvSpPr>
          <p:nvPr>
            <p:ph type="title"/>
          </p:nvPr>
        </p:nvSpPr>
        <p:spPr>
          <a:xfrm>
            <a:off x="817253" y="373380"/>
            <a:ext cx="9350992" cy="513080"/>
          </a:xfrm>
          <a:prstGeom prst="rect">
            <a:avLst/>
          </a:prstGeom>
        </p:spPr>
        <p:txBody>
          <a:bodyPr wrap="square" lIns="0" tIns="0" rIns="0" bIns="0">
            <a:spAutoFit/>
          </a:bodyPr>
          <a:lstStyle>
            <a:lvl1pPr>
              <a:defRPr sz="3200" b="0" i="0">
                <a:solidFill>
                  <a:srgbClr val="C00000"/>
                </a:solidFill>
                <a:latin typeface="Calibri"/>
                <a:cs typeface="Calibri"/>
              </a:defRPr>
            </a:lvl1pPr>
          </a:lstStyle>
          <a:p>
            <a:endParaRPr/>
          </a:p>
        </p:txBody>
      </p:sp>
      <p:sp>
        <p:nvSpPr>
          <p:cNvPr id="3" name="Holder 3"/>
          <p:cNvSpPr>
            <a:spLocks noGrp="1"/>
          </p:cNvSpPr>
          <p:nvPr>
            <p:ph type="body" idx="1"/>
          </p:nvPr>
        </p:nvSpPr>
        <p:spPr>
          <a:xfrm>
            <a:off x="337611" y="1459484"/>
            <a:ext cx="9191625" cy="1747520"/>
          </a:xfrm>
          <a:prstGeom prst="rect">
            <a:avLst/>
          </a:prstGeom>
        </p:spPr>
        <p:txBody>
          <a:bodyPr wrap="square" lIns="0" tIns="0" rIns="0" bIns="0">
            <a:spAutoFit/>
          </a:bodyPr>
          <a:lstStyle>
            <a:lvl1pPr>
              <a:defRPr sz="1800" b="0" i="0">
                <a:solidFill>
                  <a:srgbClr val="404040"/>
                </a:solidFill>
                <a:latin typeface="Calibri"/>
                <a:cs typeface="Calibri"/>
              </a:defRPr>
            </a:lvl1pPr>
          </a:lstStyle>
          <a:p>
            <a:endParaRPr/>
          </a:p>
        </p:txBody>
      </p:sp>
      <p:sp>
        <p:nvSpPr>
          <p:cNvPr id="4" name="Holder 4"/>
          <p:cNvSpPr>
            <a:spLocks noGrp="1"/>
          </p:cNvSpPr>
          <p:nvPr>
            <p:ph type="ftr" sz="quarter" idx="5"/>
          </p:nvPr>
        </p:nvSpPr>
        <p:spPr>
          <a:xfrm>
            <a:off x="3735070" y="6377940"/>
            <a:ext cx="351536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49275" y="6377940"/>
            <a:ext cx="2526665"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10/28/2023</a:t>
            </a:fld>
            <a:endParaRPr lang="en-US"/>
          </a:p>
        </p:txBody>
      </p:sp>
      <p:sp>
        <p:nvSpPr>
          <p:cNvPr id="6" name="Holder 6"/>
          <p:cNvSpPr>
            <a:spLocks noGrp="1"/>
          </p:cNvSpPr>
          <p:nvPr>
            <p:ph type="sldNum" sz="quarter" idx="7"/>
          </p:nvPr>
        </p:nvSpPr>
        <p:spPr>
          <a:xfrm>
            <a:off x="9272585" y="6535999"/>
            <a:ext cx="282575" cy="273684"/>
          </a:xfrm>
          <a:prstGeom prst="rect">
            <a:avLst/>
          </a:prstGeom>
        </p:spPr>
        <p:txBody>
          <a:bodyPr wrap="square" lIns="0" tIns="0" rIns="0" bIns="0">
            <a:spAutoFit/>
          </a:bodyPr>
          <a:lstStyle>
            <a:lvl1pPr>
              <a:defRPr sz="1600" b="0" i="0">
                <a:solidFill>
                  <a:srgbClr val="7F7F7F"/>
                </a:solidFill>
                <a:latin typeface="Calibri"/>
                <a:cs typeface="Calibri"/>
              </a:defRPr>
            </a:lvl1pPr>
          </a:lstStyle>
          <a:p>
            <a:pPr marL="38100">
              <a:lnSpc>
                <a:spcPct val="100000"/>
              </a:lnSpc>
              <a:spcBef>
                <a:spcPts val="2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163.jpg"/><Relationship Id="rId1" Type="http://schemas.openxmlformats.org/officeDocument/2006/relationships/slideLayout" Target="../slideLayouts/slideLayout2.xml"/><Relationship Id="rId6" Type="http://schemas.openxmlformats.org/officeDocument/2006/relationships/image" Target="../media/image175.jpg"/><Relationship Id="rId5" Type="http://schemas.openxmlformats.org/officeDocument/2006/relationships/image" Target="../media/image140.jpg"/><Relationship Id="rId4" Type="http://schemas.openxmlformats.org/officeDocument/2006/relationships/image" Target="../media/image75.jpg"/></Relationships>
</file>

<file path=ppt/slides/_rels/slide102.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1.jp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jpg"/><Relationship Id="rId4" Type="http://schemas.openxmlformats.org/officeDocument/2006/relationships/image" Target="../media/image188.jpg"/></Relationships>
</file>

<file path=ppt/slides/_rels/slide105.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image" Target="../media/image19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image" Target="../media/image194.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163.jpg"/><Relationship Id="rId1" Type="http://schemas.openxmlformats.org/officeDocument/2006/relationships/slideLayout" Target="../slideLayouts/slideLayout2.xml"/><Relationship Id="rId6" Type="http://schemas.openxmlformats.org/officeDocument/2006/relationships/image" Target="../media/image175.jpg"/><Relationship Id="rId5" Type="http://schemas.openxmlformats.org/officeDocument/2006/relationships/image" Target="../media/image140.jpg"/><Relationship Id="rId4" Type="http://schemas.openxmlformats.org/officeDocument/2006/relationships/image" Target="../media/image75.jpg"/></Relationships>
</file>

<file path=ppt/slides/_rels/slide109.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3.png"/><Relationship Id="rId3" Type="http://schemas.openxmlformats.org/officeDocument/2006/relationships/image" Target="../media/image198.png"/><Relationship Id="rId21" Type="http://schemas.openxmlformats.org/officeDocument/2006/relationships/image" Target="../media/image216.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image" Target="../media/image197.png"/><Relationship Id="rId16" Type="http://schemas.openxmlformats.org/officeDocument/2006/relationships/image" Target="../media/image211.png"/><Relationship Id="rId20"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5" Type="http://schemas.openxmlformats.org/officeDocument/2006/relationships/image" Target="../media/image210.png"/><Relationship Id="rId23" Type="http://schemas.openxmlformats.org/officeDocument/2006/relationships/image" Target="../media/image218.png"/><Relationship Id="rId10" Type="http://schemas.openxmlformats.org/officeDocument/2006/relationships/image" Target="../media/image205.png"/><Relationship Id="rId19" Type="http://schemas.openxmlformats.org/officeDocument/2006/relationships/image" Target="../media/image214.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 Id="rId22" Type="http://schemas.openxmlformats.org/officeDocument/2006/relationships/image" Target="../media/image2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9.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jp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 Id="rId5" Type="http://schemas.openxmlformats.org/officeDocument/2006/relationships/image" Target="../media/image48.jpg"/><Relationship Id="rId4" Type="http://schemas.openxmlformats.org/officeDocument/2006/relationships/image" Target="../media/image47.jpg"/></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g"/><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g"/><Relationship Id="rId7" Type="http://schemas.openxmlformats.org/officeDocument/2006/relationships/image" Target="../media/image56.jp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20.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19.jp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18.jpg"/><Relationship Id="rId5" Type="http://schemas.openxmlformats.org/officeDocument/2006/relationships/image" Target="../media/image71.png"/><Relationship Id="rId10" Type="http://schemas.openxmlformats.org/officeDocument/2006/relationships/image" Target="../media/image17.jpg"/><Relationship Id="rId4" Type="http://schemas.openxmlformats.org/officeDocument/2006/relationships/image" Target="../media/image70.png"/><Relationship Id="rId9" Type="http://schemas.openxmlformats.org/officeDocument/2006/relationships/image" Target="../media/image16.jpg"/><Relationship Id="rId14" Type="http://schemas.openxmlformats.org/officeDocument/2006/relationships/image" Target="../media/image7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jpg"/><Relationship Id="rId4" Type="http://schemas.openxmlformats.org/officeDocument/2006/relationships/image" Target="../media/image78.jpg"/><Relationship Id="rId9" Type="http://schemas.openxmlformats.org/officeDocument/2006/relationships/image" Target="../media/image83.png"/></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jpg"/><Relationship Id="rId4" Type="http://schemas.openxmlformats.org/officeDocument/2006/relationships/image" Target="../media/image78.jpg"/><Relationship Id="rId9"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image" Target="../media/image111.jp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66.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jpg"/><Relationship Id="rId4" Type="http://schemas.openxmlformats.org/officeDocument/2006/relationships/image" Target="../media/image13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image" Target="../media/image111.jp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jpg"/><Relationship Id="rId4" Type="http://schemas.openxmlformats.org/officeDocument/2006/relationships/image" Target="../media/image137.jpg"/></Relationships>
</file>

<file path=ppt/slides/_rels/slide8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140.jpg"/></Relationships>
</file>

<file path=ppt/slides/_rels/slide84.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9.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p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9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163.jpg"/><Relationship Id="rId1" Type="http://schemas.openxmlformats.org/officeDocument/2006/relationships/slideLayout" Target="../slideLayouts/slideLayout2.xml"/><Relationship Id="rId5" Type="http://schemas.openxmlformats.org/officeDocument/2006/relationships/image" Target="../media/image140.jpg"/><Relationship Id="rId4" Type="http://schemas.openxmlformats.org/officeDocument/2006/relationships/image" Target="../media/image7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jpg"/><Relationship Id="rId1" Type="http://schemas.openxmlformats.org/officeDocument/2006/relationships/slideLayout" Target="../slideLayouts/slideLayout2.xml"/><Relationship Id="rId4" Type="http://schemas.openxmlformats.org/officeDocument/2006/relationships/image" Target="../media/image17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86157" y="3931411"/>
            <a:ext cx="1918335" cy="96139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B6973"/>
                </a:solidFill>
                <a:latin typeface="Calibri"/>
                <a:cs typeface="Calibri"/>
              </a:rPr>
              <a:t>Dimitris</a:t>
            </a:r>
            <a:r>
              <a:rPr sz="1800" spc="-40" dirty="0">
                <a:solidFill>
                  <a:srgbClr val="5B6973"/>
                </a:solidFill>
                <a:latin typeface="Calibri"/>
                <a:cs typeface="Calibri"/>
              </a:rPr>
              <a:t> </a:t>
            </a:r>
            <a:r>
              <a:rPr sz="1800" spc="-10" dirty="0">
                <a:solidFill>
                  <a:srgbClr val="5B6973"/>
                </a:solidFill>
                <a:latin typeface="Calibri"/>
                <a:cs typeface="Calibri"/>
              </a:rPr>
              <a:t>SACHARIDIS</a:t>
            </a:r>
            <a:endParaRPr sz="1800">
              <a:latin typeface="Calibri"/>
              <a:cs typeface="Calibri"/>
            </a:endParaRPr>
          </a:p>
          <a:p>
            <a:pPr>
              <a:lnSpc>
                <a:spcPct val="100000"/>
              </a:lnSpc>
              <a:spcBef>
                <a:spcPts val="55"/>
              </a:spcBef>
            </a:pPr>
            <a:endParaRPr sz="2450">
              <a:latin typeface="Calibri"/>
              <a:cs typeface="Calibri"/>
            </a:endParaRPr>
          </a:p>
          <a:p>
            <a:pPr marL="907415">
              <a:lnSpc>
                <a:spcPct val="100000"/>
              </a:lnSpc>
            </a:pPr>
            <a:r>
              <a:rPr sz="1800" spc="-5" dirty="0">
                <a:solidFill>
                  <a:srgbClr val="5B6973"/>
                </a:solidFill>
                <a:latin typeface="Calibri"/>
                <a:cs typeface="Calibri"/>
              </a:rPr>
              <a:t>2023-2024</a:t>
            </a:r>
            <a:endParaRPr sz="1800">
              <a:latin typeface="Calibri"/>
              <a:cs typeface="Calibri"/>
            </a:endParaRPr>
          </a:p>
        </p:txBody>
      </p:sp>
      <p:grpSp>
        <p:nvGrpSpPr>
          <p:cNvPr id="3" name="object 3"/>
          <p:cNvGrpSpPr/>
          <p:nvPr/>
        </p:nvGrpSpPr>
        <p:grpSpPr>
          <a:xfrm>
            <a:off x="7009442" y="1201165"/>
            <a:ext cx="895985" cy="264795"/>
            <a:chOff x="7009442" y="1201165"/>
            <a:chExt cx="895985" cy="264795"/>
          </a:xfrm>
        </p:grpSpPr>
        <p:pic>
          <p:nvPicPr>
            <p:cNvPr id="4" name="object 4"/>
            <p:cNvPicPr/>
            <p:nvPr/>
          </p:nvPicPr>
          <p:blipFill>
            <a:blip r:embed="rId2" cstate="print"/>
            <a:stretch>
              <a:fillRect/>
            </a:stretch>
          </p:blipFill>
          <p:spPr>
            <a:xfrm>
              <a:off x="7009442" y="1201165"/>
              <a:ext cx="764000" cy="264318"/>
            </a:xfrm>
            <a:prstGeom prst="rect">
              <a:avLst/>
            </a:prstGeom>
          </p:spPr>
        </p:pic>
        <p:pic>
          <p:nvPicPr>
            <p:cNvPr id="5" name="object 5"/>
            <p:cNvPicPr/>
            <p:nvPr/>
          </p:nvPicPr>
          <p:blipFill>
            <a:blip r:embed="rId3" cstate="print"/>
            <a:stretch>
              <a:fillRect/>
            </a:stretch>
          </p:blipFill>
          <p:spPr>
            <a:xfrm>
              <a:off x="7807772" y="1348009"/>
              <a:ext cx="97036" cy="27186"/>
            </a:xfrm>
            <a:prstGeom prst="rect">
              <a:avLst/>
            </a:prstGeom>
          </p:spPr>
        </p:pic>
      </p:grpSp>
      <p:pic>
        <p:nvPicPr>
          <p:cNvPr id="6" name="object 6"/>
          <p:cNvPicPr/>
          <p:nvPr/>
        </p:nvPicPr>
        <p:blipFill>
          <a:blip r:embed="rId4" cstate="print"/>
          <a:stretch>
            <a:fillRect/>
          </a:stretch>
        </p:blipFill>
        <p:spPr>
          <a:xfrm>
            <a:off x="7952036" y="1201165"/>
            <a:ext cx="824460" cy="264318"/>
          </a:xfrm>
          <a:prstGeom prst="rect">
            <a:avLst/>
          </a:prstGeom>
        </p:spPr>
      </p:pic>
      <p:pic>
        <p:nvPicPr>
          <p:cNvPr id="7" name="object 7"/>
          <p:cNvPicPr/>
          <p:nvPr/>
        </p:nvPicPr>
        <p:blipFill>
          <a:blip r:embed="rId5" cstate="print"/>
          <a:stretch>
            <a:fillRect/>
          </a:stretch>
        </p:blipFill>
        <p:spPr>
          <a:xfrm>
            <a:off x="3267260" y="1666502"/>
            <a:ext cx="5492813" cy="350241"/>
          </a:xfrm>
          <a:prstGeom prst="rect">
            <a:avLst/>
          </a:prstGeom>
        </p:spPr>
      </p:pic>
      <p:pic>
        <p:nvPicPr>
          <p:cNvPr id="8" name="object 8"/>
          <p:cNvPicPr/>
          <p:nvPr/>
        </p:nvPicPr>
        <p:blipFill>
          <a:blip r:embed="rId6" cstate="print"/>
          <a:stretch>
            <a:fillRect/>
          </a:stretch>
        </p:blipFill>
        <p:spPr>
          <a:xfrm>
            <a:off x="5551736" y="2161802"/>
            <a:ext cx="3223022" cy="281581"/>
          </a:xfrm>
          <a:prstGeom prst="rect">
            <a:avLst/>
          </a:prstGeom>
        </p:spPr>
      </p:pic>
      <p:sp>
        <p:nvSpPr>
          <p:cNvPr id="9" name="object 9"/>
          <p:cNvSpPr txBox="1">
            <a:spLocks noGrp="1"/>
          </p:cNvSpPr>
          <p:nvPr>
            <p:ph type="title"/>
          </p:nvPr>
        </p:nvSpPr>
        <p:spPr>
          <a:xfrm>
            <a:off x="7895108" y="2503932"/>
            <a:ext cx="908050" cy="513080"/>
          </a:xfrm>
          <a:prstGeom prst="rect">
            <a:avLst/>
          </a:prstGeom>
        </p:spPr>
        <p:txBody>
          <a:bodyPr vert="horz" wrap="square" lIns="0" tIns="12700" rIns="0" bIns="0" rtlCol="0">
            <a:spAutoFit/>
          </a:bodyPr>
          <a:lstStyle/>
          <a:p>
            <a:pPr marL="12700">
              <a:lnSpc>
                <a:spcPct val="100000"/>
              </a:lnSpc>
              <a:spcBef>
                <a:spcPts val="100"/>
              </a:spcBef>
            </a:pPr>
            <a:r>
              <a:rPr i="1" spc="-15" dirty="0">
                <a:solidFill>
                  <a:srgbClr val="FF0000"/>
                </a:solidFill>
                <a:latin typeface="Calibri"/>
                <a:cs typeface="Calibri"/>
              </a:rPr>
              <a:t>Part</a:t>
            </a:r>
            <a:r>
              <a:rPr i="1" spc="-90" dirty="0">
                <a:solidFill>
                  <a:srgbClr val="FF0000"/>
                </a:solidFill>
                <a:latin typeface="Calibri"/>
                <a:cs typeface="Calibri"/>
              </a:rPr>
              <a:t> </a:t>
            </a:r>
            <a:r>
              <a:rPr i="1" dirty="0">
                <a:solidFill>
                  <a:srgbClr val="FF0000"/>
                </a:solidFill>
                <a:latin typeface="Calibri"/>
                <a:cs typeface="Calibri"/>
              </a:rPr>
              <a:t>I</a:t>
            </a:r>
          </a:p>
        </p:txBody>
      </p:sp>
      <p:sp>
        <p:nvSpPr>
          <p:cNvPr id="10" name="object 10"/>
          <p:cNvSpPr txBox="1"/>
          <p:nvPr/>
        </p:nvSpPr>
        <p:spPr>
          <a:xfrm>
            <a:off x="3108986" y="2997708"/>
            <a:ext cx="5697220" cy="513080"/>
          </a:xfrm>
          <a:prstGeom prst="rect">
            <a:avLst/>
          </a:prstGeom>
        </p:spPr>
        <p:txBody>
          <a:bodyPr vert="horz" wrap="square" lIns="0" tIns="12700" rIns="0" bIns="0" rtlCol="0">
            <a:spAutoFit/>
          </a:bodyPr>
          <a:lstStyle/>
          <a:p>
            <a:pPr marL="12700">
              <a:lnSpc>
                <a:spcPct val="100000"/>
              </a:lnSpc>
              <a:spcBef>
                <a:spcPts val="100"/>
              </a:spcBef>
            </a:pPr>
            <a:r>
              <a:rPr sz="3200" i="1" dirty="0">
                <a:solidFill>
                  <a:srgbClr val="FF0000"/>
                </a:solidFill>
                <a:latin typeface="Calibri"/>
                <a:cs typeface="Calibri"/>
              </a:rPr>
              <a:t>6.</a:t>
            </a:r>
            <a:r>
              <a:rPr sz="3200" i="1" spc="-10" dirty="0">
                <a:solidFill>
                  <a:srgbClr val="FF0000"/>
                </a:solidFill>
                <a:latin typeface="Calibri"/>
                <a:cs typeface="Calibri"/>
              </a:rPr>
              <a:t> </a:t>
            </a:r>
            <a:r>
              <a:rPr sz="3200" i="1" spc="-5" dirty="0">
                <a:solidFill>
                  <a:srgbClr val="FF0000"/>
                </a:solidFill>
                <a:latin typeface="Calibri"/>
                <a:cs typeface="Calibri"/>
              </a:rPr>
              <a:t>Process Automation</a:t>
            </a:r>
            <a:r>
              <a:rPr sz="3200" i="1" spc="-10" dirty="0">
                <a:solidFill>
                  <a:srgbClr val="FF0000"/>
                </a:solidFill>
                <a:latin typeface="Calibri"/>
                <a:cs typeface="Calibri"/>
              </a:rPr>
              <a:t> </a:t>
            </a:r>
            <a:r>
              <a:rPr sz="3200" i="1" dirty="0">
                <a:solidFill>
                  <a:srgbClr val="FF0000"/>
                </a:solidFill>
                <a:latin typeface="Calibri"/>
                <a:cs typeface="Calibri"/>
              </a:rPr>
              <a:t>and</a:t>
            </a:r>
            <a:r>
              <a:rPr sz="3200" i="1" spc="-5" dirty="0">
                <a:solidFill>
                  <a:srgbClr val="FF0000"/>
                </a:solidFill>
                <a:latin typeface="Calibri"/>
                <a:cs typeface="Calibri"/>
              </a:rPr>
              <a:t> </a:t>
            </a:r>
            <a:r>
              <a:rPr sz="3200" i="1" dirty="0">
                <a:solidFill>
                  <a:srgbClr val="FF0000"/>
                </a:solidFill>
                <a:latin typeface="Calibri"/>
                <a:cs typeface="Calibri"/>
              </a:rPr>
              <a:t>Mining</a:t>
            </a:r>
            <a:endParaRPr sz="32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7004FE-FEE0-4EE4-A31D-DB2218202282}"/>
              </a:ext>
            </a:extLst>
          </p:cNvPr>
          <p:cNvSpPr>
            <a:spLocks noGrp="1"/>
          </p:cNvSpPr>
          <p:nvPr>
            <p:ph type="body" idx="1"/>
          </p:nvPr>
        </p:nvSpPr>
        <p:spPr>
          <a:xfrm>
            <a:off x="158750" y="114267"/>
            <a:ext cx="10489139" cy="4431983"/>
          </a:xfrm>
        </p:spPr>
        <p:txBody>
          <a:bodyPr/>
          <a:lstStyle/>
          <a:p>
            <a:r>
              <a:rPr lang="en-US" b="1" dirty="0"/>
              <a:t>Bring process model to adequate granularity level</a:t>
            </a:r>
          </a:p>
          <a:p>
            <a:pPr algn="l"/>
            <a:r>
              <a:rPr lang="en-US" sz="1800" b="0" i="0" u="none" strike="noStrike" baseline="0" dirty="0">
                <a:latin typeface="QxpmdkTimes-Roman"/>
              </a:rPr>
              <a:t>Tasks in a conceptual model may not be at the right level of granularity for implementation. </a:t>
            </a:r>
          </a:p>
          <a:p>
            <a:pPr algn="l"/>
            <a:r>
              <a:rPr lang="en-US" sz="1800" b="0" i="0" u="none" strike="noStrike" baseline="0" dirty="0">
                <a:latin typeface="QxpmdkTimes-Roman"/>
              </a:rPr>
              <a:t>They may be either too abstract, in which case we need to decompose them, or too detailed, in which case they should be aggregated. </a:t>
            </a:r>
          </a:p>
          <a:p>
            <a:pPr algn="l"/>
            <a:r>
              <a:rPr lang="en-US" sz="1800" b="0" i="0" u="none" strike="noStrike" baseline="0" dirty="0">
                <a:latin typeface="QxpmdkTimes-Roman"/>
              </a:rPr>
              <a:t>For example, two consecutive tasks assigned to the same resource are candidates for </a:t>
            </a:r>
            <a:r>
              <a:rPr lang="en-US" sz="1800" b="0" i="1" u="none" strike="noStrike" baseline="0" dirty="0">
                <a:latin typeface="BfkvlvTimes-Italic"/>
              </a:rPr>
              <a:t>aggregation</a:t>
            </a:r>
            <a:r>
              <a:rPr lang="en-US" sz="1800" b="0" i="0" u="none" strike="noStrike" baseline="0" dirty="0">
                <a:latin typeface="QxpmdkTimes-Roman"/>
              </a:rPr>
              <a:t>. </a:t>
            </a:r>
          </a:p>
          <a:p>
            <a:pPr algn="l"/>
            <a:r>
              <a:rPr lang="en-US" sz="1800" b="0" i="0" u="none" strike="noStrike" baseline="0" dirty="0">
                <a:latin typeface="QxpmdkTimes-Roman"/>
              </a:rPr>
              <a:t>In a similar way, if a task requires more than one resource to be performed, then it is too </a:t>
            </a:r>
            <a:r>
              <a:rPr lang="en-US" sz="1800" b="0" i="1" u="none" strike="noStrike" baseline="0" dirty="0">
                <a:latin typeface="BfkvlvTimes-Italic"/>
              </a:rPr>
              <a:t>coarse-grained</a:t>
            </a:r>
            <a:r>
              <a:rPr lang="en-US" sz="1800" b="0" i="0" u="none" strike="noStrike" baseline="0" dirty="0">
                <a:latin typeface="QxpmdkTimes-Roman"/>
              </a:rPr>
              <a:t>. We should then decompose it into finer grained tasks such that these can be assigned to different resources. </a:t>
            </a:r>
          </a:p>
          <a:p>
            <a:pPr algn="l"/>
            <a:r>
              <a:rPr lang="en-US" sz="1800" b="0" i="0" u="none" strike="noStrike" baseline="0" dirty="0">
                <a:latin typeface="QxpmdkTimes-Roman"/>
              </a:rPr>
              <a:t>The principle driving these examples is that </a:t>
            </a:r>
            <a:r>
              <a:rPr lang="en-US" sz="1800" b="0" i="1" u="none" strike="noStrike" baseline="0" dirty="0">
                <a:latin typeface="BfkvlvTimes-Italic"/>
              </a:rPr>
              <a:t>a BPMS adds value if it coordinates handoffs of work between resources</a:t>
            </a:r>
            <a:r>
              <a:rPr lang="en-US" sz="1800" b="0" i="0" u="none" strike="noStrike" baseline="0" dirty="0">
                <a:latin typeface="QxpmdkTimes-Roman"/>
              </a:rPr>
              <a:t>.</a:t>
            </a:r>
          </a:p>
          <a:p>
            <a:pPr algn="l"/>
            <a:endParaRPr lang="en-US" dirty="0">
              <a:latin typeface="QxpmdkTimes-Roman"/>
            </a:endParaRPr>
          </a:p>
          <a:p>
            <a:pPr algn="l"/>
            <a:r>
              <a:rPr lang="en-US" dirty="0">
                <a:latin typeface="QxpmdkTimes-Roman"/>
              </a:rPr>
              <a:t>Decomposition -&gt; In case of enter and approve money transfer, there can be one staff to enter details and other to approve the money transfer. So, this task in the process can be decomposed into two separate tasks.</a:t>
            </a:r>
          </a:p>
          <a:p>
            <a:pPr algn="l"/>
            <a:endParaRPr lang="en-US" dirty="0">
              <a:latin typeface="QxpmdkTimes-Roman"/>
            </a:endParaRPr>
          </a:p>
          <a:p>
            <a:pPr algn="l"/>
            <a:r>
              <a:rPr lang="en-US" dirty="0">
                <a:latin typeface="QxpmdkTimes-Roman"/>
              </a:rPr>
              <a:t>Aggregation -&gt; </a:t>
            </a:r>
            <a:r>
              <a:rPr lang="en-US" sz="1800" b="0" i="0" u="none" strike="noStrike" baseline="0" dirty="0">
                <a:latin typeface="QxpmdkTimes-Roman"/>
              </a:rPr>
              <a:t>Tasks on a conceptual level can also be too fine-grained. For example, a sequence of user tasks “Enter customer name”, “Enter customer policy number”, and “Enter damage details” should be aggregated into a single user task “Enter claim” if they are all supposed to be performed by the same claims handler.</a:t>
            </a:r>
            <a:endParaRPr lang="en-US" dirty="0"/>
          </a:p>
        </p:txBody>
      </p:sp>
      <p:pic>
        <p:nvPicPr>
          <p:cNvPr id="5" name="Picture 4">
            <a:extLst>
              <a:ext uri="{FF2B5EF4-FFF2-40B4-BE49-F238E27FC236}">
                <a16:creationId xmlns:a16="http://schemas.microsoft.com/office/drawing/2014/main" id="{E5588FBC-0973-4F07-B13A-8387213EF789}"/>
              </a:ext>
            </a:extLst>
          </p:cNvPr>
          <p:cNvPicPr>
            <a:picLocks noChangeAspect="1"/>
          </p:cNvPicPr>
          <p:nvPr/>
        </p:nvPicPr>
        <p:blipFill rotWithShape="1">
          <a:blip r:embed="rId2"/>
          <a:srcRect l="13131" t="7871" r="14945"/>
          <a:stretch/>
        </p:blipFill>
        <p:spPr>
          <a:xfrm>
            <a:off x="8259228" y="4934625"/>
            <a:ext cx="2388661" cy="1835817"/>
          </a:xfrm>
          <a:prstGeom prst="rect">
            <a:avLst/>
          </a:prstGeom>
        </p:spPr>
      </p:pic>
    </p:spTree>
    <p:extLst>
      <p:ext uri="{BB962C8B-B14F-4D97-AF65-F5344CB8AC3E}">
        <p14:creationId xmlns:p14="http://schemas.microsoft.com/office/powerpoint/2010/main" val="24907284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287" y="348995"/>
            <a:ext cx="6439535" cy="513080"/>
          </a:xfrm>
          <a:prstGeom prst="rect">
            <a:avLst/>
          </a:prstGeom>
        </p:spPr>
        <p:txBody>
          <a:bodyPr vert="horz" wrap="square" lIns="0" tIns="12700" rIns="0" bIns="0" rtlCol="0">
            <a:spAutoFit/>
          </a:bodyPr>
          <a:lstStyle/>
          <a:p>
            <a:pPr marL="12700">
              <a:lnSpc>
                <a:spcPct val="100000"/>
              </a:lnSpc>
              <a:spcBef>
                <a:spcPts val="100"/>
              </a:spcBef>
            </a:pPr>
            <a:r>
              <a:rPr spc="-40" dirty="0">
                <a:solidFill>
                  <a:srgbClr val="FF0000"/>
                </a:solidFill>
              </a:rPr>
              <a:t>Performance </a:t>
            </a:r>
            <a:r>
              <a:rPr spc="-20" dirty="0">
                <a:solidFill>
                  <a:srgbClr val="FF0000"/>
                </a:solidFill>
              </a:rPr>
              <a:t>Mining:</a:t>
            </a:r>
            <a:r>
              <a:rPr spc="-30" dirty="0">
                <a:solidFill>
                  <a:srgbClr val="FF0000"/>
                </a:solidFill>
              </a:rPr>
              <a:t> </a:t>
            </a:r>
            <a:r>
              <a:rPr spc="-25" dirty="0">
                <a:solidFill>
                  <a:srgbClr val="FF0000"/>
                </a:solidFill>
              </a:rPr>
              <a:t>Analysis </a:t>
            </a:r>
            <a:r>
              <a:rPr spc="-70" dirty="0">
                <a:solidFill>
                  <a:srgbClr val="FF0000"/>
                </a:solidFill>
              </a:rPr>
              <a:t>Template</a:t>
            </a:r>
          </a:p>
        </p:txBody>
      </p:sp>
      <p:pic>
        <p:nvPicPr>
          <p:cNvPr id="3" name="object 3"/>
          <p:cNvPicPr/>
          <p:nvPr/>
        </p:nvPicPr>
        <p:blipFill>
          <a:blip r:embed="rId2" cstate="print"/>
          <a:stretch>
            <a:fillRect/>
          </a:stretch>
        </p:blipFill>
        <p:spPr>
          <a:xfrm>
            <a:off x="326617" y="932746"/>
            <a:ext cx="10327502" cy="252721"/>
          </a:xfrm>
          <a:prstGeom prst="rect">
            <a:avLst/>
          </a:prstGeom>
        </p:spPr>
      </p:pic>
      <p:graphicFrame>
        <p:nvGraphicFramePr>
          <p:cNvPr id="4" name="object 4"/>
          <p:cNvGraphicFramePr>
            <a:graphicFrameLocks noGrp="1"/>
          </p:cNvGraphicFramePr>
          <p:nvPr/>
        </p:nvGraphicFramePr>
        <p:xfrm>
          <a:off x="299147" y="888617"/>
          <a:ext cx="10327639" cy="5592764"/>
        </p:xfrm>
        <a:graphic>
          <a:graphicData uri="http://schemas.openxmlformats.org/drawingml/2006/table">
            <a:tbl>
              <a:tblPr firstRow="1" bandRow="1">
                <a:tableStyleId>{2D5ABB26-0587-4C30-8999-92F81FD0307C}</a:tableStyleId>
              </a:tblPr>
              <a:tblGrid>
                <a:gridCol w="2535555">
                  <a:extLst>
                    <a:ext uri="{9D8B030D-6E8A-4147-A177-3AD203B41FA5}">
                      <a16:colId xmlns:a16="http://schemas.microsoft.com/office/drawing/2014/main" val="20000"/>
                    </a:ext>
                  </a:extLst>
                </a:gridCol>
                <a:gridCol w="7792084">
                  <a:extLst>
                    <a:ext uri="{9D8B030D-6E8A-4147-A177-3AD203B41FA5}">
                      <a16:colId xmlns:a16="http://schemas.microsoft.com/office/drawing/2014/main" val="20001"/>
                    </a:ext>
                  </a:extLst>
                </a:gridCol>
              </a:tblGrid>
              <a:tr h="343355">
                <a:tc>
                  <a:txBody>
                    <a:bodyPr/>
                    <a:lstStyle/>
                    <a:p>
                      <a:pPr marL="81915">
                        <a:lnSpc>
                          <a:spcPct val="100000"/>
                        </a:lnSpc>
                        <a:spcBef>
                          <a:spcPts val="215"/>
                        </a:spcBef>
                      </a:pPr>
                      <a:r>
                        <a:rPr sz="1400" spc="-5" dirty="0">
                          <a:latin typeface="Calibri"/>
                          <a:cs typeface="Calibri"/>
                        </a:rPr>
                        <a:t>What?</a:t>
                      </a:r>
                      <a:endParaRPr sz="1400">
                        <a:latin typeface="Calibri"/>
                        <a:cs typeface="Calibri"/>
                      </a:endParaRPr>
                    </a:p>
                  </a:txBody>
                  <a:tcPr marL="0" marR="0" marT="273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1915">
                        <a:lnSpc>
                          <a:spcPct val="100000"/>
                        </a:lnSpc>
                        <a:spcBef>
                          <a:spcPts val="215"/>
                        </a:spcBef>
                      </a:pPr>
                      <a:r>
                        <a:rPr sz="1400" spc="-5" dirty="0">
                          <a:latin typeface="Calibri"/>
                          <a:cs typeface="Calibri"/>
                        </a:rPr>
                        <a:t>How?</a:t>
                      </a:r>
                      <a:endParaRPr sz="1400">
                        <a:latin typeface="Calibri"/>
                        <a:cs typeface="Calibri"/>
                      </a:endParaRPr>
                    </a:p>
                  </a:txBody>
                  <a:tcPr marL="0" marR="0" marT="273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2060128">
                <a:tc>
                  <a:txBody>
                    <a:bodyPr/>
                    <a:lstStyle/>
                    <a:p>
                      <a:pPr marL="81915" algn="just">
                        <a:lnSpc>
                          <a:spcPct val="100000"/>
                        </a:lnSpc>
                        <a:spcBef>
                          <a:spcPts val="225"/>
                        </a:spcBef>
                      </a:pPr>
                      <a:r>
                        <a:rPr sz="1400" b="1" spc="-5" dirty="0">
                          <a:latin typeface="Calibri"/>
                          <a:cs typeface="Calibri"/>
                        </a:rPr>
                        <a:t>Bottleneck</a:t>
                      </a:r>
                      <a:r>
                        <a:rPr sz="1400" b="1" spc="-35" dirty="0">
                          <a:latin typeface="Calibri"/>
                          <a:cs typeface="Calibri"/>
                        </a:rPr>
                        <a:t> </a:t>
                      </a:r>
                      <a:r>
                        <a:rPr sz="1400" b="1" spc="-5" dirty="0">
                          <a:latin typeface="Calibri"/>
                          <a:cs typeface="Calibri"/>
                        </a:rPr>
                        <a:t>analysis</a:t>
                      </a:r>
                      <a:endParaRPr sz="1400">
                        <a:latin typeface="Calibri"/>
                        <a:cs typeface="Calibri"/>
                      </a:endParaRPr>
                    </a:p>
                    <a:p>
                      <a:pPr marL="367665" marR="156845" indent="-193675" algn="just">
                        <a:lnSpc>
                          <a:spcPct val="101400"/>
                        </a:lnSpc>
                        <a:buFont typeface="Arial MT"/>
                        <a:buChar char="•"/>
                        <a:tabLst>
                          <a:tab pos="368300" algn="l"/>
                        </a:tabLst>
                      </a:pPr>
                      <a:r>
                        <a:rPr sz="1400" spc="-5" dirty="0">
                          <a:latin typeface="Calibri"/>
                          <a:cs typeface="Calibri"/>
                        </a:rPr>
                        <a:t>Identify </a:t>
                      </a:r>
                      <a:r>
                        <a:rPr sz="1400" dirty="0">
                          <a:latin typeface="Calibri"/>
                          <a:cs typeface="Calibri"/>
                        </a:rPr>
                        <a:t>activity </a:t>
                      </a:r>
                      <a:r>
                        <a:rPr sz="1400" spc="-5" dirty="0">
                          <a:latin typeface="Calibri"/>
                          <a:cs typeface="Calibri"/>
                        </a:rPr>
                        <a:t>bottlenecks </a:t>
                      </a:r>
                      <a:r>
                        <a:rPr sz="1400" spc="-305" dirty="0">
                          <a:latin typeface="Calibri"/>
                          <a:cs typeface="Calibri"/>
                        </a:rPr>
                        <a:t> </a:t>
                      </a:r>
                      <a:r>
                        <a:rPr sz="1400" spc="-10" dirty="0">
                          <a:latin typeface="Calibri"/>
                          <a:cs typeface="Calibri"/>
                        </a:rPr>
                        <a:t>(high-effort</a:t>
                      </a:r>
                      <a:r>
                        <a:rPr sz="1400" spc="-5" dirty="0">
                          <a:latin typeface="Calibri"/>
                          <a:cs typeface="Calibri"/>
                        </a:rPr>
                        <a:t> </a:t>
                      </a:r>
                      <a:r>
                        <a:rPr sz="1400" dirty="0">
                          <a:latin typeface="Calibri"/>
                          <a:cs typeface="Calibri"/>
                        </a:rPr>
                        <a:t>activities)</a:t>
                      </a:r>
                      <a:endParaRPr sz="1400">
                        <a:latin typeface="Calibri"/>
                        <a:cs typeface="Calibri"/>
                      </a:endParaRPr>
                    </a:p>
                    <a:p>
                      <a:pPr marL="367665" marR="150495" indent="-193675" algn="just">
                        <a:lnSpc>
                          <a:spcPct val="98600"/>
                        </a:lnSpc>
                        <a:spcBef>
                          <a:spcPts val="25"/>
                        </a:spcBef>
                        <a:buFont typeface="Arial MT"/>
                        <a:buChar char="•"/>
                        <a:tabLst>
                          <a:tab pos="368300" algn="l"/>
                        </a:tabLst>
                      </a:pPr>
                      <a:r>
                        <a:rPr sz="1400" spc="-5" dirty="0">
                          <a:latin typeface="Calibri"/>
                          <a:cs typeface="Calibri"/>
                        </a:rPr>
                        <a:t>Identify waiting bottlenecks </a:t>
                      </a:r>
                      <a:r>
                        <a:rPr sz="1400" spc="-305" dirty="0">
                          <a:latin typeface="Calibri"/>
                          <a:cs typeface="Calibri"/>
                        </a:rPr>
                        <a:t> </a:t>
                      </a:r>
                      <a:r>
                        <a:rPr sz="1400" spc="-5" dirty="0">
                          <a:latin typeface="Calibri"/>
                          <a:cs typeface="Calibri"/>
                        </a:rPr>
                        <a:t>(slow </a:t>
                      </a:r>
                      <a:r>
                        <a:rPr sz="1400" spc="-10" dirty="0">
                          <a:latin typeface="Calibri"/>
                          <a:cs typeface="Calibri"/>
                        </a:rPr>
                        <a:t>handoffs </a:t>
                      </a:r>
                      <a:r>
                        <a:rPr sz="1400" dirty="0">
                          <a:latin typeface="Calibri"/>
                          <a:cs typeface="Calibri"/>
                        </a:rPr>
                        <a:t>and </a:t>
                      </a:r>
                      <a:r>
                        <a:rPr sz="1400" spc="-5" dirty="0">
                          <a:latin typeface="Calibri"/>
                          <a:cs typeface="Calibri"/>
                        </a:rPr>
                        <a:t>capacity </a:t>
                      </a:r>
                      <a:r>
                        <a:rPr sz="1400" spc="-305" dirty="0">
                          <a:latin typeface="Calibri"/>
                          <a:cs typeface="Calibri"/>
                        </a:rPr>
                        <a:t> </a:t>
                      </a:r>
                      <a:r>
                        <a:rPr sz="1400" spc="-5" dirty="0">
                          <a:latin typeface="Calibri"/>
                          <a:cs typeface="Calibri"/>
                        </a:rPr>
                        <a:t>bottlenecks)</a:t>
                      </a:r>
                      <a:endParaRPr sz="1400">
                        <a:latin typeface="Calibri"/>
                        <a:cs typeface="Calibri"/>
                      </a:endParaRPr>
                    </a:p>
                    <a:p>
                      <a:pPr marL="367665" marR="934719" indent="-193675" algn="just">
                        <a:lnSpc>
                          <a:spcPct val="101400"/>
                        </a:lnSpc>
                        <a:buFont typeface="Arial MT"/>
                        <a:buChar char="•"/>
                        <a:tabLst>
                          <a:tab pos="368300" algn="l"/>
                        </a:tabLst>
                      </a:pPr>
                      <a:r>
                        <a:rPr sz="1400" spc="-5" dirty="0">
                          <a:latin typeface="Calibri"/>
                          <a:cs typeface="Calibri"/>
                        </a:rPr>
                        <a:t>Identify </a:t>
                      </a:r>
                      <a:r>
                        <a:rPr sz="1400" spc="-10" dirty="0">
                          <a:latin typeface="Calibri"/>
                          <a:cs typeface="Calibri"/>
                        </a:rPr>
                        <a:t>resource </a:t>
                      </a:r>
                      <a:r>
                        <a:rPr sz="1400" spc="-310" dirty="0">
                          <a:latin typeface="Calibri"/>
                          <a:cs typeface="Calibri"/>
                        </a:rPr>
                        <a:t> </a:t>
                      </a:r>
                      <a:r>
                        <a:rPr sz="1400" spc="-5" dirty="0">
                          <a:latin typeface="Calibri"/>
                          <a:cs typeface="Calibri"/>
                        </a:rPr>
                        <a:t>bottlenecks</a:t>
                      </a:r>
                      <a:endParaRPr sz="1400">
                        <a:latin typeface="Calibri"/>
                        <a:cs typeface="Calibri"/>
                      </a:endParaRPr>
                    </a:p>
                  </a:txBody>
                  <a:tcPr marL="0" marR="0" marT="285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67665" marR="206375" indent="-193675">
                        <a:lnSpc>
                          <a:spcPct val="101400"/>
                        </a:lnSpc>
                        <a:spcBef>
                          <a:spcPts val="200"/>
                        </a:spcBef>
                        <a:buFont typeface="Arial MT"/>
                        <a:buChar char="•"/>
                        <a:tabLst>
                          <a:tab pos="367665" algn="l"/>
                          <a:tab pos="368300" algn="l"/>
                        </a:tabLst>
                      </a:pPr>
                      <a:r>
                        <a:rPr sz="1400" spc="-5" dirty="0">
                          <a:latin typeface="Calibri"/>
                          <a:cs typeface="Calibri"/>
                        </a:rPr>
                        <a:t>In </a:t>
                      </a:r>
                      <a:r>
                        <a:rPr sz="1400" dirty="0">
                          <a:latin typeface="Calibri"/>
                          <a:cs typeface="Calibri"/>
                        </a:rPr>
                        <a:t>the </a:t>
                      </a:r>
                      <a:r>
                        <a:rPr sz="1400" spc="-5" dirty="0">
                          <a:latin typeface="Calibri"/>
                          <a:cs typeface="Calibri"/>
                        </a:rPr>
                        <a:t>process map,</a:t>
                      </a:r>
                      <a:r>
                        <a:rPr sz="1400" dirty="0">
                          <a:latin typeface="Calibri"/>
                          <a:cs typeface="Calibri"/>
                        </a:rPr>
                        <a:t> </a:t>
                      </a:r>
                      <a:r>
                        <a:rPr sz="1400" spc="-5" dirty="0">
                          <a:latin typeface="Calibri"/>
                          <a:cs typeface="Calibri"/>
                        </a:rPr>
                        <a:t>select</a:t>
                      </a:r>
                      <a:r>
                        <a:rPr sz="1400" dirty="0">
                          <a:latin typeface="Calibri"/>
                          <a:cs typeface="Calibri"/>
                        </a:rPr>
                        <a:t> the </a:t>
                      </a:r>
                      <a:r>
                        <a:rPr sz="1400" spc="-5" dirty="0">
                          <a:latin typeface="Calibri"/>
                          <a:cs typeface="Calibri"/>
                        </a:rPr>
                        <a:t>duration </a:t>
                      </a:r>
                      <a:r>
                        <a:rPr sz="1400" spc="-10" dirty="0">
                          <a:latin typeface="Calibri"/>
                          <a:cs typeface="Calibri"/>
                        </a:rPr>
                        <a:t>overlay</a:t>
                      </a:r>
                      <a:r>
                        <a:rPr sz="1400" dirty="0">
                          <a:latin typeface="Calibri"/>
                          <a:cs typeface="Calibri"/>
                        </a:rPr>
                        <a:t> </a:t>
                      </a:r>
                      <a:r>
                        <a:rPr sz="1400" spc="-10" dirty="0">
                          <a:latin typeface="Calibri"/>
                          <a:cs typeface="Calibri"/>
                        </a:rPr>
                        <a:t>(average</a:t>
                      </a:r>
                      <a:r>
                        <a:rPr sz="1400" spc="-5" dirty="0">
                          <a:latin typeface="Calibri"/>
                          <a:cs typeface="Calibri"/>
                        </a:rPr>
                        <a:t> or</a:t>
                      </a:r>
                      <a:r>
                        <a:rPr sz="1400" dirty="0">
                          <a:latin typeface="Calibri"/>
                          <a:cs typeface="Calibri"/>
                        </a:rPr>
                        <a:t> </a:t>
                      </a:r>
                      <a:r>
                        <a:rPr sz="1400" spc="-10" dirty="0">
                          <a:latin typeface="Calibri"/>
                          <a:cs typeface="Calibri"/>
                        </a:rPr>
                        <a:t>total</a:t>
                      </a:r>
                      <a:r>
                        <a:rPr sz="1400" spc="-5" dirty="0">
                          <a:latin typeface="Calibri"/>
                          <a:cs typeface="Calibri"/>
                        </a:rPr>
                        <a:t> duration):</a:t>
                      </a:r>
                      <a:r>
                        <a:rPr sz="1400" dirty="0">
                          <a:latin typeface="Calibri"/>
                          <a:cs typeface="Calibri"/>
                        </a:rPr>
                        <a:t> </a:t>
                      </a:r>
                      <a:r>
                        <a:rPr sz="1400" u="sng" dirty="0">
                          <a:uFill>
                            <a:solidFill>
                              <a:srgbClr val="000000"/>
                            </a:solidFill>
                          </a:uFill>
                          <a:latin typeface="Calibri"/>
                          <a:cs typeface="Calibri"/>
                        </a:rPr>
                        <a:t>activity </a:t>
                      </a:r>
                      <a:r>
                        <a:rPr sz="1400" u="sng" spc="-5" dirty="0">
                          <a:uFill>
                            <a:solidFill>
                              <a:srgbClr val="000000"/>
                            </a:solidFill>
                          </a:uFill>
                          <a:latin typeface="Calibri"/>
                          <a:cs typeface="Calibri"/>
                        </a:rPr>
                        <a:t>bottlenecks</a:t>
                      </a:r>
                      <a:r>
                        <a:rPr sz="1400" dirty="0">
                          <a:latin typeface="Calibri"/>
                          <a:cs typeface="Calibri"/>
                        </a:rPr>
                        <a:t> </a:t>
                      </a:r>
                      <a:r>
                        <a:rPr sz="1400" spc="-10" dirty="0">
                          <a:latin typeface="Calibri"/>
                          <a:cs typeface="Calibri"/>
                        </a:rPr>
                        <a:t>have </a:t>
                      </a:r>
                      <a:r>
                        <a:rPr sz="1400" spc="-300" dirty="0">
                          <a:latin typeface="Calibri"/>
                          <a:cs typeface="Calibri"/>
                        </a:rPr>
                        <a:t> </a:t>
                      </a:r>
                      <a:r>
                        <a:rPr sz="1400" spc="-5" dirty="0">
                          <a:latin typeface="Calibri"/>
                          <a:cs typeface="Calibri"/>
                        </a:rPr>
                        <a:t>long</a:t>
                      </a:r>
                      <a:r>
                        <a:rPr sz="1400" dirty="0">
                          <a:latin typeface="Calibri"/>
                          <a:cs typeface="Calibri"/>
                        </a:rPr>
                        <a:t> </a:t>
                      </a:r>
                      <a:r>
                        <a:rPr sz="1400" spc="-5" dirty="0">
                          <a:latin typeface="Calibri"/>
                          <a:cs typeface="Calibri"/>
                        </a:rPr>
                        <a:t>processing</a:t>
                      </a:r>
                      <a:r>
                        <a:rPr sz="1400" dirty="0">
                          <a:latin typeface="Calibri"/>
                          <a:cs typeface="Calibri"/>
                        </a:rPr>
                        <a:t> </a:t>
                      </a:r>
                      <a:r>
                        <a:rPr sz="1400" spc="-5" dirty="0">
                          <a:latin typeface="Calibri"/>
                          <a:cs typeface="Calibri"/>
                        </a:rPr>
                        <a:t>time;</a:t>
                      </a:r>
                      <a:r>
                        <a:rPr sz="1400" spc="5" dirty="0">
                          <a:latin typeface="Calibri"/>
                          <a:cs typeface="Calibri"/>
                        </a:rPr>
                        <a:t> </a:t>
                      </a:r>
                      <a:r>
                        <a:rPr sz="1400" u="sng" spc="-5" dirty="0">
                          <a:uFill>
                            <a:solidFill>
                              <a:srgbClr val="000000"/>
                            </a:solidFill>
                          </a:uFill>
                          <a:latin typeface="Calibri"/>
                          <a:cs typeface="Calibri"/>
                        </a:rPr>
                        <a:t>slow </a:t>
                      </a:r>
                      <a:r>
                        <a:rPr sz="1400" u="sng" spc="-10" dirty="0">
                          <a:uFill>
                            <a:solidFill>
                              <a:srgbClr val="000000"/>
                            </a:solidFill>
                          </a:uFill>
                          <a:latin typeface="Calibri"/>
                          <a:cs typeface="Calibri"/>
                        </a:rPr>
                        <a:t>handoffs</a:t>
                      </a:r>
                      <a:r>
                        <a:rPr sz="1400" u="sng" dirty="0">
                          <a:uFill>
                            <a:solidFill>
                              <a:srgbClr val="000000"/>
                            </a:solidFill>
                          </a:uFill>
                          <a:latin typeface="Calibri"/>
                          <a:cs typeface="Calibri"/>
                        </a:rPr>
                        <a:t> </a:t>
                      </a:r>
                      <a:r>
                        <a:rPr sz="1400" u="sng" spc="-5" dirty="0">
                          <a:uFill>
                            <a:solidFill>
                              <a:srgbClr val="000000"/>
                            </a:solidFill>
                          </a:uFill>
                          <a:latin typeface="Calibri"/>
                          <a:cs typeface="Calibri"/>
                        </a:rPr>
                        <a:t>between</a:t>
                      </a:r>
                      <a:r>
                        <a:rPr sz="1400" u="sng" spc="5" dirty="0">
                          <a:uFill>
                            <a:solidFill>
                              <a:srgbClr val="000000"/>
                            </a:solidFill>
                          </a:uFill>
                          <a:latin typeface="Calibri"/>
                          <a:cs typeface="Calibri"/>
                        </a:rPr>
                        <a:t> </a:t>
                      </a:r>
                      <a:r>
                        <a:rPr sz="1400" u="sng" dirty="0">
                          <a:uFill>
                            <a:solidFill>
                              <a:srgbClr val="000000"/>
                            </a:solidFill>
                          </a:uFill>
                          <a:latin typeface="Calibri"/>
                          <a:cs typeface="Calibri"/>
                        </a:rPr>
                        <a:t>activities</a:t>
                      </a:r>
                      <a:r>
                        <a:rPr sz="1400" dirty="0">
                          <a:latin typeface="Calibri"/>
                          <a:cs typeface="Calibri"/>
                        </a:rPr>
                        <a:t> </a:t>
                      </a:r>
                      <a:r>
                        <a:rPr sz="1400" spc="-10" dirty="0">
                          <a:latin typeface="Calibri"/>
                          <a:cs typeface="Calibri"/>
                        </a:rPr>
                        <a:t>are</a:t>
                      </a:r>
                      <a:r>
                        <a:rPr sz="1400" spc="5" dirty="0">
                          <a:latin typeface="Calibri"/>
                          <a:cs typeface="Calibri"/>
                        </a:rPr>
                        <a:t> </a:t>
                      </a:r>
                      <a:r>
                        <a:rPr sz="1400" spc="-10" dirty="0">
                          <a:latin typeface="Calibri"/>
                          <a:cs typeface="Calibri"/>
                        </a:rPr>
                        <a:t>arcs</a:t>
                      </a:r>
                      <a:r>
                        <a:rPr sz="1400" dirty="0">
                          <a:latin typeface="Calibri"/>
                          <a:cs typeface="Calibri"/>
                        </a:rPr>
                        <a:t> with </a:t>
                      </a:r>
                      <a:r>
                        <a:rPr sz="1400" spc="-5" dirty="0">
                          <a:latin typeface="Calibri"/>
                          <a:cs typeface="Calibri"/>
                        </a:rPr>
                        <a:t>long</a:t>
                      </a:r>
                      <a:r>
                        <a:rPr sz="1400" spc="5" dirty="0">
                          <a:latin typeface="Calibri"/>
                          <a:cs typeface="Calibri"/>
                        </a:rPr>
                        <a:t> </a:t>
                      </a:r>
                      <a:r>
                        <a:rPr sz="1400" spc="-5" dirty="0">
                          <a:latin typeface="Calibri"/>
                          <a:cs typeface="Calibri"/>
                        </a:rPr>
                        <a:t>waiting</a:t>
                      </a:r>
                      <a:r>
                        <a:rPr sz="1400" dirty="0">
                          <a:latin typeface="Calibri"/>
                          <a:cs typeface="Calibri"/>
                        </a:rPr>
                        <a:t> </a:t>
                      </a:r>
                      <a:r>
                        <a:rPr sz="1400" spc="-5" dirty="0">
                          <a:latin typeface="Calibri"/>
                          <a:cs typeface="Calibri"/>
                        </a:rPr>
                        <a:t>times;</a:t>
                      </a:r>
                      <a:r>
                        <a:rPr sz="1400" spc="10" dirty="0">
                          <a:latin typeface="Calibri"/>
                          <a:cs typeface="Calibri"/>
                        </a:rPr>
                        <a:t> </a:t>
                      </a:r>
                      <a:r>
                        <a:rPr sz="1400" u="sng" spc="-10" dirty="0">
                          <a:uFill>
                            <a:solidFill>
                              <a:srgbClr val="000000"/>
                            </a:solidFill>
                          </a:uFill>
                          <a:latin typeface="Calibri"/>
                          <a:cs typeface="Calibri"/>
                        </a:rPr>
                        <a:t>resource- </a:t>
                      </a:r>
                      <a:r>
                        <a:rPr sz="1400" spc="-5" dirty="0">
                          <a:latin typeface="Calibri"/>
                          <a:cs typeface="Calibri"/>
                        </a:rPr>
                        <a:t> </a:t>
                      </a:r>
                      <a:r>
                        <a:rPr sz="1400" u="sng" spc="-5" dirty="0">
                          <a:uFill>
                            <a:solidFill>
                              <a:srgbClr val="000000"/>
                            </a:solidFill>
                          </a:uFill>
                          <a:latin typeface="Calibri"/>
                          <a:cs typeface="Calibri"/>
                        </a:rPr>
                        <a:t>capacity</a:t>
                      </a:r>
                      <a:r>
                        <a:rPr sz="1400" u="sng" dirty="0">
                          <a:uFill>
                            <a:solidFill>
                              <a:srgbClr val="000000"/>
                            </a:solidFill>
                          </a:uFill>
                          <a:latin typeface="Calibri"/>
                          <a:cs typeface="Calibri"/>
                        </a:rPr>
                        <a:t> </a:t>
                      </a:r>
                      <a:r>
                        <a:rPr sz="1400" u="sng" spc="-5" dirty="0">
                          <a:uFill>
                            <a:solidFill>
                              <a:srgbClr val="000000"/>
                            </a:solidFill>
                          </a:uFill>
                          <a:latin typeface="Calibri"/>
                          <a:cs typeface="Calibri"/>
                        </a:rPr>
                        <a:t>bottlenecks</a:t>
                      </a:r>
                      <a:r>
                        <a:rPr sz="1400" spc="-5" dirty="0">
                          <a:latin typeface="Calibri"/>
                          <a:cs typeface="Calibri"/>
                        </a:rPr>
                        <a:t> </a:t>
                      </a:r>
                      <a:r>
                        <a:rPr sz="1400" spc="-10" dirty="0">
                          <a:latin typeface="Calibri"/>
                          <a:cs typeface="Calibri"/>
                        </a:rPr>
                        <a:t>relate</a:t>
                      </a:r>
                      <a:r>
                        <a:rPr sz="1400" spc="-5" dirty="0">
                          <a:latin typeface="Calibri"/>
                          <a:cs typeface="Calibri"/>
                        </a:rPr>
                        <a:t> to</a:t>
                      </a:r>
                      <a:r>
                        <a:rPr sz="1400" dirty="0">
                          <a:latin typeface="Calibri"/>
                          <a:cs typeface="Calibri"/>
                        </a:rPr>
                        <a:t> activities</a:t>
                      </a:r>
                      <a:r>
                        <a:rPr sz="1400" spc="-5" dirty="0">
                          <a:latin typeface="Calibri"/>
                          <a:cs typeface="Calibri"/>
                        </a:rPr>
                        <a:t> </a:t>
                      </a:r>
                      <a:r>
                        <a:rPr sz="1400" dirty="0">
                          <a:latin typeface="Calibri"/>
                          <a:cs typeface="Calibri"/>
                        </a:rPr>
                        <a:t>with</a:t>
                      </a:r>
                      <a:r>
                        <a:rPr sz="1400" spc="-5" dirty="0">
                          <a:latin typeface="Calibri"/>
                          <a:cs typeface="Calibri"/>
                        </a:rPr>
                        <a:t> all/most</a:t>
                      </a:r>
                      <a:r>
                        <a:rPr sz="1400" spc="5" dirty="0">
                          <a:latin typeface="Calibri"/>
                          <a:cs typeface="Calibri"/>
                        </a:rPr>
                        <a:t> </a:t>
                      </a:r>
                      <a:r>
                        <a:rPr sz="1400" spc="-5" dirty="0">
                          <a:latin typeface="Calibri"/>
                          <a:cs typeface="Calibri"/>
                        </a:rPr>
                        <a:t>incoming </a:t>
                      </a:r>
                      <a:r>
                        <a:rPr sz="1400" spc="-10" dirty="0">
                          <a:latin typeface="Calibri"/>
                          <a:cs typeface="Calibri"/>
                        </a:rPr>
                        <a:t>arcs</a:t>
                      </a:r>
                      <a:r>
                        <a:rPr sz="1400" spc="-5" dirty="0">
                          <a:latin typeface="Calibri"/>
                          <a:cs typeface="Calibri"/>
                        </a:rPr>
                        <a:t> </a:t>
                      </a:r>
                      <a:r>
                        <a:rPr sz="1400" dirty="0">
                          <a:latin typeface="Calibri"/>
                          <a:cs typeface="Calibri"/>
                        </a:rPr>
                        <a:t>with </a:t>
                      </a:r>
                      <a:r>
                        <a:rPr sz="1400" spc="-5" dirty="0">
                          <a:latin typeface="Calibri"/>
                          <a:cs typeface="Calibri"/>
                        </a:rPr>
                        <a:t>long waiting times</a:t>
                      </a:r>
                      <a:endParaRPr sz="1400">
                        <a:latin typeface="Calibri"/>
                        <a:cs typeface="Calibri"/>
                      </a:endParaRPr>
                    </a:p>
                    <a:p>
                      <a:pPr marL="367665" marR="174625" indent="-193675">
                        <a:lnSpc>
                          <a:spcPts val="1610"/>
                        </a:lnSpc>
                        <a:spcBef>
                          <a:spcPts val="110"/>
                        </a:spcBef>
                        <a:buFont typeface="Arial MT"/>
                        <a:buChar char="•"/>
                        <a:tabLst>
                          <a:tab pos="367665" algn="l"/>
                          <a:tab pos="368300" algn="l"/>
                        </a:tabLst>
                      </a:pPr>
                      <a:r>
                        <a:rPr sz="1400" spc="-10" dirty="0">
                          <a:latin typeface="Calibri"/>
                          <a:cs typeface="Calibri"/>
                        </a:rPr>
                        <a:t>Switch</a:t>
                      </a:r>
                      <a:r>
                        <a:rPr sz="1400" dirty="0">
                          <a:latin typeface="Calibri"/>
                          <a:cs typeface="Calibri"/>
                        </a:rPr>
                        <a:t> </a:t>
                      </a:r>
                      <a:r>
                        <a:rPr sz="1400" spc="-5" dirty="0">
                          <a:latin typeface="Calibri"/>
                          <a:cs typeface="Calibri"/>
                        </a:rPr>
                        <a:t>to</a:t>
                      </a:r>
                      <a:r>
                        <a:rPr sz="1400" dirty="0">
                          <a:latin typeface="Calibri"/>
                          <a:cs typeface="Calibri"/>
                        </a:rPr>
                        <a:t> the</a:t>
                      </a:r>
                      <a:r>
                        <a:rPr sz="1400" spc="5" dirty="0">
                          <a:latin typeface="Calibri"/>
                          <a:cs typeface="Calibri"/>
                        </a:rPr>
                        <a:t> </a:t>
                      </a:r>
                      <a:r>
                        <a:rPr sz="1400" spc="-10" dirty="0">
                          <a:latin typeface="Calibri"/>
                          <a:cs typeface="Calibri"/>
                        </a:rPr>
                        <a:t>Resources</a:t>
                      </a:r>
                      <a:r>
                        <a:rPr sz="1400" dirty="0">
                          <a:latin typeface="Calibri"/>
                          <a:cs typeface="Calibri"/>
                        </a:rPr>
                        <a:t> </a:t>
                      </a:r>
                      <a:r>
                        <a:rPr sz="1400" spc="-5" dirty="0">
                          <a:latin typeface="Calibri"/>
                          <a:cs typeface="Calibri"/>
                        </a:rPr>
                        <a:t>perspective</a:t>
                      </a:r>
                      <a:r>
                        <a:rPr sz="1400" spc="5" dirty="0">
                          <a:latin typeface="Calibri"/>
                          <a:cs typeface="Calibri"/>
                        </a:rPr>
                        <a:t> </a:t>
                      </a:r>
                      <a:r>
                        <a:rPr sz="1400" dirty="0">
                          <a:latin typeface="Calibri"/>
                          <a:cs typeface="Calibri"/>
                        </a:rPr>
                        <a:t>in the</a:t>
                      </a:r>
                      <a:r>
                        <a:rPr sz="1400" spc="5" dirty="0">
                          <a:latin typeface="Calibri"/>
                          <a:cs typeface="Calibri"/>
                        </a:rPr>
                        <a:t> </a:t>
                      </a:r>
                      <a:r>
                        <a:rPr sz="1400" spc="-5" dirty="0">
                          <a:latin typeface="Calibri"/>
                          <a:cs typeface="Calibri"/>
                        </a:rPr>
                        <a:t>map: </a:t>
                      </a:r>
                      <a:r>
                        <a:rPr sz="1400" u="sng" spc="-5" dirty="0">
                          <a:uFill>
                            <a:solidFill>
                              <a:srgbClr val="000000"/>
                            </a:solidFill>
                          </a:uFill>
                          <a:latin typeface="Calibri"/>
                          <a:cs typeface="Calibri"/>
                        </a:rPr>
                        <a:t>slow</a:t>
                      </a:r>
                      <a:r>
                        <a:rPr sz="1400" u="sng" dirty="0">
                          <a:uFill>
                            <a:solidFill>
                              <a:srgbClr val="000000"/>
                            </a:solidFill>
                          </a:uFill>
                          <a:latin typeface="Calibri"/>
                          <a:cs typeface="Calibri"/>
                        </a:rPr>
                        <a:t> </a:t>
                      </a:r>
                      <a:r>
                        <a:rPr sz="1400" u="sng" spc="-10" dirty="0">
                          <a:uFill>
                            <a:solidFill>
                              <a:srgbClr val="000000"/>
                            </a:solidFill>
                          </a:uFill>
                          <a:latin typeface="Calibri"/>
                          <a:cs typeface="Calibri"/>
                        </a:rPr>
                        <a:t>handoffs</a:t>
                      </a:r>
                      <a:r>
                        <a:rPr sz="1400" u="sng" dirty="0">
                          <a:uFill>
                            <a:solidFill>
                              <a:srgbClr val="000000"/>
                            </a:solidFill>
                          </a:uFill>
                          <a:latin typeface="Calibri"/>
                          <a:cs typeface="Calibri"/>
                        </a:rPr>
                        <a:t> </a:t>
                      </a:r>
                      <a:r>
                        <a:rPr sz="1400" u="sng" spc="-5" dirty="0">
                          <a:uFill>
                            <a:solidFill>
                              <a:srgbClr val="000000"/>
                            </a:solidFill>
                          </a:uFill>
                          <a:latin typeface="Calibri"/>
                          <a:cs typeface="Calibri"/>
                        </a:rPr>
                        <a:t>between</a:t>
                      </a:r>
                      <a:r>
                        <a:rPr sz="1400" u="sng" spc="5" dirty="0">
                          <a:uFill>
                            <a:solidFill>
                              <a:srgbClr val="000000"/>
                            </a:solidFill>
                          </a:uFill>
                          <a:latin typeface="Calibri"/>
                          <a:cs typeface="Calibri"/>
                        </a:rPr>
                        <a:t> </a:t>
                      </a:r>
                      <a:r>
                        <a:rPr sz="1400" u="sng" spc="-10" dirty="0">
                          <a:uFill>
                            <a:solidFill>
                              <a:srgbClr val="000000"/>
                            </a:solidFill>
                          </a:uFill>
                          <a:latin typeface="Calibri"/>
                          <a:cs typeface="Calibri"/>
                        </a:rPr>
                        <a:t>resources</a:t>
                      </a:r>
                      <a:r>
                        <a:rPr sz="1400" dirty="0">
                          <a:latin typeface="Calibri"/>
                          <a:cs typeface="Calibri"/>
                        </a:rPr>
                        <a:t> </a:t>
                      </a:r>
                      <a:r>
                        <a:rPr sz="1400" spc="-10" dirty="0">
                          <a:latin typeface="Calibri"/>
                          <a:cs typeface="Calibri"/>
                        </a:rPr>
                        <a:t>are</a:t>
                      </a:r>
                      <a:r>
                        <a:rPr sz="1400" dirty="0">
                          <a:latin typeface="Calibri"/>
                          <a:cs typeface="Calibri"/>
                        </a:rPr>
                        <a:t> </a:t>
                      </a:r>
                      <a:r>
                        <a:rPr sz="1400" spc="-10" dirty="0">
                          <a:latin typeface="Calibri"/>
                          <a:cs typeface="Calibri"/>
                        </a:rPr>
                        <a:t>arcs</a:t>
                      </a:r>
                      <a:r>
                        <a:rPr sz="1400" spc="5" dirty="0">
                          <a:latin typeface="Calibri"/>
                          <a:cs typeface="Calibri"/>
                        </a:rPr>
                        <a:t> </a:t>
                      </a:r>
                      <a:r>
                        <a:rPr sz="1400" dirty="0">
                          <a:latin typeface="Calibri"/>
                          <a:cs typeface="Calibri"/>
                        </a:rPr>
                        <a:t>with </a:t>
                      </a:r>
                      <a:r>
                        <a:rPr sz="1400" spc="-5" dirty="0">
                          <a:latin typeface="Calibri"/>
                          <a:cs typeface="Calibri"/>
                        </a:rPr>
                        <a:t>long </a:t>
                      </a:r>
                      <a:r>
                        <a:rPr sz="1400" spc="-300" dirty="0">
                          <a:latin typeface="Calibri"/>
                          <a:cs typeface="Calibri"/>
                        </a:rPr>
                        <a:t> </a:t>
                      </a:r>
                      <a:r>
                        <a:rPr sz="1400" spc="-5" dirty="0">
                          <a:latin typeface="Calibri"/>
                          <a:cs typeface="Calibri"/>
                        </a:rPr>
                        <a:t>waiting times;</a:t>
                      </a:r>
                      <a:r>
                        <a:rPr sz="1400" dirty="0">
                          <a:latin typeface="Calibri"/>
                          <a:cs typeface="Calibri"/>
                        </a:rPr>
                        <a:t> </a:t>
                      </a:r>
                      <a:r>
                        <a:rPr sz="1400" u="sng" spc="-10" dirty="0">
                          <a:uFill>
                            <a:solidFill>
                              <a:srgbClr val="000000"/>
                            </a:solidFill>
                          </a:uFill>
                          <a:latin typeface="Calibri"/>
                          <a:cs typeface="Calibri"/>
                        </a:rPr>
                        <a:t>resource</a:t>
                      </a:r>
                      <a:r>
                        <a:rPr sz="1400" u="sng" dirty="0">
                          <a:uFill>
                            <a:solidFill>
                              <a:srgbClr val="000000"/>
                            </a:solidFill>
                          </a:uFill>
                          <a:latin typeface="Calibri"/>
                          <a:cs typeface="Calibri"/>
                        </a:rPr>
                        <a:t> </a:t>
                      </a:r>
                      <a:r>
                        <a:rPr sz="1400" u="sng" spc="-5" dirty="0">
                          <a:uFill>
                            <a:solidFill>
                              <a:srgbClr val="000000"/>
                            </a:solidFill>
                          </a:uFill>
                          <a:latin typeface="Calibri"/>
                          <a:cs typeface="Calibri"/>
                        </a:rPr>
                        <a:t>bottlenecks</a:t>
                      </a:r>
                      <a:r>
                        <a:rPr sz="1400" spc="-5" dirty="0">
                          <a:latin typeface="Calibri"/>
                          <a:cs typeface="Calibri"/>
                        </a:rPr>
                        <a:t> </a:t>
                      </a:r>
                      <a:r>
                        <a:rPr sz="1400" spc="-10" dirty="0">
                          <a:latin typeface="Calibri"/>
                          <a:cs typeface="Calibri"/>
                        </a:rPr>
                        <a:t>are</a:t>
                      </a:r>
                      <a:r>
                        <a:rPr sz="1400" dirty="0">
                          <a:latin typeface="Calibri"/>
                          <a:cs typeface="Calibri"/>
                        </a:rPr>
                        <a:t> </a:t>
                      </a:r>
                      <a:r>
                        <a:rPr sz="1400" spc="-10" dirty="0">
                          <a:latin typeface="Calibri"/>
                          <a:cs typeface="Calibri"/>
                        </a:rPr>
                        <a:t>resources</a:t>
                      </a:r>
                      <a:r>
                        <a:rPr sz="1400" spc="-5" dirty="0">
                          <a:latin typeface="Calibri"/>
                          <a:cs typeface="Calibri"/>
                        </a:rPr>
                        <a:t> </a:t>
                      </a:r>
                      <a:r>
                        <a:rPr sz="1400" dirty="0">
                          <a:latin typeface="Calibri"/>
                          <a:cs typeface="Calibri"/>
                        </a:rPr>
                        <a:t>with </a:t>
                      </a:r>
                      <a:r>
                        <a:rPr sz="1400" spc="-5" dirty="0">
                          <a:latin typeface="Calibri"/>
                          <a:cs typeface="Calibri"/>
                        </a:rPr>
                        <a:t>long</a:t>
                      </a:r>
                      <a:r>
                        <a:rPr sz="1400" dirty="0">
                          <a:latin typeface="Calibri"/>
                          <a:cs typeface="Calibri"/>
                        </a:rPr>
                        <a:t> </a:t>
                      </a:r>
                      <a:r>
                        <a:rPr sz="1400" spc="-15" dirty="0">
                          <a:latin typeface="Calibri"/>
                          <a:cs typeface="Calibri"/>
                        </a:rPr>
                        <a:t>avg</a:t>
                      </a:r>
                      <a:r>
                        <a:rPr sz="1400" spc="-5" dirty="0">
                          <a:latin typeface="Calibri"/>
                          <a:cs typeface="Calibri"/>
                        </a:rPr>
                        <a:t> duration</a:t>
                      </a:r>
                      <a:r>
                        <a:rPr sz="1400" dirty="0">
                          <a:latin typeface="Calibri"/>
                          <a:cs typeface="Calibri"/>
                        </a:rPr>
                        <a:t> </a:t>
                      </a:r>
                      <a:r>
                        <a:rPr sz="1400" spc="-5" dirty="0">
                          <a:latin typeface="Calibri"/>
                          <a:cs typeface="Calibri"/>
                        </a:rPr>
                        <a:t>(slow </a:t>
                      </a:r>
                      <a:r>
                        <a:rPr sz="1400" spc="-10" dirty="0">
                          <a:latin typeface="Calibri"/>
                          <a:cs typeface="Calibri"/>
                        </a:rPr>
                        <a:t>resources)</a:t>
                      </a:r>
                      <a:endParaRPr sz="1400">
                        <a:latin typeface="Calibri"/>
                        <a:cs typeface="Calibri"/>
                      </a:endParaRPr>
                    </a:p>
                    <a:p>
                      <a:pPr marL="367665" indent="-194310">
                        <a:lnSpc>
                          <a:spcPts val="1660"/>
                        </a:lnSpc>
                        <a:buFont typeface="Arial MT"/>
                        <a:buChar char="•"/>
                        <a:tabLst>
                          <a:tab pos="367665" algn="l"/>
                          <a:tab pos="368300" algn="l"/>
                        </a:tabLst>
                      </a:pPr>
                      <a:r>
                        <a:rPr sz="1400" dirty="0">
                          <a:latin typeface="Calibri"/>
                          <a:cs typeface="Calibri"/>
                        </a:rPr>
                        <a:t>Use</a:t>
                      </a:r>
                      <a:r>
                        <a:rPr sz="1400" spc="-5" dirty="0">
                          <a:latin typeface="Calibri"/>
                          <a:cs typeface="Calibri"/>
                        </a:rPr>
                        <a:t> </a:t>
                      </a:r>
                      <a:r>
                        <a:rPr sz="1400" dirty="0">
                          <a:latin typeface="Calibri"/>
                          <a:cs typeface="Calibri"/>
                        </a:rPr>
                        <a:t>slider</a:t>
                      </a:r>
                      <a:r>
                        <a:rPr sz="1400" spc="-10" dirty="0">
                          <a:latin typeface="Calibri"/>
                          <a:cs typeface="Calibri"/>
                        </a:rPr>
                        <a:t> </a:t>
                      </a:r>
                      <a:r>
                        <a:rPr sz="1400" dirty="0">
                          <a:latin typeface="Calibri"/>
                          <a:cs typeface="Calibri"/>
                        </a:rPr>
                        <a:t>with</a:t>
                      </a:r>
                      <a:r>
                        <a:rPr sz="1400" spc="-5" dirty="0">
                          <a:latin typeface="Calibri"/>
                          <a:cs typeface="Calibri"/>
                        </a:rPr>
                        <a:t> </a:t>
                      </a:r>
                      <a:r>
                        <a:rPr sz="1400" spc="-15" dirty="0">
                          <a:latin typeface="Calibri"/>
                          <a:cs typeface="Calibri"/>
                        </a:rPr>
                        <a:t>Average</a:t>
                      </a:r>
                      <a:r>
                        <a:rPr sz="1400" spc="-5" dirty="0">
                          <a:latin typeface="Calibri"/>
                          <a:cs typeface="Calibri"/>
                        </a:rPr>
                        <a:t> duration to</a:t>
                      </a:r>
                      <a:r>
                        <a:rPr sz="1400" spc="-10" dirty="0">
                          <a:latin typeface="Calibri"/>
                          <a:cs typeface="Calibri"/>
                        </a:rPr>
                        <a:t> focus</a:t>
                      </a:r>
                      <a:r>
                        <a:rPr sz="1400" dirty="0">
                          <a:latin typeface="Calibri"/>
                          <a:cs typeface="Calibri"/>
                        </a:rPr>
                        <a:t> </a:t>
                      </a:r>
                      <a:r>
                        <a:rPr sz="1400" spc="-5" dirty="0">
                          <a:latin typeface="Calibri"/>
                          <a:cs typeface="Calibri"/>
                        </a:rPr>
                        <a:t>on </a:t>
                      </a:r>
                      <a:r>
                        <a:rPr sz="1400" spc="-10" dirty="0">
                          <a:latin typeface="Calibri"/>
                          <a:cs typeface="Calibri"/>
                        </a:rPr>
                        <a:t>slowest</a:t>
                      </a:r>
                      <a:r>
                        <a:rPr sz="1400" dirty="0">
                          <a:latin typeface="Calibri"/>
                          <a:cs typeface="Calibri"/>
                        </a:rPr>
                        <a:t> </a:t>
                      </a:r>
                      <a:r>
                        <a:rPr sz="1400" spc="-5" dirty="0">
                          <a:latin typeface="Calibri"/>
                          <a:cs typeface="Calibri"/>
                        </a:rPr>
                        <a:t>or</a:t>
                      </a:r>
                      <a:r>
                        <a:rPr sz="1400" spc="-10" dirty="0">
                          <a:latin typeface="Calibri"/>
                          <a:cs typeface="Calibri"/>
                        </a:rPr>
                        <a:t> fastest</a:t>
                      </a:r>
                      <a:r>
                        <a:rPr sz="1400" dirty="0">
                          <a:latin typeface="Calibri"/>
                          <a:cs typeface="Calibri"/>
                        </a:rPr>
                        <a:t> </a:t>
                      </a:r>
                      <a:r>
                        <a:rPr sz="1400" spc="-10" dirty="0">
                          <a:latin typeface="Calibri"/>
                          <a:cs typeface="Calibri"/>
                        </a:rPr>
                        <a:t>nodes/arcs</a:t>
                      </a:r>
                      <a:endParaRPr sz="1400">
                        <a:latin typeface="Calibri"/>
                        <a:cs typeface="Calibri"/>
                      </a:endParaRPr>
                    </a:p>
                    <a:p>
                      <a:pPr marL="367665" indent="-194310">
                        <a:lnSpc>
                          <a:spcPct val="100000"/>
                        </a:lnSpc>
                        <a:spcBef>
                          <a:spcPts val="25"/>
                        </a:spcBef>
                        <a:buFont typeface="Arial MT"/>
                        <a:buChar char="•"/>
                        <a:tabLst>
                          <a:tab pos="367665" algn="l"/>
                          <a:tab pos="368300" algn="l"/>
                        </a:tabLst>
                      </a:pPr>
                      <a:r>
                        <a:rPr sz="1400" dirty="0">
                          <a:latin typeface="Calibri"/>
                          <a:cs typeface="Calibri"/>
                        </a:rPr>
                        <a:t>Use</a:t>
                      </a:r>
                      <a:r>
                        <a:rPr sz="1400" spc="-10" dirty="0">
                          <a:latin typeface="Calibri"/>
                          <a:cs typeface="Calibri"/>
                        </a:rPr>
                        <a:t> </a:t>
                      </a:r>
                      <a:r>
                        <a:rPr sz="1400" dirty="0">
                          <a:latin typeface="Calibri"/>
                          <a:cs typeface="Calibri"/>
                        </a:rPr>
                        <a:t>Activities</a:t>
                      </a:r>
                      <a:r>
                        <a:rPr sz="1400" spc="-5" dirty="0">
                          <a:latin typeface="Calibri"/>
                          <a:cs typeface="Calibri"/>
                        </a:rPr>
                        <a:t> tab </a:t>
                      </a:r>
                      <a:r>
                        <a:rPr sz="1400" dirty="0">
                          <a:latin typeface="Calibri"/>
                          <a:cs typeface="Calibri"/>
                        </a:rPr>
                        <a:t>in</a:t>
                      </a:r>
                      <a:r>
                        <a:rPr sz="1400" spc="-10" dirty="0">
                          <a:latin typeface="Calibri"/>
                          <a:cs typeface="Calibri"/>
                        </a:rPr>
                        <a:t> </a:t>
                      </a:r>
                      <a:r>
                        <a:rPr sz="1400" spc="-5" dirty="0">
                          <a:latin typeface="Calibri"/>
                          <a:cs typeface="Calibri"/>
                        </a:rPr>
                        <a:t>Dashboard to</a:t>
                      </a:r>
                      <a:r>
                        <a:rPr sz="1400" spc="-10" dirty="0">
                          <a:latin typeface="Calibri"/>
                          <a:cs typeface="Calibri"/>
                        </a:rPr>
                        <a:t> </a:t>
                      </a:r>
                      <a:r>
                        <a:rPr sz="1400" spc="-5" dirty="0">
                          <a:latin typeface="Calibri"/>
                          <a:cs typeface="Calibri"/>
                        </a:rPr>
                        <a:t>visualize </a:t>
                      </a:r>
                      <a:r>
                        <a:rPr sz="1400" dirty="0">
                          <a:latin typeface="Calibri"/>
                          <a:cs typeface="Calibri"/>
                        </a:rPr>
                        <a:t>activity</a:t>
                      </a:r>
                      <a:r>
                        <a:rPr sz="1400" spc="-5" dirty="0">
                          <a:latin typeface="Calibri"/>
                          <a:cs typeface="Calibri"/>
                        </a:rPr>
                        <a:t> processing times</a:t>
                      </a:r>
                      <a:endParaRPr sz="1400">
                        <a:latin typeface="Calibri"/>
                        <a:cs typeface="Calibri"/>
                      </a:endParaRPr>
                    </a:p>
                    <a:p>
                      <a:pPr marL="367665" indent="-194310">
                        <a:lnSpc>
                          <a:spcPct val="100000"/>
                        </a:lnSpc>
                        <a:spcBef>
                          <a:spcPts val="25"/>
                        </a:spcBef>
                        <a:buFont typeface="Arial MT"/>
                        <a:buChar char="•"/>
                        <a:tabLst>
                          <a:tab pos="367665" algn="l"/>
                          <a:tab pos="368300" algn="l"/>
                        </a:tabLst>
                      </a:pPr>
                      <a:r>
                        <a:rPr sz="1400" dirty="0">
                          <a:latin typeface="Calibri"/>
                          <a:cs typeface="Calibri"/>
                        </a:rPr>
                        <a:t>Use</a:t>
                      </a:r>
                      <a:r>
                        <a:rPr sz="1400" spc="-10" dirty="0">
                          <a:latin typeface="Calibri"/>
                          <a:cs typeface="Calibri"/>
                        </a:rPr>
                        <a:t> </a:t>
                      </a:r>
                      <a:r>
                        <a:rPr sz="1400" spc="-5" dirty="0">
                          <a:latin typeface="Calibri"/>
                          <a:cs typeface="Calibri"/>
                        </a:rPr>
                        <a:t>Animation</a:t>
                      </a:r>
                      <a:r>
                        <a:rPr sz="1400" spc="-10" dirty="0">
                          <a:latin typeface="Calibri"/>
                          <a:cs typeface="Calibri"/>
                        </a:rPr>
                        <a:t> </a:t>
                      </a:r>
                      <a:r>
                        <a:rPr sz="1400" dirty="0">
                          <a:latin typeface="Calibri"/>
                          <a:cs typeface="Calibri"/>
                        </a:rPr>
                        <a:t>plugin</a:t>
                      </a:r>
                      <a:r>
                        <a:rPr sz="1400" spc="-5" dirty="0">
                          <a:latin typeface="Calibri"/>
                          <a:cs typeface="Calibri"/>
                        </a:rPr>
                        <a:t> to</a:t>
                      </a:r>
                      <a:r>
                        <a:rPr sz="1400" spc="-15" dirty="0">
                          <a:latin typeface="Calibri"/>
                          <a:cs typeface="Calibri"/>
                        </a:rPr>
                        <a:t> </a:t>
                      </a:r>
                      <a:r>
                        <a:rPr sz="1400" spc="-5" dirty="0">
                          <a:latin typeface="Calibri"/>
                          <a:cs typeface="Calibri"/>
                        </a:rPr>
                        <a:t>visualize</a:t>
                      </a:r>
                      <a:r>
                        <a:rPr sz="1400" spc="-10" dirty="0">
                          <a:latin typeface="Calibri"/>
                          <a:cs typeface="Calibri"/>
                        </a:rPr>
                        <a:t> </a:t>
                      </a:r>
                      <a:r>
                        <a:rPr sz="1400" dirty="0">
                          <a:latin typeface="Calibri"/>
                          <a:cs typeface="Calibri"/>
                        </a:rPr>
                        <a:t>the</a:t>
                      </a:r>
                      <a:r>
                        <a:rPr sz="1400" spc="-5" dirty="0">
                          <a:latin typeface="Calibri"/>
                          <a:cs typeface="Calibri"/>
                        </a:rPr>
                        <a:t> </a:t>
                      </a:r>
                      <a:r>
                        <a:rPr sz="1400" dirty="0">
                          <a:latin typeface="Calibri"/>
                          <a:cs typeface="Calibri"/>
                        </a:rPr>
                        <a:t>build-up</a:t>
                      </a:r>
                      <a:r>
                        <a:rPr sz="1400" spc="-10" dirty="0">
                          <a:latin typeface="Calibri"/>
                          <a:cs typeface="Calibri"/>
                        </a:rPr>
                        <a:t> </a:t>
                      </a:r>
                      <a:r>
                        <a:rPr sz="1400" spc="-5" dirty="0">
                          <a:latin typeface="Calibri"/>
                          <a:cs typeface="Calibri"/>
                        </a:rPr>
                        <a:t>of</a:t>
                      </a:r>
                      <a:r>
                        <a:rPr sz="1400" spc="-15" dirty="0">
                          <a:latin typeface="Calibri"/>
                          <a:cs typeface="Calibri"/>
                        </a:rPr>
                        <a:t> </a:t>
                      </a:r>
                      <a:r>
                        <a:rPr sz="1400" spc="-5" dirty="0">
                          <a:latin typeface="Calibri"/>
                          <a:cs typeface="Calibri"/>
                        </a:rPr>
                        <a:t>bottlenecks.</a:t>
                      </a:r>
                      <a:endParaRPr sz="1400">
                        <a:latin typeface="Calibri"/>
                        <a:cs typeface="Calibri"/>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569622">
                <a:tc>
                  <a:txBody>
                    <a:bodyPr/>
                    <a:lstStyle/>
                    <a:p>
                      <a:pPr marL="81915">
                        <a:lnSpc>
                          <a:spcPct val="100000"/>
                        </a:lnSpc>
                        <a:spcBef>
                          <a:spcPts val="225"/>
                        </a:spcBef>
                      </a:pPr>
                      <a:r>
                        <a:rPr sz="1400" b="1" spc="-10" dirty="0">
                          <a:latin typeface="Calibri"/>
                          <a:cs typeface="Calibri"/>
                        </a:rPr>
                        <a:t>Workload</a:t>
                      </a:r>
                      <a:r>
                        <a:rPr sz="1400" b="1" spc="-35" dirty="0">
                          <a:latin typeface="Calibri"/>
                          <a:cs typeface="Calibri"/>
                        </a:rPr>
                        <a:t> </a:t>
                      </a:r>
                      <a:r>
                        <a:rPr sz="1400" b="1" spc="-5" dirty="0">
                          <a:latin typeface="Calibri"/>
                          <a:cs typeface="Calibri"/>
                        </a:rPr>
                        <a:t>analysis</a:t>
                      </a:r>
                      <a:endParaRPr sz="1400">
                        <a:latin typeface="Calibri"/>
                        <a:cs typeface="Calibri"/>
                      </a:endParaRPr>
                    </a:p>
                    <a:p>
                      <a:pPr marL="367665" marR="339725" indent="-193675">
                        <a:lnSpc>
                          <a:spcPct val="100699"/>
                        </a:lnSpc>
                        <a:spcBef>
                          <a:spcPts val="15"/>
                        </a:spcBef>
                        <a:buFont typeface="Arial MT"/>
                        <a:buChar char="•"/>
                        <a:tabLst>
                          <a:tab pos="367665" algn="l"/>
                          <a:tab pos="368300" algn="l"/>
                        </a:tabLst>
                      </a:pPr>
                      <a:r>
                        <a:rPr sz="1400" spc="-5" dirty="0">
                          <a:latin typeface="Calibri"/>
                          <a:cs typeface="Calibri"/>
                        </a:rPr>
                        <a:t>Identify overused vs </a:t>
                      </a:r>
                      <a:r>
                        <a:rPr sz="1400" dirty="0">
                          <a:latin typeface="Calibri"/>
                          <a:cs typeface="Calibri"/>
                        </a:rPr>
                        <a:t> </a:t>
                      </a:r>
                      <a:r>
                        <a:rPr sz="1400" spc="-5" dirty="0">
                          <a:latin typeface="Calibri"/>
                          <a:cs typeface="Calibri"/>
                        </a:rPr>
                        <a:t>underused </a:t>
                      </a:r>
                      <a:r>
                        <a:rPr sz="1400" dirty="0">
                          <a:latin typeface="Calibri"/>
                          <a:cs typeface="Calibri"/>
                        </a:rPr>
                        <a:t> </a:t>
                      </a:r>
                      <a:r>
                        <a:rPr sz="1400" spc="-5" dirty="0">
                          <a:latin typeface="Calibri"/>
                          <a:cs typeface="Calibri"/>
                        </a:rPr>
                        <a:t>resources/idleness</a:t>
                      </a:r>
                      <a:r>
                        <a:rPr sz="1400" spc="-60" dirty="0">
                          <a:latin typeface="Calibri"/>
                          <a:cs typeface="Calibri"/>
                        </a:rPr>
                        <a:t> </a:t>
                      </a:r>
                      <a:r>
                        <a:rPr sz="1400" spc="-10" dirty="0">
                          <a:latin typeface="Calibri"/>
                          <a:cs typeface="Calibri"/>
                        </a:rPr>
                        <a:t>waste</a:t>
                      </a:r>
                      <a:endParaRPr sz="1400">
                        <a:latin typeface="Calibri"/>
                        <a:cs typeface="Calibri"/>
                      </a:endParaRPr>
                    </a:p>
                    <a:p>
                      <a:pPr marL="367665" indent="-194310">
                        <a:lnSpc>
                          <a:spcPts val="1610"/>
                        </a:lnSpc>
                        <a:buFont typeface="Arial MT"/>
                        <a:buChar char="•"/>
                        <a:tabLst>
                          <a:tab pos="367665" algn="l"/>
                          <a:tab pos="368300" algn="l"/>
                        </a:tabLst>
                      </a:pPr>
                      <a:r>
                        <a:rPr sz="1400" spc="-10" dirty="0">
                          <a:latin typeface="Calibri"/>
                          <a:cs typeface="Calibri"/>
                        </a:rPr>
                        <a:t>Analyze</a:t>
                      </a:r>
                      <a:r>
                        <a:rPr sz="1400" spc="-15" dirty="0">
                          <a:latin typeface="Calibri"/>
                          <a:cs typeface="Calibri"/>
                        </a:rPr>
                        <a:t> </a:t>
                      </a:r>
                      <a:r>
                        <a:rPr sz="1400" spc="-10" dirty="0">
                          <a:latin typeface="Calibri"/>
                          <a:cs typeface="Calibri"/>
                        </a:rPr>
                        <a:t>resource </a:t>
                      </a:r>
                      <a:r>
                        <a:rPr sz="1400" spc="-5" dirty="0">
                          <a:latin typeface="Calibri"/>
                          <a:cs typeface="Calibri"/>
                        </a:rPr>
                        <a:t>workload</a:t>
                      </a:r>
                      <a:endParaRPr sz="1400">
                        <a:latin typeface="Calibri"/>
                        <a:cs typeface="Calibri"/>
                      </a:endParaRPr>
                    </a:p>
                  </a:txBody>
                  <a:tcPr marL="0" marR="0" marT="285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67665" marR="189865" indent="-193675">
                        <a:lnSpc>
                          <a:spcPct val="101400"/>
                        </a:lnSpc>
                        <a:spcBef>
                          <a:spcPts val="204"/>
                        </a:spcBef>
                        <a:buFont typeface="Arial MT"/>
                        <a:buChar char="•"/>
                        <a:tabLst>
                          <a:tab pos="367665" algn="l"/>
                          <a:tab pos="368300" algn="l"/>
                        </a:tabLst>
                      </a:pPr>
                      <a:r>
                        <a:rPr sz="1400" spc="-5" dirty="0">
                          <a:latin typeface="Calibri"/>
                          <a:cs typeface="Calibri"/>
                        </a:rPr>
                        <a:t>In</a:t>
                      </a:r>
                      <a:r>
                        <a:rPr sz="1400" dirty="0">
                          <a:latin typeface="Calibri"/>
                          <a:cs typeface="Calibri"/>
                        </a:rPr>
                        <a:t> the </a:t>
                      </a:r>
                      <a:r>
                        <a:rPr sz="1400" spc="-10" dirty="0">
                          <a:latin typeface="Calibri"/>
                          <a:cs typeface="Calibri"/>
                        </a:rPr>
                        <a:t>Resources</a:t>
                      </a:r>
                      <a:r>
                        <a:rPr sz="1400" dirty="0">
                          <a:latin typeface="Calibri"/>
                          <a:cs typeface="Calibri"/>
                        </a:rPr>
                        <a:t> </a:t>
                      </a:r>
                      <a:r>
                        <a:rPr sz="1400" spc="-5" dirty="0">
                          <a:latin typeface="Calibri"/>
                          <a:cs typeface="Calibri"/>
                        </a:rPr>
                        <a:t>perspective: </a:t>
                      </a:r>
                      <a:r>
                        <a:rPr sz="1400" u="sng" spc="-5" dirty="0">
                          <a:uFill>
                            <a:solidFill>
                              <a:srgbClr val="000000"/>
                            </a:solidFill>
                          </a:uFill>
                          <a:latin typeface="Calibri"/>
                          <a:cs typeface="Calibri"/>
                        </a:rPr>
                        <a:t>overused</a:t>
                      </a:r>
                      <a:r>
                        <a:rPr sz="1400" u="sng" dirty="0">
                          <a:uFill>
                            <a:solidFill>
                              <a:srgbClr val="000000"/>
                            </a:solidFill>
                          </a:uFill>
                          <a:latin typeface="Calibri"/>
                          <a:cs typeface="Calibri"/>
                        </a:rPr>
                        <a:t> </a:t>
                      </a:r>
                      <a:r>
                        <a:rPr sz="1400" u="sng" spc="-10" dirty="0">
                          <a:uFill>
                            <a:solidFill>
                              <a:srgbClr val="000000"/>
                            </a:solidFill>
                          </a:uFill>
                          <a:latin typeface="Calibri"/>
                          <a:cs typeface="Calibri"/>
                        </a:rPr>
                        <a:t>resources</a:t>
                      </a:r>
                      <a:r>
                        <a:rPr sz="1400" dirty="0">
                          <a:latin typeface="Calibri"/>
                          <a:cs typeface="Calibri"/>
                        </a:rPr>
                        <a:t> </a:t>
                      </a:r>
                      <a:r>
                        <a:rPr sz="1400" spc="-10" dirty="0">
                          <a:latin typeface="Calibri"/>
                          <a:cs typeface="Calibri"/>
                        </a:rPr>
                        <a:t>have</a:t>
                      </a:r>
                      <a:r>
                        <a:rPr sz="1400" dirty="0">
                          <a:latin typeface="Calibri"/>
                          <a:cs typeface="Calibri"/>
                        </a:rPr>
                        <a:t> high </a:t>
                      </a:r>
                      <a:r>
                        <a:rPr sz="1400" spc="-10" dirty="0">
                          <a:latin typeface="Calibri"/>
                          <a:cs typeface="Calibri"/>
                        </a:rPr>
                        <a:t>total</a:t>
                      </a:r>
                      <a:r>
                        <a:rPr sz="1400" dirty="0">
                          <a:latin typeface="Calibri"/>
                          <a:cs typeface="Calibri"/>
                        </a:rPr>
                        <a:t> </a:t>
                      </a:r>
                      <a:r>
                        <a:rPr sz="1400" spc="-5" dirty="0">
                          <a:latin typeface="Calibri"/>
                          <a:cs typeface="Calibri"/>
                        </a:rPr>
                        <a:t>frequency</a:t>
                      </a:r>
                      <a:r>
                        <a:rPr sz="1400" dirty="0">
                          <a:latin typeface="Calibri"/>
                          <a:cs typeface="Calibri"/>
                        </a:rPr>
                        <a:t> </a:t>
                      </a:r>
                      <a:r>
                        <a:rPr sz="1400" spc="-5" dirty="0">
                          <a:latin typeface="Calibri"/>
                          <a:cs typeface="Calibri"/>
                        </a:rPr>
                        <a:t>or </a:t>
                      </a:r>
                      <a:r>
                        <a:rPr sz="1400" dirty="0">
                          <a:latin typeface="Calibri"/>
                          <a:cs typeface="Calibri"/>
                        </a:rPr>
                        <a:t>high </a:t>
                      </a:r>
                      <a:r>
                        <a:rPr sz="1400" spc="-5" dirty="0">
                          <a:latin typeface="Calibri"/>
                          <a:cs typeface="Calibri"/>
                        </a:rPr>
                        <a:t>“total</a:t>
                      </a:r>
                      <a:r>
                        <a:rPr sz="1400" dirty="0">
                          <a:latin typeface="Calibri"/>
                          <a:cs typeface="Calibri"/>
                        </a:rPr>
                        <a:t> </a:t>
                      </a:r>
                      <a:r>
                        <a:rPr sz="1400" spc="-5" dirty="0">
                          <a:latin typeface="Calibri"/>
                          <a:cs typeface="Calibri"/>
                        </a:rPr>
                        <a:t>duration”; </a:t>
                      </a:r>
                      <a:r>
                        <a:rPr sz="1400" spc="-305" dirty="0">
                          <a:latin typeface="Calibri"/>
                          <a:cs typeface="Calibri"/>
                        </a:rPr>
                        <a:t> </a:t>
                      </a:r>
                      <a:r>
                        <a:rPr sz="1400" u="sng" spc="-5" dirty="0">
                          <a:uFill>
                            <a:solidFill>
                              <a:srgbClr val="000000"/>
                            </a:solidFill>
                          </a:uFill>
                          <a:latin typeface="Calibri"/>
                          <a:cs typeface="Calibri"/>
                        </a:rPr>
                        <a:t>underused </a:t>
                      </a:r>
                      <a:r>
                        <a:rPr sz="1400" u="sng" spc="-10" dirty="0">
                          <a:uFill>
                            <a:solidFill>
                              <a:srgbClr val="000000"/>
                            </a:solidFill>
                          </a:uFill>
                          <a:latin typeface="Calibri"/>
                          <a:cs typeface="Calibri"/>
                        </a:rPr>
                        <a:t>resources</a:t>
                      </a:r>
                      <a:r>
                        <a:rPr sz="1400" dirty="0">
                          <a:latin typeface="Calibri"/>
                          <a:cs typeface="Calibri"/>
                        </a:rPr>
                        <a:t> </a:t>
                      </a:r>
                      <a:r>
                        <a:rPr sz="1400" spc="-10" dirty="0">
                          <a:latin typeface="Calibri"/>
                          <a:cs typeface="Calibri"/>
                        </a:rPr>
                        <a:t>have</a:t>
                      </a:r>
                      <a:r>
                        <a:rPr sz="1400" spc="-5" dirty="0">
                          <a:latin typeface="Calibri"/>
                          <a:cs typeface="Calibri"/>
                        </a:rPr>
                        <a:t> low</a:t>
                      </a:r>
                      <a:r>
                        <a:rPr sz="1400" spc="-10" dirty="0">
                          <a:latin typeface="Calibri"/>
                          <a:cs typeface="Calibri"/>
                        </a:rPr>
                        <a:t> total</a:t>
                      </a:r>
                      <a:r>
                        <a:rPr sz="1400" dirty="0">
                          <a:latin typeface="Calibri"/>
                          <a:cs typeface="Calibri"/>
                        </a:rPr>
                        <a:t> </a:t>
                      </a:r>
                      <a:r>
                        <a:rPr sz="1400" spc="-5" dirty="0">
                          <a:latin typeface="Calibri"/>
                          <a:cs typeface="Calibri"/>
                        </a:rPr>
                        <a:t>frequency </a:t>
                      </a:r>
                      <a:r>
                        <a:rPr sz="1400" dirty="0">
                          <a:latin typeface="Calibri"/>
                          <a:cs typeface="Calibri"/>
                        </a:rPr>
                        <a:t>and</a:t>
                      </a:r>
                      <a:r>
                        <a:rPr sz="1400" spc="-5" dirty="0">
                          <a:latin typeface="Calibri"/>
                          <a:cs typeface="Calibri"/>
                        </a:rPr>
                        <a:t> low </a:t>
                      </a:r>
                      <a:r>
                        <a:rPr sz="1400" u="sng" spc="-5" dirty="0">
                          <a:uFill>
                            <a:solidFill>
                              <a:srgbClr val="000000"/>
                            </a:solidFill>
                          </a:uFill>
                          <a:latin typeface="Calibri"/>
                          <a:cs typeface="Calibri"/>
                        </a:rPr>
                        <a:t>total </a:t>
                      </a:r>
                      <a:r>
                        <a:rPr sz="1400" u="sng" spc="-10" dirty="0">
                          <a:uFill>
                            <a:solidFill>
                              <a:srgbClr val="000000"/>
                            </a:solidFill>
                          </a:uFill>
                          <a:latin typeface="Calibri"/>
                          <a:cs typeface="Calibri"/>
                        </a:rPr>
                        <a:t>duration</a:t>
                      </a:r>
                      <a:endParaRPr sz="1400">
                        <a:latin typeface="Calibri"/>
                        <a:cs typeface="Calibri"/>
                      </a:endParaRPr>
                    </a:p>
                    <a:p>
                      <a:pPr marL="367665" indent="-194310">
                        <a:lnSpc>
                          <a:spcPct val="100000"/>
                        </a:lnSpc>
                        <a:spcBef>
                          <a:spcPts val="20"/>
                        </a:spcBef>
                        <a:buFont typeface="Arial MT"/>
                        <a:buChar char="•"/>
                        <a:tabLst>
                          <a:tab pos="367665" algn="l"/>
                          <a:tab pos="368300" algn="l"/>
                        </a:tabLst>
                      </a:pPr>
                      <a:r>
                        <a:rPr sz="1400" dirty="0">
                          <a:latin typeface="Calibri"/>
                          <a:cs typeface="Calibri"/>
                        </a:rPr>
                        <a:t>Use</a:t>
                      </a:r>
                      <a:r>
                        <a:rPr sz="1400" spc="-5" dirty="0">
                          <a:latin typeface="Calibri"/>
                          <a:cs typeface="Calibri"/>
                        </a:rPr>
                        <a:t> </a:t>
                      </a:r>
                      <a:r>
                        <a:rPr sz="1400" dirty="0">
                          <a:latin typeface="Calibri"/>
                          <a:cs typeface="Calibri"/>
                        </a:rPr>
                        <a:t>also</a:t>
                      </a:r>
                      <a:r>
                        <a:rPr sz="1400" spc="-5" dirty="0">
                          <a:latin typeface="Calibri"/>
                          <a:cs typeface="Calibri"/>
                        </a:rPr>
                        <a:t> </a:t>
                      </a:r>
                      <a:r>
                        <a:rPr sz="1400" dirty="0">
                          <a:latin typeface="Calibri"/>
                          <a:cs typeface="Calibri"/>
                        </a:rPr>
                        <a:t>the </a:t>
                      </a:r>
                      <a:r>
                        <a:rPr sz="1400" spc="-10" dirty="0">
                          <a:latin typeface="Calibri"/>
                          <a:cs typeface="Calibri"/>
                        </a:rPr>
                        <a:t>Resources</a:t>
                      </a:r>
                      <a:r>
                        <a:rPr sz="1400" spc="-5" dirty="0">
                          <a:latin typeface="Calibri"/>
                          <a:cs typeface="Calibri"/>
                        </a:rPr>
                        <a:t> tab</a:t>
                      </a:r>
                      <a:r>
                        <a:rPr sz="1400" dirty="0">
                          <a:latin typeface="Calibri"/>
                          <a:cs typeface="Calibri"/>
                        </a:rPr>
                        <a:t> in </a:t>
                      </a:r>
                      <a:r>
                        <a:rPr sz="1400" spc="-5" dirty="0">
                          <a:latin typeface="Calibri"/>
                          <a:cs typeface="Calibri"/>
                        </a:rPr>
                        <a:t>Dashboard</a:t>
                      </a:r>
                      <a:r>
                        <a:rPr sz="1400" dirty="0">
                          <a:latin typeface="Calibri"/>
                          <a:cs typeface="Calibri"/>
                        </a:rPr>
                        <a:t> </a:t>
                      </a:r>
                      <a:r>
                        <a:rPr sz="1400" spc="-5" dirty="0">
                          <a:latin typeface="Calibri"/>
                          <a:cs typeface="Calibri"/>
                        </a:rPr>
                        <a:t>to</a:t>
                      </a:r>
                      <a:r>
                        <a:rPr sz="1400" spc="-10" dirty="0">
                          <a:latin typeface="Calibri"/>
                          <a:cs typeface="Calibri"/>
                        </a:rPr>
                        <a:t> </a:t>
                      </a:r>
                      <a:r>
                        <a:rPr sz="1400" spc="-5" dirty="0">
                          <a:latin typeface="Calibri"/>
                          <a:cs typeface="Calibri"/>
                        </a:rPr>
                        <a:t>visualize</a:t>
                      </a:r>
                      <a:r>
                        <a:rPr sz="1400" dirty="0">
                          <a:latin typeface="Calibri"/>
                          <a:cs typeface="Calibri"/>
                        </a:rPr>
                        <a:t> </a:t>
                      </a:r>
                      <a:r>
                        <a:rPr sz="1400" spc="-10" dirty="0">
                          <a:latin typeface="Calibri"/>
                          <a:cs typeface="Calibri"/>
                        </a:rPr>
                        <a:t>resource</a:t>
                      </a:r>
                      <a:r>
                        <a:rPr sz="1400" dirty="0">
                          <a:latin typeface="Calibri"/>
                          <a:cs typeface="Calibri"/>
                        </a:rPr>
                        <a:t> </a:t>
                      </a:r>
                      <a:r>
                        <a:rPr sz="1400" spc="-5" dirty="0">
                          <a:latin typeface="Calibri"/>
                          <a:cs typeface="Calibri"/>
                        </a:rPr>
                        <a:t>workload distribution</a:t>
                      </a:r>
                      <a:endParaRPr sz="1400">
                        <a:latin typeface="Calibri"/>
                        <a:cs typeface="Calibri"/>
                      </a:endParaRPr>
                    </a:p>
                    <a:p>
                      <a:pPr marL="367665" indent="-194310">
                        <a:lnSpc>
                          <a:spcPct val="100000"/>
                        </a:lnSpc>
                        <a:buFont typeface="Arial MT"/>
                        <a:buChar char="•"/>
                        <a:tabLst>
                          <a:tab pos="367665" algn="l"/>
                          <a:tab pos="368300" algn="l"/>
                        </a:tabLst>
                      </a:pPr>
                      <a:r>
                        <a:rPr sz="1400" dirty="0">
                          <a:latin typeface="Calibri"/>
                          <a:cs typeface="Calibri"/>
                        </a:rPr>
                        <a:t>Use</a:t>
                      </a:r>
                      <a:r>
                        <a:rPr sz="1400" spc="-5" dirty="0">
                          <a:latin typeface="Calibri"/>
                          <a:cs typeface="Calibri"/>
                        </a:rPr>
                        <a:t> Filtering to</a:t>
                      </a:r>
                      <a:r>
                        <a:rPr sz="1400" spc="-10" dirty="0">
                          <a:latin typeface="Calibri"/>
                          <a:cs typeface="Calibri"/>
                        </a:rPr>
                        <a:t> focus</a:t>
                      </a:r>
                      <a:r>
                        <a:rPr sz="1400" dirty="0">
                          <a:latin typeface="Calibri"/>
                          <a:cs typeface="Calibri"/>
                        </a:rPr>
                        <a:t> </a:t>
                      </a:r>
                      <a:r>
                        <a:rPr sz="1400" spc="-5" dirty="0">
                          <a:latin typeface="Calibri"/>
                          <a:cs typeface="Calibri"/>
                        </a:rPr>
                        <a:t>on cases where</a:t>
                      </a:r>
                      <a:r>
                        <a:rPr sz="1400" dirty="0">
                          <a:latin typeface="Calibri"/>
                          <a:cs typeface="Calibri"/>
                        </a:rPr>
                        <a:t> the</a:t>
                      </a:r>
                      <a:r>
                        <a:rPr sz="1400" spc="-5" dirty="0">
                          <a:latin typeface="Calibri"/>
                          <a:cs typeface="Calibri"/>
                        </a:rPr>
                        <a:t> resource(s)</a:t>
                      </a:r>
                      <a:r>
                        <a:rPr sz="1400" dirty="0">
                          <a:latin typeface="Calibri"/>
                          <a:cs typeface="Calibri"/>
                        </a:rPr>
                        <a:t> with the</a:t>
                      </a:r>
                      <a:r>
                        <a:rPr sz="1400" spc="-5" dirty="0">
                          <a:latin typeface="Calibri"/>
                          <a:cs typeface="Calibri"/>
                        </a:rPr>
                        <a:t> highest</a:t>
                      </a:r>
                      <a:r>
                        <a:rPr sz="1400" dirty="0">
                          <a:latin typeface="Calibri"/>
                          <a:cs typeface="Calibri"/>
                        </a:rPr>
                        <a:t> </a:t>
                      </a:r>
                      <a:r>
                        <a:rPr sz="1400" spc="-5" dirty="0">
                          <a:latin typeface="Calibri"/>
                          <a:cs typeface="Calibri"/>
                        </a:rPr>
                        <a:t>workload</a:t>
                      </a:r>
                      <a:r>
                        <a:rPr sz="1400" dirty="0">
                          <a:latin typeface="Calibri"/>
                          <a:cs typeface="Calibri"/>
                        </a:rPr>
                        <a:t> </a:t>
                      </a:r>
                      <a:r>
                        <a:rPr sz="1400" spc="-10" dirty="0">
                          <a:latin typeface="Calibri"/>
                          <a:cs typeface="Calibri"/>
                        </a:rPr>
                        <a:t>are</a:t>
                      </a:r>
                      <a:r>
                        <a:rPr sz="1400" spc="-5" dirty="0">
                          <a:latin typeface="Calibri"/>
                          <a:cs typeface="Calibri"/>
                        </a:rPr>
                        <a:t> </a:t>
                      </a:r>
                      <a:r>
                        <a:rPr sz="1400" spc="-10" dirty="0">
                          <a:latin typeface="Calibri"/>
                          <a:cs typeface="Calibri"/>
                        </a:rPr>
                        <a:t>involved.</a:t>
                      </a:r>
                      <a:endParaRPr sz="1400">
                        <a:latin typeface="Calibri"/>
                        <a:cs typeface="Calibri"/>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1619659">
                <a:tc>
                  <a:txBody>
                    <a:bodyPr/>
                    <a:lstStyle/>
                    <a:p>
                      <a:pPr marL="81915">
                        <a:lnSpc>
                          <a:spcPct val="100000"/>
                        </a:lnSpc>
                        <a:spcBef>
                          <a:spcPts val="225"/>
                        </a:spcBef>
                      </a:pPr>
                      <a:r>
                        <a:rPr sz="1400" b="1" spc="-15" dirty="0">
                          <a:latin typeface="Calibri"/>
                          <a:cs typeface="Calibri"/>
                        </a:rPr>
                        <a:t>Rework</a:t>
                      </a:r>
                      <a:r>
                        <a:rPr sz="1400" b="1" spc="-25" dirty="0">
                          <a:latin typeface="Calibri"/>
                          <a:cs typeface="Calibri"/>
                        </a:rPr>
                        <a:t> </a:t>
                      </a:r>
                      <a:r>
                        <a:rPr sz="1400" b="1" spc="-5" dirty="0">
                          <a:latin typeface="Calibri"/>
                          <a:cs typeface="Calibri"/>
                        </a:rPr>
                        <a:t>analysis</a:t>
                      </a:r>
                      <a:endParaRPr sz="1400">
                        <a:latin typeface="Calibri"/>
                        <a:cs typeface="Calibri"/>
                      </a:endParaRPr>
                    </a:p>
                    <a:p>
                      <a:pPr marL="81915" marR="514984">
                        <a:lnSpc>
                          <a:spcPct val="100000"/>
                        </a:lnSpc>
                        <a:spcBef>
                          <a:spcPts val="25"/>
                        </a:spcBef>
                      </a:pPr>
                      <a:r>
                        <a:rPr sz="1400" spc="-5" dirty="0">
                          <a:latin typeface="Calibri"/>
                          <a:cs typeface="Calibri"/>
                        </a:rPr>
                        <a:t>Identify</a:t>
                      </a:r>
                      <a:r>
                        <a:rPr sz="1400" spc="-10" dirty="0">
                          <a:latin typeface="Calibri"/>
                          <a:cs typeface="Calibri"/>
                        </a:rPr>
                        <a:t> </a:t>
                      </a:r>
                      <a:r>
                        <a:rPr sz="1400" spc="-15" dirty="0">
                          <a:latin typeface="Calibri"/>
                          <a:cs typeface="Calibri"/>
                        </a:rPr>
                        <a:t>defects/errors</a:t>
                      </a:r>
                      <a:r>
                        <a:rPr sz="1400" spc="-5" dirty="0">
                          <a:latin typeface="Calibri"/>
                          <a:cs typeface="Calibri"/>
                        </a:rPr>
                        <a:t> </a:t>
                      </a:r>
                      <a:r>
                        <a:rPr sz="1400" dirty="0">
                          <a:latin typeface="Calibri"/>
                          <a:cs typeface="Calibri"/>
                        </a:rPr>
                        <a:t>and </a:t>
                      </a:r>
                      <a:r>
                        <a:rPr sz="1400" spc="-305" dirty="0">
                          <a:latin typeface="Calibri"/>
                          <a:cs typeface="Calibri"/>
                        </a:rPr>
                        <a:t> </a:t>
                      </a:r>
                      <a:r>
                        <a:rPr sz="1400" spc="-10" dirty="0">
                          <a:latin typeface="Calibri"/>
                          <a:cs typeface="Calibri"/>
                        </a:rPr>
                        <a:t>rework waste</a:t>
                      </a:r>
                      <a:endParaRPr sz="1400">
                        <a:latin typeface="Calibri"/>
                        <a:cs typeface="Calibri"/>
                      </a:endParaRPr>
                    </a:p>
                  </a:txBody>
                  <a:tcPr marL="0" marR="0" marT="285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67665" marR="106045" indent="-193675">
                        <a:lnSpc>
                          <a:spcPct val="101400"/>
                        </a:lnSpc>
                        <a:spcBef>
                          <a:spcPts val="204"/>
                        </a:spcBef>
                        <a:buFont typeface="Arial MT"/>
                        <a:buChar char="•"/>
                        <a:tabLst>
                          <a:tab pos="367665" algn="l"/>
                          <a:tab pos="368300" algn="l"/>
                        </a:tabLst>
                      </a:pPr>
                      <a:r>
                        <a:rPr sz="1400" dirty="0">
                          <a:latin typeface="Calibri"/>
                          <a:cs typeface="Calibri"/>
                        </a:rPr>
                        <a:t>Use</a:t>
                      </a:r>
                      <a:r>
                        <a:rPr sz="1400" spc="-5" dirty="0">
                          <a:latin typeface="Calibri"/>
                          <a:cs typeface="Calibri"/>
                        </a:rPr>
                        <a:t> </a:t>
                      </a:r>
                      <a:r>
                        <a:rPr sz="1400" dirty="0">
                          <a:latin typeface="Calibri"/>
                          <a:cs typeface="Calibri"/>
                        </a:rPr>
                        <a:t>the</a:t>
                      </a:r>
                      <a:r>
                        <a:rPr sz="1400" spc="-5" dirty="0">
                          <a:latin typeface="Calibri"/>
                          <a:cs typeface="Calibri"/>
                        </a:rPr>
                        <a:t> Max</a:t>
                      </a:r>
                      <a:r>
                        <a:rPr sz="1400" spc="5" dirty="0">
                          <a:latin typeface="Calibri"/>
                          <a:cs typeface="Calibri"/>
                        </a:rPr>
                        <a:t> </a:t>
                      </a:r>
                      <a:r>
                        <a:rPr sz="1400" spc="-5" dirty="0">
                          <a:latin typeface="Calibri"/>
                          <a:cs typeface="Calibri"/>
                        </a:rPr>
                        <a:t>frequency</a:t>
                      </a:r>
                      <a:r>
                        <a:rPr sz="1400" dirty="0">
                          <a:latin typeface="Calibri"/>
                          <a:cs typeface="Calibri"/>
                        </a:rPr>
                        <a:t> </a:t>
                      </a:r>
                      <a:r>
                        <a:rPr sz="1400" spc="-10" dirty="0">
                          <a:latin typeface="Calibri"/>
                          <a:cs typeface="Calibri"/>
                        </a:rPr>
                        <a:t>overlay</a:t>
                      </a:r>
                      <a:r>
                        <a:rPr sz="1400" spc="5" dirty="0">
                          <a:latin typeface="Calibri"/>
                          <a:cs typeface="Calibri"/>
                        </a:rPr>
                        <a:t> </a:t>
                      </a:r>
                      <a:r>
                        <a:rPr sz="1400" dirty="0">
                          <a:latin typeface="Calibri"/>
                          <a:cs typeface="Calibri"/>
                        </a:rPr>
                        <a:t>in</a:t>
                      </a:r>
                      <a:r>
                        <a:rPr sz="1400" spc="-5" dirty="0">
                          <a:latin typeface="Calibri"/>
                          <a:cs typeface="Calibri"/>
                        </a:rPr>
                        <a:t> </a:t>
                      </a:r>
                      <a:r>
                        <a:rPr sz="1400" dirty="0">
                          <a:latin typeface="Calibri"/>
                          <a:cs typeface="Calibri"/>
                        </a:rPr>
                        <a:t>the </a:t>
                      </a:r>
                      <a:r>
                        <a:rPr sz="1400" spc="-5" dirty="0">
                          <a:latin typeface="Calibri"/>
                          <a:cs typeface="Calibri"/>
                        </a:rPr>
                        <a:t>process map</a:t>
                      </a:r>
                      <a:r>
                        <a:rPr sz="1400" dirty="0">
                          <a:latin typeface="Calibri"/>
                          <a:cs typeface="Calibri"/>
                        </a:rPr>
                        <a:t> </a:t>
                      </a:r>
                      <a:r>
                        <a:rPr sz="1400" spc="-5" dirty="0">
                          <a:latin typeface="Calibri"/>
                          <a:cs typeface="Calibri"/>
                        </a:rPr>
                        <a:t>to</a:t>
                      </a:r>
                      <a:r>
                        <a:rPr sz="1400" spc="-10" dirty="0">
                          <a:latin typeface="Calibri"/>
                          <a:cs typeface="Calibri"/>
                        </a:rPr>
                        <a:t> </a:t>
                      </a:r>
                      <a:r>
                        <a:rPr sz="1400" spc="-5" dirty="0">
                          <a:latin typeface="Calibri"/>
                          <a:cs typeface="Calibri"/>
                        </a:rPr>
                        <a:t>visualize </a:t>
                      </a:r>
                      <a:r>
                        <a:rPr sz="1400" dirty="0">
                          <a:latin typeface="Calibri"/>
                          <a:cs typeface="Calibri"/>
                        </a:rPr>
                        <a:t>the </a:t>
                      </a:r>
                      <a:r>
                        <a:rPr sz="1400" spc="-10" dirty="0">
                          <a:latin typeface="Calibri"/>
                          <a:cs typeface="Calibri"/>
                        </a:rPr>
                        <a:t>max</a:t>
                      </a:r>
                      <a:r>
                        <a:rPr sz="1400" dirty="0">
                          <a:latin typeface="Calibri"/>
                          <a:cs typeface="Calibri"/>
                        </a:rPr>
                        <a:t> </a:t>
                      </a:r>
                      <a:r>
                        <a:rPr sz="1400" spc="-5" dirty="0">
                          <a:latin typeface="Calibri"/>
                          <a:cs typeface="Calibri"/>
                        </a:rPr>
                        <a:t>amount</a:t>
                      </a:r>
                      <a:r>
                        <a:rPr sz="1400" spc="5" dirty="0">
                          <a:latin typeface="Calibri"/>
                          <a:cs typeface="Calibri"/>
                        </a:rPr>
                        <a:t> </a:t>
                      </a:r>
                      <a:r>
                        <a:rPr sz="1400" spc="-5" dirty="0">
                          <a:latin typeface="Calibri"/>
                          <a:cs typeface="Calibri"/>
                        </a:rPr>
                        <a:t>of</a:t>
                      </a:r>
                      <a:r>
                        <a:rPr sz="1400" spc="-10" dirty="0">
                          <a:latin typeface="Calibri"/>
                          <a:cs typeface="Calibri"/>
                        </a:rPr>
                        <a:t> </a:t>
                      </a:r>
                      <a:r>
                        <a:rPr sz="1400" spc="-5" dirty="0">
                          <a:latin typeface="Calibri"/>
                          <a:cs typeface="Calibri"/>
                        </a:rPr>
                        <a:t>repetitions</a:t>
                      </a:r>
                      <a:r>
                        <a:rPr sz="1400" dirty="0">
                          <a:latin typeface="Calibri"/>
                          <a:cs typeface="Calibri"/>
                        </a:rPr>
                        <a:t> </a:t>
                      </a:r>
                      <a:r>
                        <a:rPr sz="1400" spc="-5" dirty="0">
                          <a:latin typeface="Calibri"/>
                          <a:cs typeface="Calibri"/>
                        </a:rPr>
                        <a:t>of</a:t>
                      </a:r>
                      <a:r>
                        <a:rPr sz="1400" spc="-10" dirty="0">
                          <a:latin typeface="Calibri"/>
                          <a:cs typeface="Calibri"/>
                        </a:rPr>
                        <a:t> </a:t>
                      </a:r>
                      <a:r>
                        <a:rPr sz="1400" spc="-5" dirty="0">
                          <a:latin typeface="Calibri"/>
                          <a:cs typeface="Calibri"/>
                        </a:rPr>
                        <a:t>each </a:t>
                      </a:r>
                      <a:r>
                        <a:rPr sz="1400" spc="-300" dirty="0">
                          <a:latin typeface="Calibri"/>
                          <a:cs typeface="Calibri"/>
                        </a:rPr>
                        <a:t> </a:t>
                      </a:r>
                      <a:r>
                        <a:rPr sz="1400" dirty="0">
                          <a:latin typeface="Calibri"/>
                          <a:cs typeface="Calibri"/>
                        </a:rPr>
                        <a:t>activity</a:t>
                      </a:r>
                      <a:r>
                        <a:rPr sz="1400" spc="-10" dirty="0">
                          <a:latin typeface="Calibri"/>
                          <a:cs typeface="Calibri"/>
                        </a:rPr>
                        <a:t> </a:t>
                      </a:r>
                      <a:r>
                        <a:rPr sz="1400" dirty="0">
                          <a:latin typeface="Calibri"/>
                          <a:cs typeface="Calibri"/>
                        </a:rPr>
                        <a:t>/</a:t>
                      </a:r>
                      <a:r>
                        <a:rPr sz="1400" spc="-10" dirty="0">
                          <a:latin typeface="Calibri"/>
                          <a:cs typeface="Calibri"/>
                        </a:rPr>
                        <a:t> </a:t>
                      </a:r>
                      <a:r>
                        <a:rPr sz="1400" spc="-5" dirty="0">
                          <a:latin typeface="Calibri"/>
                          <a:cs typeface="Calibri"/>
                        </a:rPr>
                        <a:t>transition</a:t>
                      </a:r>
                      <a:endParaRPr sz="1400">
                        <a:latin typeface="Calibri"/>
                        <a:cs typeface="Calibri"/>
                      </a:endParaRPr>
                    </a:p>
                    <a:p>
                      <a:pPr marL="367665" marR="196850" indent="-193675">
                        <a:lnSpc>
                          <a:spcPct val="98600"/>
                        </a:lnSpc>
                        <a:spcBef>
                          <a:spcPts val="20"/>
                        </a:spcBef>
                        <a:buFont typeface="Arial MT"/>
                        <a:buChar char="•"/>
                        <a:tabLst>
                          <a:tab pos="367665" algn="l"/>
                          <a:tab pos="368300" algn="l"/>
                        </a:tabLst>
                      </a:pPr>
                      <a:r>
                        <a:rPr sz="1400" dirty="0">
                          <a:latin typeface="Calibri"/>
                          <a:cs typeface="Calibri"/>
                        </a:rPr>
                        <a:t>Use the Case &gt; </a:t>
                      </a:r>
                      <a:r>
                        <a:rPr sz="1400" spc="-10" dirty="0">
                          <a:latin typeface="Calibri"/>
                          <a:cs typeface="Calibri"/>
                        </a:rPr>
                        <a:t>Rework </a:t>
                      </a:r>
                      <a:r>
                        <a:rPr sz="1400" dirty="0">
                          <a:latin typeface="Calibri"/>
                          <a:cs typeface="Calibri"/>
                        </a:rPr>
                        <a:t>&amp; </a:t>
                      </a:r>
                      <a:r>
                        <a:rPr sz="1400" spc="-5" dirty="0">
                          <a:latin typeface="Calibri"/>
                          <a:cs typeface="Calibri"/>
                        </a:rPr>
                        <a:t>repetition filter to </a:t>
                      </a:r>
                      <a:r>
                        <a:rPr sz="1400" spc="-10" dirty="0">
                          <a:latin typeface="Calibri"/>
                          <a:cs typeface="Calibri"/>
                        </a:rPr>
                        <a:t>retain </a:t>
                      </a:r>
                      <a:r>
                        <a:rPr sz="1400" spc="-5" dirty="0">
                          <a:latin typeface="Calibri"/>
                          <a:cs typeface="Calibri"/>
                        </a:rPr>
                        <a:t>cases </a:t>
                      </a:r>
                      <a:r>
                        <a:rPr sz="1400" dirty="0">
                          <a:latin typeface="Calibri"/>
                          <a:cs typeface="Calibri"/>
                        </a:rPr>
                        <a:t>with activity </a:t>
                      </a:r>
                      <a:r>
                        <a:rPr sz="1400" spc="-5" dirty="0">
                          <a:latin typeface="Calibri"/>
                          <a:cs typeface="Calibri"/>
                        </a:rPr>
                        <a:t>repetition; </a:t>
                      </a:r>
                      <a:r>
                        <a:rPr sz="1400" dirty="0">
                          <a:latin typeface="Calibri"/>
                          <a:cs typeface="Calibri"/>
                        </a:rPr>
                        <a:t>use the Case &gt; </a:t>
                      </a:r>
                      <a:r>
                        <a:rPr sz="1400" spc="-10" dirty="0">
                          <a:latin typeface="Calibri"/>
                          <a:cs typeface="Calibri"/>
                        </a:rPr>
                        <a:t>Path </a:t>
                      </a:r>
                      <a:r>
                        <a:rPr sz="1400" spc="-305" dirty="0">
                          <a:latin typeface="Calibri"/>
                          <a:cs typeface="Calibri"/>
                        </a:rPr>
                        <a:t> </a:t>
                      </a:r>
                      <a:r>
                        <a:rPr sz="1400" spc="-5" dirty="0">
                          <a:latin typeface="Calibri"/>
                          <a:cs typeface="Calibri"/>
                        </a:rPr>
                        <a:t>filter </a:t>
                      </a:r>
                      <a:r>
                        <a:rPr sz="1400" dirty="0">
                          <a:latin typeface="Calibri"/>
                          <a:cs typeface="Calibri"/>
                        </a:rPr>
                        <a:t>with</a:t>
                      </a:r>
                      <a:r>
                        <a:rPr sz="1400" spc="-5" dirty="0">
                          <a:latin typeface="Calibri"/>
                          <a:cs typeface="Calibri"/>
                        </a:rPr>
                        <a:t> </a:t>
                      </a:r>
                      <a:r>
                        <a:rPr sz="1400" spc="-10" dirty="0">
                          <a:latin typeface="Calibri"/>
                          <a:cs typeface="Calibri"/>
                        </a:rPr>
                        <a:t>eventually-follows</a:t>
                      </a:r>
                      <a:r>
                        <a:rPr sz="1400" dirty="0">
                          <a:latin typeface="Calibri"/>
                          <a:cs typeface="Calibri"/>
                        </a:rPr>
                        <a:t> </a:t>
                      </a:r>
                      <a:r>
                        <a:rPr sz="1400" spc="-5" dirty="0">
                          <a:latin typeface="Calibri"/>
                          <a:cs typeface="Calibri"/>
                        </a:rPr>
                        <a:t>relation between</a:t>
                      </a:r>
                      <a:r>
                        <a:rPr sz="1400" dirty="0">
                          <a:latin typeface="Calibri"/>
                          <a:cs typeface="Calibri"/>
                        </a:rPr>
                        <a:t> an</a:t>
                      </a:r>
                      <a:r>
                        <a:rPr sz="1400" spc="-5" dirty="0">
                          <a:latin typeface="Calibri"/>
                          <a:cs typeface="Calibri"/>
                        </a:rPr>
                        <a:t> </a:t>
                      </a:r>
                      <a:r>
                        <a:rPr sz="1400" dirty="0">
                          <a:latin typeface="Calibri"/>
                          <a:cs typeface="Calibri"/>
                        </a:rPr>
                        <a:t>activity and itself</a:t>
                      </a:r>
                      <a:r>
                        <a:rPr sz="1400" spc="-10" dirty="0">
                          <a:latin typeface="Calibri"/>
                          <a:cs typeface="Calibri"/>
                        </a:rPr>
                        <a:t> </a:t>
                      </a:r>
                      <a:r>
                        <a:rPr sz="1400" spc="-5" dirty="0">
                          <a:latin typeface="Calibri"/>
                          <a:cs typeface="Calibri"/>
                        </a:rPr>
                        <a:t>to</a:t>
                      </a:r>
                      <a:r>
                        <a:rPr sz="1400" dirty="0">
                          <a:latin typeface="Calibri"/>
                          <a:cs typeface="Calibri"/>
                        </a:rPr>
                        <a:t> </a:t>
                      </a:r>
                      <a:r>
                        <a:rPr sz="1400" spc="-5" dirty="0">
                          <a:latin typeface="Calibri"/>
                          <a:cs typeface="Calibri"/>
                        </a:rPr>
                        <a:t>isolate</a:t>
                      </a:r>
                      <a:r>
                        <a:rPr sz="1400" dirty="0">
                          <a:latin typeface="Calibri"/>
                          <a:cs typeface="Calibri"/>
                        </a:rPr>
                        <a:t> </a:t>
                      </a:r>
                      <a:r>
                        <a:rPr sz="1400" spc="-5" dirty="0">
                          <a:latin typeface="Calibri"/>
                          <a:cs typeface="Calibri"/>
                        </a:rPr>
                        <a:t>cases</a:t>
                      </a:r>
                      <a:r>
                        <a:rPr sz="1400" dirty="0">
                          <a:latin typeface="Calibri"/>
                          <a:cs typeface="Calibri"/>
                        </a:rPr>
                        <a:t> with</a:t>
                      </a:r>
                      <a:r>
                        <a:rPr sz="1400" spc="-5" dirty="0">
                          <a:latin typeface="Calibri"/>
                          <a:cs typeface="Calibri"/>
                        </a:rPr>
                        <a:t> specific </a:t>
                      </a:r>
                      <a:r>
                        <a:rPr sz="1400" dirty="0">
                          <a:latin typeface="Calibri"/>
                          <a:cs typeface="Calibri"/>
                        </a:rPr>
                        <a:t> </a:t>
                      </a:r>
                      <a:r>
                        <a:rPr sz="1400" spc="-5" dirty="0">
                          <a:latin typeface="Calibri"/>
                          <a:cs typeface="Calibri"/>
                        </a:rPr>
                        <a:t>loops</a:t>
                      </a:r>
                      <a:endParaRPr sz="1400">
                        <a:latin typeface="Calibri"/>
                        <a:cs typeface="Calibri"/>
                      </a:endParaRPr>
                    </a:p>
                    <a:p>
                      <a:pPr marL="367665" marR="191135" indent="-193675">
                        <a:lnSpc>
                          <a:spcPct val="101400"/>
                        </a:lnSpc>
                        <a:spcBef>
                          <a:spcPts val="5"/>
                        </a:spcBef>
                        <a:buFont typeface="Arial MT"/>
                        <a:buChar char="•"/>
                        <a:tabLst>
                          <a:tab pos="367665" algn="l"/>
                          <a:tab pos="368300" algn="l"/>
                        </a:tabLst>
                      </a:pPr>
                      <a:r>
                        <a:rPr sz="1400" dirty="0">
                          <a:latin typeface="Calibri"/>
                          <a:cs typeface="Calibri"/>
                        </a:rPr>
                        <a:t>Use</a:t>
                      </a:r>
                      <a:r>
                        <a:rPr sz="1400" spc="-5" dirty="0">
                          <a:latin typeface="Calibri"/>
                          <a:cs typeface="Calibri"/>
                        </a:rPr>
                        <a:t> </a:t>
                      </a:r>
                      <a:r>
                        <a:rPr sz="1400" dirty="0">
                          <a:latin typeface="Calibri"/>
                          <a:cs typeface="Calibri"/>
                        </a:rPr>
                        <a:t>the </a:t>
                      </a:r>
                      <a:r>
                        <a:rPr sz="1400" spc="-5" dirty="0">
                          <a:latin typeface="Calibri"/>
                          <a:cs typeface="Calibri"/>
                        </a:rPr>
                        <a:t>chart</a:t>
                      </a:r>
                      <a:r>
                        <a:rPr sz="1400" spc="5" dirty="0">
                          <a:latin typeface="Calibri"/>
                          <a:cs typeface="Calibri"/>
                        </a:rPr>
                        <a:t> </a:t>
                      </a:r>
                      <a:r>
                        <a:rPr sz="1400" dirty="0">
                          <a:latin typeface="Calibri"/>
                          <a:cs typeface="Calibri"/>
                        </a:rPr>
                        <a:t>in the Activities</a:t>
                      </a:r>
                      <a:r>
                        <a:rPr sz="1400" spc="-5" dirty="0">
                          <a:latin typeface="Calibri"/>
                          <a:cs typeface="Calibri"/>
                        </a:rPr>
                        <a:t> Dashboard</a:t>
                      </a:r>
                      <a:r>
                        <a:rPr sz="1400" dirty="0">
                          <a:latin typeface="Calibri"/>
                          <a:cs typeface="Calibri"/>
                        </a:rPr>
                        <a:t> </a:t>
                      </a:r>
                      <a:r>
                        <a:rPr sz="1400" spc="-5" dirty="0">
                          <a:latin typeface="Calibri"/>
                          <a:cs typeface="Calibri"/>
                        </a:rPr>
                        <a:t>to visualize</a:t>
                      </a:r>
                      <a:r>
                        <a:rPr sz="1400" dirty="0">
                          <a:latin typeface="Calibri"/>
                          <a:cs typeface="Calibri"/>
                        </a:rPr>
                        <a:t> the </a:t>
                      </a:r>
                      <a:r>
                        <a:rPr sz="1400" spc="-5" dirty="0">
                          <a:latin typeface="Calibri"/>
                          <a:cs typeface="Calibri"/>
                        </a:rPr>
                        <a:t>distribution</a:t>
                      </a:r>
                      <a:r>
                        <a:rPr sz="1400" dirty="0">
                          <a:latin typeface="Calibri"/>
                          <a:cs typeface="Calibri"/>
                        </a:rPr>
                        <a:t> </a:t>
                      </a:r>
                      <a:r>
                        <a:rPr sz="1400" spc="-5" dirty="0">
                          <a:latin typeface="Calibri"/>
                          <a:cs typeface="Calibri"/>
                        </a:rPr>
                        <a:t>of</a:t>
                      </a:r>
                      <a:r>
                        <a:rPr sz="1400" spc="-10" dirty="0">
                          <a:latin typeface="Calibri"/>
                          <a:cs typeface="Calibri"/>
                        </a:rPr>
                        <a:t> max</a:t>
                      </a:r>
                      <a:r>
                        <a:rPr sz="1400" spc="5" dirty="0">
                          <a:latin typeface="Calibri"/>
                          <a:cs typeface="Calibri"/>
                        </a:rPr>
                        <a:t> </a:t>
                      </a:r>
                      <a:r>
                        <a:rPr sz="1400" dirty="0">
                          <a:latin typeface="Calibri"/>
                          <a:cs typeface="Calibri"/>
                        </a:rPr>
                        <a:t>activity</a:t>
                      </a:r>
                      <a:r>
                        <a:rPr sz="1400" spc="5" dirty="0">
                          <a:latin typeface="Calibri"/>
                          <a:cs typeface="Calibri"/>
                        </a:rPr>
                        <a:t> </a:t>
                      </a:r>
                      <a:r>
                        <a:rPr sz="1400" spc="-5" dirty="0">
                          <a:latin typeface="Calibri"/>
                          <a:cs typeface="Calibri"/>
                        </a:rPr>
                        <a:t>frequencies</a:t>
                      </a:r>
                      <a:r>
                        <a:rPr sz="1400" dirty="0">
                          <a:latin typeface="Calibri"/>
                          <a:cs typeface="Calibri"/>
                        </a:rPr>
                        <a:t> per </a:t>
                      </a:r>
                      <a:r>
                        <a:rPr sz="1400" spc="-300" dirty="0">
                          <a:latin typeface="Calibri"/>
                          <a:cs typeface="Calibri"/>
                        </a:rPr>
                        <a:t> </a:t>
                      </a:r>
                      <a:r>
                        <a:rPr sz="1400" spc="-5" dirty="0">
                          <a:latin typeface="Calibri"/>
                          <a:cs typeface="Calibri"/>
                        </a:rPr>
                        <a:t>case.</a:t>
                      </a:r>
                      <a:endParaRPr sz="1400">
                        <a:latin typeface="Calibri"/>
                        <a:cs typeface="Calibri"/>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895" y="2600056"/>
            <a:ext cx="1885664" cy="486439"/>
          </a:xfrm>
          <a:prstGeom prst="rect">
            <a:avLst/>
          </a:prstGeom>
        </p:spPr>
      </p:pic>
      <p:sp>
        <p:nvSpPr>
          <p:cNvPr id="3" name="object 3"/>
          <p:cNvSpPr txBox="1">
            <a:spLocks noGrp="1"/>
          </p:cNvSpPr>
          <p:nvPr>
            <p:ph type="title"/>
          </p:nvPr>
        </p:nvSpPr>
        <p:spPr>
          <a:xfrm>
            <a:off x="640502" y="424179"/>
            <a:ext cx="2211705"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FF0000"/>
                </a:solidFill>
              </a:rPr>
              <a:t>Process</a:t>
            </a:r>
            <a:r>
              <a:rPr sz="2800" spc="-45" dirty="0">
                <a:solidFill>
                  <a:srgbClr val="FF0000"/>
                </a:solidFill>
              </a:rPr>
              <a:t> </a:t>
            </a:r>
            <a:r>
              <a:rPr sz="2800" spc="-5" dirty="0">
                <a:solidFill>
                  <a:srgbClr val="FF0000"/>
                </a:solidFill>
              </a:rPr>
              <a:t>Mining</a:t>
            </a:r>
            <a:endParaRPr sz="2800"/>
          </a:p>
        </p:txBody>
      </p:sp>
      <p:sp>
        <p:nvSpPr>
          <p:cNvPr id="4" name="object 4"/>
          <p:cNvSpPr txBox="1"/>
          <p:nvPr/>
        </p:nvSpPr>
        <p:spPr>
          <a:xfrm>
            <a:off x="9776923" y="6282435"/>
            <a:ext cx="23495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7F7F7F"/>
                </a:solidFill>
                <a:latin typeface="Calibri"/>
                <a:cs typeface="Calibri"/>
              </a:rPr>
              <a:t>87</a:t>
            </a:r>
            <a:endParaRPr sz="1600">
              <a:latin typeface="Calibri"/>
              <a:cs typeface="Calibri"/>
            </a:endParaRPr>
          </a:p>
        </p:txBody>
      </p:sp>
      <p:sp>
        <p:nvSpPr>
          <p:cNvPr id="5" name="object 5"/>
          <p:cNvSpPr/>
          <p:nvPr/>
        </p:nvSpPr>
        <p:spPr>
          <a:xfrm>
            <a:off x="4964329" y="3517873"/>
            <a:ext cx="114300" cy="887730"/>
          </a:xfrm>
          <a:custGeom>
            <a:avLst/>
            <a:gdLst/>
            <a:ahLst/>
            <a:cxnLst/>
            <a:rect l="l" t="t" r="r" b="b"/>
            <a:pathLst>
              <a:path w="114300" h="887729">
                <a:moveTo>
                  <a:pt x="38093" y="773634"/>
                </a:moveTo>
                <a:lnTo>
                  <a:pt x="0" y="774357"/>
                </a:lnTo>
                <a:lnTo>
                  <a:pt x="59306" y="887553"/>
                </a:lnTo>
                <a:lnTo>
                  <a:pt x="104515" y="792681"/>
                </a:lnTo>
                <a:lnTo>
                  <a:pt x="38454" y="792681"/>
                </a:lnTo>
                <a:lnTo>
                  <a:pt x="38093" y="773634"/>
                </a:lnTo>
                <a:close/>
              </a:path>
              <a:path w="114300" h="887729">
                <a:moveTo>
                  <a:pt x="76186" y="772912"/>
                </a:moveTo>
                <a:lnTo>
                  <a:pt x="38093" y="773634"/>
                </a:lnTo>
                <a:lnTo>
                  <a:pt x="38454" y="792681"/>
                </a:lnTo>
                <a:lnTo>
                  <a:pt x="76547" y="791959"/>
                </a:lnTo>
                <a:lnTo>
                  <a:pt x="76186" y="772912"/>
                </a:lnTo>
                <a:close/>
              </a:path>
              <a:path w="114300" h="887729">
                <a:moveTo>
                  <a:pt x="114279" y="772190"/>
                </a:moveTo>
                <a:lnTo>
                  <a:pt x="76186" y="772912"/>
                </a:lnTo>
                <a:lnTo>
                  <a:pt x="76547" y="791959"/>
                </a:lnTo>
                <a:lnTo>
                  <a:pt x="38454" y="792681"/>
                </a:lnTo>
                <a:lnTo>
                  <a:pt x="104515" y="792681"/>
                </a:lnTo>
                <a:lnTo>
                  <a:pt x="114279" y="772190"/>
                </a:lnTo>
                <a:close/>
              </a:path>
              <a:path w="114300" h="887729">
                <a:moveTo>
                  <a:pt x="61534" y="0"/>
                </a:moveTo>
                <a:lnTo>
                  <a:pt x="23440" y="722"/>
                </a:lnTo>
                <a:lnTo>
                  <a:pt x="38093" y="773634"/>
                </a:lnTo>
                <a:lnTo>
                  <a:pt x="76186" y="772912"/>
                </a:lnTo>
                <a:lnTo>
                  <a:pt x="61534" y="0"/>
                </a:lnTo>
                <a:close/>
              </a:path>
            </a:pathLst>
          </a:custGeom>
          <a:solidFill>
            <a:srgbClr val="000000"/>
          </a:solidFill>
        </p:spPr>
        <p:txBody>
          <a:bodyPr wrap="square" lIns="0" tIns="0" rIns="0" bIns="0" rtlCol="0"/>
          <a:lstStyle/>
          <a:p>
            <a:endParaRPr/>
          </a:p>
        </p:txBody>
      </p:sp>
      <p:sp>
        <p:nvSpPr>
          <p:cNvPr id="6" name="object 6"/>
          <p:cNvSpPr/>
          <p:nvPr/>
        </p:nvSpPr>
        <p:spPr>
          <a:xfrm>
            <a:off x="4974895" y="5075293"/>
            <a:ext cx="114300" cy="553720"/>
          </a:xfrm>
          <a:custGeom>
            <a:avLst/>
            <a:gdLst/>
            <a:ahLst/>
            <a:cxnLst/>
            <a:rect l="l" t="t" r="r" b="b"/>
            <a:pathLst>
              <a:path w="114300" h="553720">
                <a:moveTo>
                  <a:pt x="76200" y="95249"/>
                </a:moveTo>
                <a:lnTo>
                  <a:pt x="38100" y="95249"/>
                </a:lnTo>
                <a:lnTo>
                  <a:pt x="38100" y="553446"/>
                </a:lnTo>
                <a:lnTo>
                  <a:pt x="76200" y="553446"/>
                </a:lnTo>
                <a:lnTo>
                  <a:pt x="76200" y="95249"/>
                </a:lnTo>
                <a:close/>
              </a:path>
              <a:path w="114300" h="553720">
                <a:moveTo>
                  <a:pt x="57151" y="0"/>
                </a:moveTo>
                <a:lnTo>
                  <a:pt x="0" y="114299"/>
                </a:lnTo>
                <a:lnTo>
                  <a:pt x="38100" y="114299"/>
                </a:lnTo>
                <a:lnTo>
                  <a:pt x="38100" y="95249"/>
                </a:lnTo>
                <a:lnTo>
                  <a:pt x="104775" y="95249"/>
                </a:lnTo>
                <a:lnTo>
                  <a:pt x="57151" y="0"/>
                </a:lnTo>
                <a:close/>
              </a:path>
              <a:path w="114300" h="553720">
                <a:moveTo>
                  <a:pt x="104775" y="95249"/>
                </a:moveTo>
                <a:lnTo>
                  <a:pt x="76200" y="95249"/>
                </a:lnTo>
                <a:lnTo>
                  <a:pt x="76200" y="114299"/>
                </a:lnTo>
                <a:lnTo>
                  <a:pt x="114300" y="114299"/>
                </a:lnTo>
                <a:lnTo>
                  <a:pt x="104775" y="95249"/>
                </a:lnTo>
                <a:close/>
              </a:path>
            </a:pathLst>
          </a:custGeom>
          <a:solidFill>
            <a:srgbClr val="000000"/>
          </a:solidFill>
        </p:spPr>
        <p:txBody>
          <a:bodyPr wrap="square" lIns="0" tIns="0" rIns="0" bIns="0" rtlCol="0"/>
          <a:lstStyle/>
          <a:p>
            <a:endParaRPr/>
          </a:p>
        </p:txBody>
      </p:sp>
      <p:sp>
        <p:nvSpPr>
          <p:cNvPr id="7" name="object 7"/>
          <p:cNvSpPr/>
          <p:nvPr/>
        </p:nvSpPr>
        <p:spPr>
          <a:xfrm>
            <a:off x="6046492" y="4665600"/>
            <a:ext cx="1330960" cy="114300"/>
          </a:xfrm>
          <a:custGeom>
            <a:avLst/>
            <a:gdLst/>
            <a:ahLst/>
            <a:cxnLst/>
            <a:rect l="l" t="t" r="r" b="b"/>
            <a:pathLst>
              <a:path w="1330959" h="114300">
                <a:moveTo>
                  <a:pt x="1294633" y="37758"/>
                </a:moveTo>
                <a:lnTo>
                  <a:pt x="1235382" y="37758"/>
                </a:lnTo>
                <a:lnTo>
                  <a:pt x="1236055" y="75852"/>
                </a:lnTo>
                <a:lnTo>
                  <a:pt x="1217006" y="76188"/>
                </a:lnTo>
                <a:lnTo>
                  <a:pt x="1217678" y="114282"/>
                </a:lnTo>
                <a:lnTo>
                  <a:pt x="1330953" y="55124"/>
                </a:lnTo>
                <a:lnTo>
                  <a:pt x="1294633" y="37758"/>
                </a:lnTo>
                <a:close/>
              </a:path>
              <a:path w="1330959" h="114300">
                <a:moveTo>
                  <a:pt x="1216334" y="38094"/>
                </a:moveTo>
                <a:lnTo>
                  <a:pt x="0" y="59555"/>
                </a:lnTo>
                <a:lnTo>
                  <a:pt x="671" y="97650"/>
                </a:lnTo>
                <a:lnTo>
                  <a:pt x="1217006" y="76188"/>
                </a:lnTo>
                <a:lnTo>
                  <a:pt x="1216334" y="38094"/>
                </a:lnTo>
                <a:close/>
              </a:path>
              <a:path w="1330959" h="114300">
                <a:moveTo>
                  <a:pt x="1235382" y="37758"/>
                </a:moveTo>
                <a:lnTo>
                  <a:pt x="1216334" y="38094"/>
                </a:lnTo>
                <a:lnTo>
                  <a:pt x="1217006" y="76188"/>
                </a:lnTo>
                <a:lnTo>
                  <a:pt x="1236055" y="75852"/>
                </a:lnTo>
                <a:lnTo>
                  <a:pt x="1235382" y="37758"/>
                </a:lnTo>
                <a:close/>
              </a:path>
              <a:path w="1330959" h="114300">
                <a:moveTo>
                  <a:pt x="1215663" y="0"/>
                </a:moveTo>
                <a:lnTo>
                  <a:pt x="1216334" y="38094"/>
                </a:lnTo>
                <a:lnTo>
                  <a:pt x="1235382" y="37758"/>
                </a:lnTo>
                <a:lnTo>
                  <a:pt x="1294633" y="37758"/>
                </a:lnTo>
                <a:lnTo>
                  <a:pt x="1215663" y="0"/>
                </a:lnTo>
                <a:close/>
              </a:path>
            </a:pathLst>
          </a:custGeom>
          <a:solidFill>
            <a:srgbClr val="000000"/>
          </a:solidFill>
        </p:spPr>
        <p:txBody>
          <a:bodyPr wrap="square" lIns="0" tIns="0" rIns="0" bIns="0" rtlCol="0"/>
          <a:lstStyle/>
          <a:p>
            <a:endParaRPr/>
          </a:p>
        </p:txBody>
      </p:sp>
      <p:sp>
        <p:nvSpPr>
          <p:cNvPr id="8" name="object 8"/>
          <p:cNvSpPr txBox="1"/>
          <p:nvPr/>
        </p:nvSpPr>
        <p:spPr>
          <a:xfrm>
            <a:off x="7581413" y="4462272"/>
            <a:ext cx="680085" cy="467359"/>
          </a:xfrm>
          <a:prstGeom prst="rect">
            <a:avLst/>
          </a:prstGeom>
        </p:spPr>
        <p:txBody>
          <a:bodyPr vert="horz" wrap="square" lIns="0" tIns="12700" rIns="0" bIns="0" rtlCol="0">
            <a:spAutoFit/>
          </a:bodyPr>
          <a:lstStyle/>
          <a:p>
            <a:pPr marL="302260" indent="-290195">
              <a:lnSpc>
                <a:spcPct val="100000"/>
              </a:lnSpc>
              <a:spcBef>
                <a:spcPts val="100"/>
              </a:spcBef>
              <a:buClr>
                <a:srgbClr val="336600"/>
              </a:buClr>
              <a:buSzPct val="96551"/>
              <a:buFont typeface="Wingdings"/>
              <a:buChar char=""/>
              <a:tabLst>
                <a:tab pos="302895" algn="l"/>
              </a:tabLst>
            </a:pPr>
            <a:r>
              <a:rPr sz="2900" spc="-5" dirty="0">
                <a:latin typeface="Calibri Light"/>
                <a:cs typeface="Calibri Light"/>
              </a:rPr>
              <a:t>/</a:t>
            </a:r>
            <a:r>
              <a:rPr sz="2900" dirty="0">
                <a:solidFill>
                  <a:srgbClr val="C00000"/>
                </a:solidFill>
                <a:latin typeface="Wingdings"/>
                <a:cs typeface="Wingdings"/>
              </a:rPr>
              <a:t></a:t>
            </a:r>
            <a:endParaRPr sz="2900">
              <a:latin typeface="Wingdings"/>
              <a:cs typeface="Wingdings"/>
            </a:endParaRPr>
          </a:p>
        </p:txBody>
      </p:sp>
      <p:sp>
        <p:nvSpPr>
          <p:cNvPr id="9" name="object 9"/>
          <p:cNvSpPr txBox="1"/>
          <p:nvPr/>
        </p:nvSpPr>
        <p:spPr>
          <a:xfrm>
            <a:off x="4483483" y="3172459"/>
            <a:ext cx="8686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Light"/>
                <a:cs typeface="Calibri Light"/>
              </a:rPr>
              <a:t>event</a:t>
            </a:r>
            <a:r>
              <a:rPr sz="1800" spc="-65" dirty="0">
                <a:latin typeface="Calibri Light"/>
                <a:cs typeface="Calibri Light"/>
              </a:rPr>
              <a:t> </a:t>
            </a:r>
            <a:r>
              <a:rPr sz="1800" spc="-5" dirty="0">
                <a:latin typeface="Calibri Light"/>
                <a:cs typeface="Calibri Light"/>
              </a:rPr>
              <a:t>log</a:t>
            </a:r>
            <a:endParaRPr sz="1800">
              <a:latin typeface="Calibri Light"/>
              <a:cs typeface="Calibri Light"/>
            </a:endParaRPr>
          </a:p>
        </p:txBody>
      </p:sp>
      <p:grpSp>
        <p:nvGrpSpPr>
          <p:cNvPr id="10" name="object 10"/>
          <p:cNvGrpSpPr/>
          <p:nvPr/>
        </p:nvGrpSpPr>
        <p:grpSpPr>
          <a:xfrm>
            <a:off x="4512505" y="1768807"/>
            <a:ext cx="923290" cy="1450975"/>
            <a:chOff x="4512505" y="1768807"/>
            <a:chExt cx="923290" cy="1450975"/>
          </a:xfrm>
        </p:grpSpPr>
        <p:sp>
          <p:nvSpPr>
            <p:cNvPr id="11" name="object 11"/>
            <p:cNvSpPr/>
            <p:nvPr/>
          </p:nvSpPr>
          <p:spPr>
            <a:xfrm>
              <a:off x="4966486" y="1768807"/>
              <a:ext cx="114300" cy="674370"/>
            </a:xfrm>
            <a:custGeom>
              <a:avLst/>
              <a:gdLst/>
              <a:ahLst/>
              <a:cxnLst/>
              <a:rect l="l" t="t" r="r" b="b"/>
              <a:pathLst>
                <a:path w="114300" h="674369">
                  <a:moveTo>
                    <a:pt x="76200" y="95250"/>
                  </a:moveTo>
                  <a:lnTo>
                    <a:pt x="38100" y="95250"/>
                  </a:lnTo>
                  <a:lnTo>
                    <a:pt x="38098" y="674198"/>
                  </a:lnTo>
                  <a:lnTo>
                    <a:pt x="76198" y="674199"/>
                  </a:lnTo>
                  <a:lnTo>
                    <a:pt x="76200" y="95250"/>
                  </a:lnTo>
                  <a:close/>
                </a:path>
                <a:path w="114300" h="674369">
                  <a:moveTo>
                    <a:pt x="57150" y="0"/>
                  </a:moveTo>
                  <a:lnTo>
                    <a:pt x="0" y="114300"/>
                  </a:lnTo>
                  <a:lnTo>
                    <a:pt x="38099" y="114300"/>
                  </a:lnTo>
                  <a:lnTo>
                    <a:pt x="38100" y="95250"/>
                  </a:lnTo>
                  <a:lnTo>
                    <a:pt x="104775" y="95250"/>
                  </a:lnTo>
                  <a:lnTo>
                    <a:pt x="57150" y="0"/>
                  </a:lnTo>
                  <a:close/>
                </a:path>
                <a:path w="114300" h="674369">
                  <a:moveTo>
                    <a:pt x="104775" y="95250"/>
                  </a:moveTo>
                  <a:lnTo>
                    <a:pt x="76200" y="95250"/>
                  </a:lnTo>
                  <a:lnTo>
                    <a:pt x="76199" y="114300"/>
                  </a:lnTo>
                  <a:lnTo>
                    <a:pt x="114300" y="114300"/>
                  </a:lnTo>
                  <a:lnTo>
                    <a:pt x="104775" y="95250"/>
                  </a:lnTo>
                  <a:close/>
                </a:path>
              </a:pathLst>
            </a:custGeom>
            <a:solidFill>
              <a:srgbClr val="000000"/>
            </a:solidFill>
          </p:spPr>
          <p:txBody>
            <a:bodyPr wrap="square" lIns="0" tIns="0" rIns="0" bIns="0" rtlCol="0"/>
            <a:lstStyle/>
            <a:p>
              <a:endParaRPr/>
            </a:p>
          </p:txBody>
        </p:sp>
        <p:pic>
          <p:nvPicPr>
            <p:cNvPr id="12" name="object 12"/>
            <p:cNvPicPr/>
            <p:nvPr/>
          </p:nvPicPr>
          <p:blipFill>
            <a:blip r:embed="rId3" cstate="print"/>
            <a:stretch>
              <a:fillRect/>
            </a:stretch>
          </p:blipFill>
          <p:spPr>
            <a:xfrm>
              <a:off x="4512505" y="2485135"/>
              <a:ext cx="923209" cy="734574"/>
            </a:xfrm>
            <a:prstGeom prst="rect">
              <a:avLst/>
            </a:prstGeom>
          </p:spPr>
        </p:pic>
      </p:grpSp>
      <p:sp>
        <p:nvSpPr>
          <p:cNvPr id="13" name="object 13"/>
          <p:cNvSpPr txBox="1"/>
          <p:nvPr/>
        </p:nvSpPr>
        <p:spPr>
          <a:xfrm>
            <a:off x="6498968" y="1468628"/>
            <a:ext cx="1360805" cy="580390"/>
          </a:xfrm>
          <a:prstGeom prst="rect">
            <a:avLst/>
          </a:prstGeom>
        </p:spPr>
        <p:txBody>
          <a:bodyPr vert="horz" wrap="square" lIns="0" tIns="6350" rIns="0" bIns="0" rtlCol="0">
            <a:spAutoFit/>
          </a:bodyPr>
          <a:lstStyle/>
          <a:p>
            <a:pPr marL="12700" marR="5080" indent="172720">
              <a:lnSpc>
                <a:spcPct val="102200"/>
              </a:lnSpc>
              <a:spcBef>
                <a:spcPts val="50"/>
              </a:spcBef>
            </a:pPr>
            <a:r>
              <a:rPr sz="1800" spc="-10" dirty="0">
                <a:latin typeface="Calibri Light"/>
                <a:cs typeface="Calibri Light"/>
              </a:rPr>
              <a:t>discovered </a:t>
            </a:r>
            <a:r>
              <a:rPr sz="1800" spc="-5" dirty="0">
                <a:latin typeface="Calibri Light"/>
                <a:cs typeface="Calibri Light"/>
              </a:rPr>
              <a:t> </a:t>
            </a:r>
            <a:r>
              <a:rPr sz="1800" spc="-10" dirty="0">
                <a:latin typeface="Calibri Light"/>
                <a:cs typeface="Calibri Light"/>
              </a:rPr>
              <a:t>process</a:t>
            </a:r>
            <a:r>
              <a:rPr sz="1800" spc="-5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pic>
        <p:nvPicPr>
          <p:cNvPr id="14" name="object 14"/>
          <p:cNvPicPr/>
          <p:nvPr/>
        </p:nvPicPr>
        <p:blipFill>
          <a:blip r:embed="rId4" cstate="print"/>
          <a:stretch>
            <a:fillRect/>
          </a:stretch>
        </p:blipFill>
        <p:spPr>
          <a:xfrm>
            <a:off x="6041198" y="981363"/>
            <a:ext cx="2154329" cy="458832"/>
          </a:xfrm>
          <a:prstGeom prst="rect">
            <a:avLst/>
          </a:prstGeom>
        </p:spPr>
      </p:pic>
      <p:sp>
        <p:nvSpPr>
          <p:cNvPr id="15" name="object 15"/>
          <p:cNvSpPr txBox="1"/>
          <p:nvPr/>
        </p:nvSpPr>
        <p:spPr>
          <a:xfrm>
            <a:off x="3949984" y="1029404"/>
            <a:ext cx="1949450" cy="697865"/>
          </a:xfrm>
          <a:prstGeom prst="rect">
            <a:avLst/>
          </a:prstGeom>
          <a:solidFill>
            <a:srgbClr val="E7ECED"/>
          </a:solidFill>
          <a:ln w="25400">
            <a:solidFill>
              <a:srgbClr val="648086"/>
            </a:solidFill>
          </a:ln>
        </p:spPr>
        <p:txBody>
          <a:bodyPr vert="horz" wrap="square" lIns="0" tIns="78105" rIns="0" bIns="0" rtlCol="0">
            <a:spAutoFit/>
          </a:bodyPr>
          <a:lstStyle/>
          <a:p>
            <a:pPr marL="159385" marR="151765" indent="299720">
              <a:lnSpc>
                <a:spcPts val="2090"/>
              </a:lnSpc>
              <a:spcBef>
                <a:spcPts val="615"/>
              </a:spcBef>
            </a:pPr>
            <a:r>
              <a:rPr sz="1800" spc="-10" dirty="0">
                <a:latin typeface="Calibri Light"/>
                <a:cs typeface="Calibri Light"/>
              </a:rPr>
              <a:t>Automated </a:t>
            </a:r>
            <a:r>
              <a:rPr sz="1800" spc="-5" dirty="0">
                <a:latin typeface="Calibri Light"/>
                <a:cs typeface="Calibri Light"/>
              </a:rPr>
              <a:t> </a:t>
            </a:r>
            <a:r>
              <a:rPr sz="1800" spc="-10" dirty="0">
                <a:latin typeface="Calibri Light"/>
                <a:cs typeface="Calibri Light"/>
              </a:rPr>
              <a:t>Process</a:t>
            </a:r>
            <a:r>
              <a:rPr sz="1800" spc="-45" dirty="0">
                <a:latin typeface="Calibri Light"/>
                <a:cs typeface="Calibri Light"/>
              </a:rPr>
              <a:t> </a:t>
            </a:r>
            <a:r>
              <a:rPr sz="1800" spc="-10" dirty="0">
                <a:latin typeface="Calibri Light"/>
                <a:cs typeface="Calibri Light"/>
              </a:rPr>
              <a:t>Discovery</a:t>
            </a:r>
            <a:endParaRPr sz="1800">
              <a:latin typeface="Calibri Light"/>
              <a:cs typeface="Calibri Light"/>
            </a:endParaRPr>
          </a:p>
        </p:txBody>
      </p:sp>
      <p:sp>
        <p:nvSpPr>
          <p:cNvPr id="16" name="object 16"/>
          <p:cNvSpPr txBox="1"/>
          <p:nvPr/>
        </p:nvSpPr>
        <p:spPr>
          <a:xfrm>
            <a:off x="4017264" y="4417165"/>
            <a:ext cx="2030095" cy="654685"/>
          </a:xfrm>
          <a:prstGeom prst="rect">
            <a:avLst/>
          </a:prstGeom>
          <a:solidFill>
            <a:srgbClr val="E7ECED"/>
          </a:solidFill>
          <a:ln w="25400">
            <a:solidFill>
              <a:srgbClr val="648086"/>
            </a:solidFill>
          </a:ln>
        </p:spPr>
        <p:txBody>
          <a:bodyPr vert="horz" wrap="square" lIns="0" tIns="53340" rIns="0" bIns="0" rtlCol="0">
            <a:spAutoFit/>
          </a:bodyPr>
          <a:lstStyle/>
          <a:p>
            <a:pPr marL="599440" marR="387985" indent="-203835">
              <a:lnSpc>
                <a:spcPts val="2110"/>
              </a:lnSpc>
              <a:spcBef>
                <a:spcPts val="420"/>
              </a:spcBef>
            </a:pPr>
            <a:r>
              <a:rPr sz="1800" spc="-5" dirty="0">
                <a:latin typeface="Calibri Light"/>
                <a:cs typeface="Calibri Light"/>
              </a:rPr>
              <a:t>Co</a:t>
            </a:r>
            <a:r>
              <a:rPr sz="1800" spc="-10" dirty="0">
                <a:latin typeface="Calibri Light"/>
                <a:cs typeface="Calibri Light"/>
              </a:rPr>
              <a:t>n</a:t>
            </a:r>
            <a:r>
              <a:rPr sz="1800" spc="-50" dirty="0">
                <a:latin typeface="Calibri Light"/>
                <a:cs typeface="Calibri Light"/>
              </a:rPr>
              <a:t>f</a:t>
            </a:r>
            <a:r>
              <a:rPr sz="1800" spc="-5" dirty="0">
                <a:latin typeface="Calibri Light"/>
                <a:cs typeface="Calibri Light"/>
              </a:rPr>
              <a:t>o</a:t>
            </a:r>
            <a:r>
              <a:rPr sz="1800" dirty="0">
                <a:latin typeface="Calibri Light"/>
                <a:cs typeface="Calibri Light"/>
              </a:rPr>
              <a:t>rman</a:t>
            </a:r>
            <a:r>
              <a:rPr sz="1800" spc="-5" dirty="0">
                <a:latin typeface="Calibri Light"/>
                <a:cs typeface="Calibri Light"/>
              </a:rPr>
              <a:t>c</a:t>
            </a:r>
            <a:r>
              <a:rPr sz="1800" dirty="0">
                <a:latin typeface="Calibri Light"/>
                <a:cs typeface="Calibri Light"/>
              </a:rPr>
              <a:t>e  </a:t>
            </a:r>
            <a:r>
              <a:rPr sz="1800" spc="-5" dirty="0">
                <a:latin typeface="Calibri Light"/>
                <a:cs typeface="Calibri Light"/>
              </a:rPr>
              <a:t>Checking</a:t>
            </a:r>
            <a:endParaRPr sz="1800">
              <a:latin typeface="Calibri Light"/>
              <a:cs typeface="Calibri Light"/>
            </a:endParaRPr>
          </a:p>
        </p:txBody>
      </p:sp>
      <p:grpSp>
        <p:nvGrpSpPr>
          <p:cNvPr id="17" name="object 17"/>
          <p:cNvGrpSpPr/>
          <p:nvPr/>
        </p:nvGrpSpPr>
        <p:grpSpPr>
          <a:xfrm>
            <a:off x="5953767" y="2430306"/>
            <a:ext cx="1911350" cy="733425"/>
            <a:chOff x="5953767" y="2430306"/>
            <a:chExt cx="1911350" cy="733425"/>
          </a:xfrm>
        </p:grpSpPr>
        <p:sp>
          <p:nvSpPr>
            <p:cNvPr id="18" name="object 18"/>
            <p:cNvSpPr/>
            <p:nvPr/>
          </p:nvSpPr>
          <p:spPr>
            <a:xfrm>
              <a:off x="5966467" y="2443006"/>
              <a:ext cx="1885950" cy="708025"/>
            </a:xfrm>
            <a:custGeom>
              <a:avLst/>
              <a:gdLst/>
              <a:ahLst/>
              <a:cxnLst/>
              <a:rect l="l" t="t" r="r" b="b"/>
              <a:pathLst>
                <a:path w="1885950" h="708025">
                  <a:moveTo>
                    <a:pt x="1885665" y="0"/>
                  </a:moveTo>
                  <a:lnTo>
                    <a:pt x="0" y="0"/>
                  </a:lnTo>
                  <a:lnTo>
                    <a:pt x="0" y="707937"/>
                  </a:lnTo>
                  <a:lnTo>
                    <a:pt x="1885665" y="707937"/>
                  </a:lnTo>
                  <a:lnTo>
                    <a:pt x="1885665" y="0"/>
                  </a:lnTo>
                  <a:close/>
                </a:path>
              </a:pathLst>
            </a:custGeom>
            <a:solidFill>
              <a:srgbClr val="E7ECED"/>
            </a:solidFill>
          </p:spPr>
          <p:txBody>
            <a:bodyPr wrap="square" lIns="0" tIns="0" rIns="0" bIns="0" rtlCol="0"/>
            <a:lstStyle/>
            <a:p>
              <a:endParaRPr/>
            </a:p>
          </p:txBody>
        </p:sp>
        <p:sp>
          <p:nvSpPr>
            <p:cNvPr id="19" name="object 19"/>
            <p:cNvSpPr/>
            <p:nvPr/>
          </p:nvSpPr>
          <p:spPr>
            <a:xfrm>
              <a:off x="5966467" y="2443006"/>
              <a:ext cx="1885950" cy="708025"/>
            </a:xfrm>
            <a:custGeom>
              <a:avLst/>
              <a:gdLst/>
              <a:ahLst/>
              <a:cxnLst/>
              <a:rect l="l" t="t" r="r" b="b"/>
              <a:pathLst>
                <a:path w="1885950" h="708025">
                  <a:moveTo>
                    <a:pt x="0" y="0"/>
                  </a:moveTo>
                  <a:lnTo>
                    <a:pt x="1885665" y="0"/>
                  </a:lnTo>
                  <a:lnTo>
                    <a:pt x="1885665" y="707937"/>
                  </a:lnTo>
                  <a:lnTo>
                    <a:pt x="0" y="707937"/>
                  </a:lnTo>
                  <a:lnTo>
                    <a:pt x="0" y="0"/>
                  </a:lnTo>
                  <a:close/>
                </a:path>
              </a:pathLst>
            </a:custGeom>
            <a:ln w="25400">
              <a:solidFill>
                <a:srgbClr val="648086"/>
              </a:solidFill>
            </a:ln>
          </p:spPr>
          <p:txBody>
            <a:bodyPr wrap="square" lIns="0" tIns="0" rIns="0" bIns="0" rtlCol="0"/>
            <a:lstStyle/>
            <a:p>
              <a:endParaRPr/>
            </a:p>
          </p:txBody>
        </p:sp>
      </p:grpSp>
      <p:sp>
        <p:nvSpPr>
          <p:cNvPr id="20" name="object 20"/>
          <p:cNvSpPr txBox="1"/>
          <p:nvPr/>
        </p:nvSpPr>
        <p:spPr>
          <a:xfrm>
            <a:off x="5996542" y="2632964"/>
            <a:ext cx="1852930" cy="299720"/>
          </a:xfrm>
          <a:prstGeom prst="rect">
            <a:avLst/>
          </a:prstGeom>
        </p:spPr>
        <p:txBody>
          <a:bodyPr vert="horz" wrap="square" lIns="0" tIns="12700" rIns="0" bIns="0" rtlCol="0">
            <a:spAutoFit/>
          </a:bodyPr>
          <a:lstStyle/>
          <a:p>
            <a:pPr marL="149225">
              <a:lnSpc>
                <a:spcPct val="100000"/>
              </a:lnSpc>
              <a:spcBef>
                <a:spcPts val="100"/>
              </a:spcBef>
            </a:pPr>
            <a:r>
              <a:rPr sz="1800" spc="-15" dirty="0">
                <a:latin typeface="Calibri Light"/>
                <a:cs typeface="Calibri Light"/>
              </a:rPr>
              <a:t>Variants</a:t>
            </a:r>
            <a:r>
              <a:rPr sz="1800" spc="-25" dirty="0">
                <a:latin typeface="Calibri Light"/>
                <a:cs typeface="Calibri Light"/>
              </a:rPr>
              <a:t> </a:t>
            </a:r>
            <a:r>
              <a:rPr sz="1800" spc="-5" dirty="0">
                <a:latin typeface="Calibri Light"/>
                <a:cs typeface="Calibri Light"/>
              </a:rPr>
              <a:t>Analysis</a:t>
            </a:r>
            <a:endParaRPr sz="1800">
              <a:latin typeface="Calibri Light"/>
              <a:cs typeface="Calibri Light"/>
            </a:endParaRPr>
          </a:p>
        </p:txBody>
      </p:sp>
      <p:grpSp>
        <p:nvGrpSpPr>
          <p:cNvPr id="21" name="object 21"/>
          <p:cNvGrpSpPr/>
          <p:nvPr/>
        </p:nvGrpSpPr>
        <p:grpSpPr>
          <a:xfrm>
            <a:off x="4015393" y="2727545"/>
            <a:ext cx="4190365" cy="3297554"/>
            <a:chOff x="4015393" y="2727545"/>
            <a:chExt cx="4190365" cy="3297554"/>
          </a:xfrm>
        </p:grpSpPr>
        <p:sp>
          <p:nvSpPr>
            <p:cNvPr id="22" name="object 22"/>
            <p:cNvSpPr/>
            <p:nvPr/>
          </p:nvSpPr>
          <p:spPr>
            <a:xfrm>
              <a:off x="5456273" y="2780178"/>
              <a:ext cx="478790" cy="114300"/>
            </a:xfrm>
            <a:custGeom>
              <a:avLst/>
              <a:gdLst/>
              <a:ahLst/>
              <a:cxnLst/>
              <a:rect l="l" t="t" r="r" b="b"/>
              <a:pathLst>
                <a:path w="478789" h="114300">
                  <a:moveTo>
                    <a:pt x="364124" y="0"/>
                  </a:moveTo>
                  <a:lnTo>
                    <a:pt x="364124" y="114300"/>
                  </a:lnTo>
                  <a:lnTo>
                    <a:pt x="440324" y="76200"/>
                  </a:lnTo>
                  <a:lnTo>
                    <a:pt x="383174" y="76200"/>
                  </a:lnTo>
                  <a:lnTo>
                    <a:pt x="383174" y="38100"/>
                  </a:lnTo>
                  <a:lnTo>
                    <a:pt x="440324" y="38100"/>
                  </a:lnTo>
                  <a:lnTo>
                    <a:pt x="364124" y="0"/>
                  </a:lnTo>
                  <a:close/>
                </a:path>
                <a:path w="478789" h="114300">
                  <a:moveTo>
                    <a:pt x="364124" y="38100"/>
                  </a:moveTo>
                  <a:lnTo>
                    <a:pt x="1" y="38100"/>
                  </a:lnTo>
                  <a:lnTo>
                    <a:pt x="0" y="76200"/>
                  </a:lnTo>
                  <a:lnTo>
                    <a:pt x="364124" y="76200"/>
                  </a:lnTo>
                  <a:lnTo>
                    <a:pt x="364124" y="38100"/>
                  </a:lnTo>
                  <a:close/>
                </a:path>
                <a:path w="478789" h="114300">
                  <a:moveTo>
                    <a:pt x="440324" y="38100"/>
                  </a:moveTo>
                  <a:lnTo>
                    <a:pt x="383174" y="38100"/>
                  </a:lnTo>
                  <a:lnTo>
                    <a:pt x="383174" y="76200"/>
                  </a:lnTo>
                  <a:lnTo>
                    <a:pt x="440324" y="76200"/>
                  </a:lnTo>
                  <a:lnTo>
                    <a:pt x="478424" y="57150"/>
                  </a:lnTo>
                  <a:lnTo>
                    <a:pt x="440324" y="38100"/>
                  </a:lnTo>
                  <a:close/>
                </a:path>
              </a:pathLst>
            </a:custGeom>
            <a:solidFill>
              <a:srgbClr val="000000"/>
            </a:solidFill>
          </p:spPr>
          <p:txBody>
            <a:bodyPr wrap="square" lIns="0" tIns="0" rIns="0" bIns="0" rtlCol="0"/>
            <a:lstStyle/>
            <a:p>
              <a:endParaRPr/>
            </a:p>
          </p:txBody>
        </p:sp>
        <p:sp>
          <p:nvSpPr>
            <p:cNvPr id="23" name="object 23"/>
            <p:cNvSpPr/>
            <p:nvPr/>
          </p:nvSpPr>
          <p:spPr>
            <a:xfrm>
              <a:off x="7860211" y="2727545"/>
              <a:ext cx="345440" cy="114300"/>
            </a:xfrm>
            <a:custGeom>
              <a:avLst/>
              <a:gdLst/>
              <a:ahLst/>
              <a:cxnLst/>
              <a:rect l="l" t="t" r="r" b="b"/>
              <a:pathLst>
                <a:path w="345440" h="114300">
                  <a:moveTo>
                    <a:pt x="310229" y="37499"/>
                  </a:moveTo>
                  <a:lnTo>
                    <a:pt x="249321" y="37499"/>
                  </a:lnTo>
                  <a:lnTo>
                    <a:pt x="250487" y="75581"/>
                  </a:lnTo>
                  <a:lnTo>
                    <a:pt x="231446" y="76164"/>
                  </a:lnTo>
                  <a:lnTo>
                    <a:pt x="232611" y="114246"/>
                  </a:lnTo>
                  <a:lnTo>
                    <a:pt x="345109" y="53624"/>
                  </a:lnTo>
                  <a:lnTo>
                    <a:pt x="310229" y="37499"/>
                  </a:lnTo>
                  <a:close/>
                </a:path>
                <a:path w="345440" h="114300">
                  <a:moveTo>
                    <a:pt x="230280" y="38082"/>
                  </a:moveTo>
                  <a:lnTo>
                    <a:pt x="0" y="45131"/>
                  </a:lnTo>
                  <a:lnTo>
                    <a:pt x="1165" y="83214"/>
                  </a:lnTo>
                  <a:lnTo>
                    <a:pt x="231446" y="76164"/>
                  </a:lnTo>
                  <a:lnTo>
                    <a:pt x="230280" y="38082"/>
                  </a:lnTo>
                  <a:close/>
                </a:path>
                <a:path w="345440" h="114300">
                  <a:moveTo>
                    <a:pt x="249321" y="37499"/>
                  </a:moveTo>
                  <a:lnTo>
                    <a:pt x="230280" y="38082"/>
                  </a:lnTo>
                  <a:lnTo>
                    <a:pt x="231446" y="76164"/>
                  </a:lnTo>
                  <a:lnTo>
                    <a:pt x="250487" y="75581"/>
                  </a:lnTo>
                  <a:lnTo>
                    <a:pt x="249321" y="37499"/>
                  </a:lnTo>
                  <a:close/>
                </a:path>
                <a:path w="345440" h="114300">
                  <a:moveTo>
                    <a:pt x="229114" y="0"/>
                  </a:moveTo>
                  <a:lnTo>
                    <a:pt x="230280" y="38082"/>
                  </a:lnTo>
                  <a:lnTo>
                    <a:pt x="249321" y="37499"/>
                  </a:lnTo>
                  <a:lnTo>
                    <a:pt x="310229" y="37499"/>
                  </a:lnTo>
                  <a:lnTo>
                    <a:pt x="229114" y="0"/>
                  </a:lnTo>
                  <a:close/>
                </a:path>
              </a:pathLst>
            </a:custGeom>
            <a:solidFill>
              <a:srgbClr val="000000"/>
            </a:solidFill>
          </p:spPr>
          <p:txBody>
            <a:bodyPr wrap="square" lIns="0" tIns="0" rIns="0" bIns="0" rtlCol="0"/>
            <a:lstStyle/>
            <a:p>
              <a:endParaRPr/>
            </a:p>
          </p:txBody>
        </p:sp>
        <p:pic>
          <p:nvPicPr>
            <p:cNvPr id="24" name="object 24"/>
            <p:cNvPicPr/>
            <p:nvPr/>
          </p:nvPicPr>
          <p:blipFill>
            <a:blip r:embed="rId3" cstate="print"/>
            <a:stretch>
              <a:fillRect/>
            </a:stretch>
          </p:blipFill>
          <p:spPr>
            <a:xfrm>
              <a:off x="6601600" y="3430318"/>
              <a:ext cx="759025" cy="603937"/>
            </a:xfrm>
            <a:prstGeom prst="rect">
              <a:avLst/>
            </a:prstGeom>
          </p:spPr>
        </p:pic>
        <p:sp>
          <p:nvSpPr>
            <p:cNvPr id="25" name="object 25"/>
            <p:cNvSpPr/>
            <p:nvPr/>
          </p:nvSpPr>
          <p:spPr>
            <a:xfrm>
              <a:off x="6852151" y="3126308"/>
              <a:ext cx="114300" cy="351155"/>
            </a:xfrm>
            <a:custGeom>
              <a:avLst/>
              <a:gdLst/>
              <a:ahLst/>
              <a:cxnLst/>
              <a:rect l="l" t="t" r="r" b="b"/>
              <a:pathLst>
                <a:path w="114300" h="351154">
                  <a:moveTo>
                    <a:pt x="76200" y="95250"/>
                  </a:moveTo>
                  <a:lnTo>
                    <a:pt x="38100" y="95250"/>
                  </a:lnTo>
                  <a:lnTo>
                    <a:pt x="38098" y="350831"/>
                  </a:lnTo>
                  <a:lnTo>
                    <a:pt x="76198" y="350831"/>
                  </a:lnTo>
                  <a:lnTo>
                    <a:pt x="76200" y="95250"/>
                  </a:lnTo>
                  <a:close/>
                </a:path>
                <a:path w="114300" h="351154">
                  <a:moveTo>
                    <a:pt x="57150" y="0"/>
                  </a:moveTo>
                  <a:lnTo>
                    <a:pt x="0" y="114300"/>
                  </a:lnTo>
                  <a:lnTo>
                    <a:pt x="38099" y="114300"/>
                  </a:lnTo>
                  <a:lnTo>
                    <a:pt x="38100" y="95250"/>
                  </a:lnTo>
                  <a:lnTo>
                    <a:pt x="104775" y="95250"/>
                  </a:lnTo>
                  <a:lnTo>
                    <a:pt x="57150" y="0"/>
                  </a:lnTo>
                  <a:close/>
                </a:path>
                <a:path w="114300" h="351154">
                  <a:moveTo>
                    <a:pt x="104775" y="95250"/>
                  </a:moveTo>
                  <a:lnTo>
                    <a:pt x="76200" y="95250"/>
                  </a:lnTo>
                  <a:lnTo>
                    <a:pt x="76199" y="114300"/>
                  </a:lnTo>
                  <a:lnTo>
                    <a:pt x="114300" y="114300"/>
                  </a:lnTo>
                  <a:lnTo>
                    <a:pt x="104775" y="95250"/>
                  </a:lnTo>
                  <a:close/>
                </a:path>
              </a:pathLst>
            </a:custGeom>
            <a:solidFill>
              <a:srgbClr val="000000"/>
            </a:solidFill>
          </p:spPr>
          <p:txBody>
            <a:bodyPr wrap="square" lIns="0" tIns="0" rIns="0" bIns="0" rtlCol="0"/>
            <a:lstStyle/>
            <a:p>
              <a:endParaRPr/>
            </a:p>
          </p:txBody>
        </p:sp>
        <p:pic>
          <p:nvPicPr>
            <p:cNvPr id="26" name="object 26"/>
            <p:cNvPicPr/>
            <p:nvPr/>
          </p:nvPicPr>
          <p:blipFill>
            <a:blip r:embed="rId5" cstate="print"/>
            <a:stretch>
              <a:fillRect/>
            </a:stretch>
          </p:blipFill>
          <p:spPr>
            <a:xfrm>
              <a:off x="4015393" y="5738735"/>
              <a:ext cx="2717789" cy="286339"/>
            </a:xfrm>
            <a:prstGeom prst="rect">
              <a:avLst/>
            </a:prstGeom>
          </p:spPr>
        </p:pic>
      </p:grpSp>
      <p:sp>
        <p:nvSpPr>
          <p:cNvPr id="27" name="object 27"/>
          <p:cNvSpPr txBox="1"/>
          <p:nvPr/>
        </p:nvSpPr>
        <p:spPr>
          <a:xfrm>
            <a:off x="9043500" y="3443732"/>
            <a:ext cx="1046480" cy="580390"/>
          </a:xfrm>
          <a:prstGeom prst="rect">
            <a:avLst/>
          </a:prstGeom>
        </p:spPr>
        <p:txBody>
          <a:bodyPr vert="horz" wrap="square" lIns="0" tIns="6350" rIns="0" bIns="0" rtlCol="0">
            <a:spAutoFit/>
          </a:bodyPr>
          <a:lstStyle/>
          <a:p>
            <a:pPr marL="12700" marR="5080" indent="37465">
              <a:lnSpc>
                <a:spcPct val="102200"/>
              </a:lnSpc>
              <a:spcBef>
                <a:spcPts val="50"/>
              </a:spcBef>
            </a:pPr>
            <a:r>
              <a:rPr sz="1800" spc="-15" dirty="0">
                <a:latin typeface="Calibri Light"/>
                <a:cs typeface="Calibri Light"/>
              </a:rPr>
              <a:t>Difference </a:t>
            </a:r>
            <a:r>
              <a:rPr sz="1800" spc="-395" dirty="0">
                <a:latin typeface="Calibri Light"/>
                <a:cs typeface="Calibri Light"/>
              </a:rPr>
              <a:t> </a:t>
            </a:r>
            <a:r>
              <a:rPr sz="1800" dirty="0">
                <a:latin typeface="Calibri Light"/>
                <a:cs typeface="Calibri Light"/>
              </a:rPr>
              <a:t>dia</a:t>
            </a:r>
            <a:r>
              <a:rPr sz="1800" spc="5" dirty="0">
                <a:latin typeface="Calibri Light"/>
                <a:cs typeface="Calibri Light"/>
              </a:rPr>
              <a:t>g</a:t>
            </a:r>
            <a:r>
              <a:rPr sz="1800" dirty="0">
                <a:latin typeface="Calibri Light"/>
                <a:cs typeface="Calibri Light"/>
              </a:rPr>
              <a:t>no</a:t>
            </a:r>
            <a:r>
              <a:rPr sz="1800" spc="-20" dirty="0">
                <a:latin typeface="Calibri Light"/>
                <a:cs typeface="Calibri Light"/>
              </a:rPr>
              <a:t>s</a:t>
            </a:r>
            <a:r>
              <a:rPr sz="1800" spc="-5" dirty="0">
                <a:latin typeface="Calibri Light"/>
                <a:cs typeface="Calibri Light"/>
              </a:rPr>
              <a:t>t</a:t>
            </a:r>
            <a:r>
              <a:rPr sz="1800" dirty="0">
                <a:latin typeface="Calibri Light"/>
                <a:cs typeface="Calibri Light"/>
              </a:rPr>
              <a:t>i</a:t>
            </a:r>
            <a:r>
              <a:rPr sz="1800" spc="-5" dirty="0">
                <a:latin typeface="Calibri Light"/>
                <a:cs typeface="Calibri Light"/>
              </a:rPr>
              <a:t>c</a:t>
            </a:r>
            <a:r>
              <a:rPr sz="1800" dirty="0">
                <a:latin typeface="Calibri Light"/>
                <a:cs typeface="Calibri Light"/>
              </a:rPr>
              <a:t>s</a:t>
            </a:r>
            <a:endParaRPr sz="1800">
              <a:latin typeface="Calibri Light"/>
              <a:cs typeface="Calibri Light"/>
            </a:endParaRPr>
          </a:p>
        </p:txBody>
      </p:sp>
      <p:sp>
        <p:nvSpPr>
          <p:cNvPr id="28" name="object 28"/>
          <p:cNvSpPr txBox="1"/>
          <p:nvPr/>
        </p:nvSpPr>
        <p:spPr>
          <a:xfrm>
            <a:off x="2239990" y="2485134"/>
            <a:ext cx="1775460" cy="697865"/>
          </a:xfrm>
          <a:prstGeom prst="rect">
            <a:avLst/>
          </a:prstGeom>
          <a:solidFill>
            <a:srgbClr val="E7ECED"/>
          </a:solidFill>
          <a:ln w="25400">
            <a:solidFill>
              <a:srgbClr val="648086"/>
            </a:solidFill>
          </a:ln>
        </p:spPr>
        <p:txBody>
          <a:bodyPr vert="horz" wrap="square" lIns="0" tIns="79375" rIns="0" bIns="0" rtlCol="0">
            <a:spAutoFit/>
          </a:bodyPr>
          <a:lstStyle/>
          <a:p>
            <a:pPr marL="566420" marR="288290" indent="-270510">
              <a:lnSpc>
                <a:spcPts val="2090"/>
              </a:lnSpc>
              <a:spcBef>
                <a:spcPts val="625"/>
              </a:spcBef>
            </a:pPr>
            <a:r>
              <a:rPr sz="1800" spc="-45" dirty="0">
                <a:latin typeface="Calibri Light"/>
                <a:cs typeface="Calibri Light"/>
              </a:rPr>
              <a:t>P</a:t>
            </a:r>
            <a:r>
              <a:rPr sz="1800" spc="-5" dirty="0">
                <a:latin typeface="Calibri Light"/>
                <a:cs typeface="Calibri Light"/>
              </a:rPr>
              <a:t>e</a:t>
            </a:r>
            <a:r>
              <a:rPr sz="1800" dirty="0">
                <a:latin typeface="Calibri Light"/>
                <a:cs typeface="Calibri Light"/>
              </a:rPr>
              <a:t>r</a:t>
            </a:r>
            <a:r>
              <a:rPr sz="1800" spc="-45" dirty="0">
                <a:latin typeface="Calibri Light"/>
                <a:cs typeface="Calibri Light"/>
              </a:rPr>
              <a:t>f</a:t>
            </a:r>
            <a:r>
              <a:rPr sz="1800" spc="-5" dirty="0">
                <a:latin typeface="Calibri Light"/>
                <a:cs typeface="Calibri Light"/>
              </a:rPr>
              <a:t>o</a:t>
            </a:r>
            <a:r>
              <a:rPr sz="1800" dirty="0">
                <a:latin typeface="Calibri Light"/>
                <a:cs typeface="Calibri Light"/>
              </a:rPr>
              <a:t>rman</a:t>
            </a:r>
            <a:r>
              <a:rPr sz="1800" spc="-5" dirty="0">
                <a:latin typeface="Calibri Light"/>
                <a:cs typeface="Calibri Light"/>
              </a:rPr>
              <a:t>c</a:t>
            </a:r>
            <a:r>
              <a:rPr sz="1800" dirty="0">
                <a:latin typeface="Calibri Light"/>
                <a:cs typeface="Calibri Light"/>
              </a:rPr>
              <a:t>e  Mining</a:t>
            </a:r>
            <a:endParaRPr sz="1800">
              <a:latin typeface="Calibri Light"/>
              <a:cs typeface="Calibri Light"/>
            </a:endParaRPr>
          </a:p>
        </p:txBody>
      </p:sp>
      <p:sp>
        <p:nvSpPr>
          <p:cNvPr id="29" name="object 29"/>
          <p:cNvSpPr txBox="1"/>
          <p:nvPr/>
        </p:nvSpPr>
        <p:spPr>
          <a:xfrm>
            <a:off x="4446099" y="6104635"/>
            <a:ext cx="18967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Light"/>
                <a:cs typeface="Calibri Light"/>
              </a:rPr>
              <a:t>input</a:t>
            </a:r>
            <a:r>
              <a:rPr sz="1800" spc="-30" dirty="0">
                <a:latin typeface="Calibri Light"/>
                <a:cs typeface="Calibri Light"/>
              </a:rPr>
              <a:t> </a:t>
            </a:r>
            <a:r>
              <a:rPr sz="1800" spc="-10" dirty="0">
                <a:latin typeface="Calibri Light"/>
                <a:cs typeface="Calibri Light"/>
              </a:rPr>
              <a:t>process</a:t>
            </a:r>
            <a:r>
              <a:rPr sz="1800" spc="-1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sp>
        <p:nvSpPr>
          <p:cNvPr id="30" name="object 30"/>
          <p:cNvSpPr txBox="1"/>
          <p:nvPr/>
        </p:nvSpPr>
        <p:spPr>
          <a:xfrm>
            <a:off x="485481" y="3355340"/>
            <a:ext cx="1360805" cy="577215"/>
          </a:xfrm>
          <a:prstGeom prst="rect">
            <a:avLst/>
          </a:prstGeom>
        </p:spPr>
        <p:txBody>
          <a:bodyPr vert="horz" wrap="square" lIns="0" tIns="9525" rIns="0" bIns="0" rtlCol="0">
            <a:spAutoFit/>
          </a:bodyPr>
          <a:lstStyle/>
          <a:p>
            <a:pPr marL="12700" marR="5080" indent="215265">
              <a:lnSpc>
                <a:spcPct val="101099"/>
              </a:lnSpc>
              <a:spcBef>
                <a:spcPts val="75"/>
              </a:spcBef>
            </a:pPr>
            <a:r>
              <a:rPr sz="1800" spc="-5" dirty="0">
                <a:latin typeface="Calibri Light"/>
                <a:cs typeface="Calibri Light"/>
              </a:rPr>
              <a:t>Enhanced </a:t>
            </a:r>
            <a:r>
              <a:rPr sz="1800" dirty="0">
                <a:latin typeface="Calibri Light"/>
                <a:cs typeface="Calibri Light"/>
              </a:rPr>
              <a:t> </a:t>
            </a:r>
            <a:r>
              <a:rPr sz="1800" spc="-10" dirty="0">
                <a:latin typeface="Calibri Light"/>
                <a:cs typeface="Calibri Light"/>
              </a:rPr>
              <a:t>process</a:t>
            </a:r>
            <a:r>
              <a:rPr sz="1800" spc="-5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sp>
        <p:nvSpPr>
          <p:cNvPr id="31" name="object 31"/>
          <p:cNvSpPr/>
          <p:nvPr/>
        </p:nvSpPr>
        <p:spPr>
          <a:xfrm>
            <a:off x="1727927" y="2855648"/>
            <a:ext cx="523875" cy="114300"/>
          </a:xfrm>
          <a:custGeom>
            <a:avLst/>
            <a:gdLst/>
            <a:ahLst/>
            <a:cxnLst/>
            <a:rect l="l" t="t" r="r" b="b"/>
            <a:pathLst>
              <a:path w="523875" h="114300">
                <a:moveTo>
                  <a:pt x="114300" y="0"/>
                </a:moveTo>
                <a:lnTo>
                  <a:pt x="0" y="57150"/>
                </a:lnTo>
                <a:lnTo>
                  <a:pt x="114300" y="114300"/>
                </a:lnTo>
                <a:lnTo>
                  <a:pt x="114300" y="76200"/>
                </a:lnTo>
                <a:lnTo>
                  <a:pt x="95250" y="76200"/>
                </a:lnTo>
                <a:lnTo>
                  <a:pt x="95250" y="38100"/>
                </a:lnTo>
                <a:lnTo>
                  <a:pt x="114300" y="38100"/>
                </a:lnTo>
                <a:lnTo>
                  <a:pt x="114300" y="0"/>
                </a:lnTo>
                <a:close/>
              </a:path>
              <a:path w="523875" h="114300">
                <a:moveTo>
                  <a:pt x="114300" y="38100"/>
                </a:moveTo>
                <a:lnTo>
                  <a:pt x="95250" y="38100"/>
                </a:lnTo>
                <a:lnTo>
                  <a:pt x="95250" y="76200"/>
                </a:lnTo>
                <a:lnTo>
                  <a:pt x="114300" y="76200"/>
                </a:lnTo>
                <a:lnTo>
                  <a:pt x="114300" y="38100"/>
                </a:lnTo>
                <a:close/>
              </a:path>
              <a:path w="523875" h="114300">
                <a:moveTo>
                  <a:pt x="523275" y="38100"/>
                </a:moveTo>
                <a:lnTo>
                  <a:pt x="114300" y="38100"/>
                </a:lnTo>
                <a:lnTo>
                  <a:pt x="114300" y="76200"/>
                </a:lnTo>
                <a:lnTo>
                  <a:pt x="523276" y="76200"/>
                </a:lnTo>
                <a:lnTo>
                  <a:pt x="523275" y="38100"/>
                </a:lnTo>
                <a:close/>
              </a:path>
            </a:pathLst>
          </a:custGeom>
          <a:solidFill>
            <a:srgbClr val="000000"/>
          </a:solidFill>
        </p:spPr>
        <p:txBody>
          <a:bodyPr wrap="square" lIns="0" tIns="0" rIns="0" bIns="0" rtlCol="0"/>
          <a:lstStyle/>
          <a:p>
            <a:endParaRPr/>
          </a:p>
        </p:txBody>
      </p:sp>
      <p:grpSp>
        <p:nvGrpSpPr>
          <p:cNvPr id="32" name="object 32"/>
          <p:cNvGrpSpPr/>
          <p:nvPr/>
        </p:nvGrpSpPr>
        <p:grpSpPr>
          <a:xfrm>
            <a:off x="3070543" y="2161478"/>
            <a:ext cx="7678420" cy="3739515"/>
            <a:chOff x="3070543" y="2161478"/>
            <a:chExt cx="7678420" cy="3739515"/>
          </a:xfrm>
        </p:grpSpPr>
        <p:sp>
          <p:nvSpPr>
            <p:cNvPr id="33" name="object 33"/>
            <p:cNvSpPr/>
            <p:nvPr/>
          </p:nvSpPr>
          <p:spPr>
            <a:xfrm>
              <a:off x="4015393" y="2795272"/>
              <a:ext cx="497205" cy="114300"/>
            </a:xfrm>
            <a:custGeom>
              <a:avLst/>
              <a:gdLst/>
              <a:ahLst/>
              <a:cxnLst/>
              <a:rect l="l" t="t" r="r" b="b"/>
              <a:pathLst>
                <a:path w="497204" h="114300">
                  <a:moveTo>
                    <a:pt x="114300" y="0"/>
                  </a:moveTo>
                  <a:lnTo>
                    <a:pt x="0" y="57150"/>
                  </a:lnTo>
                  <a:lnTo>
                    <a:pt x="114300" y="114300"/>
                  </a:lnTo>
                  <a:lnTo>
                    <a:pt x="114300" y="76200"/>
                  </a:lnTo>
                  <a:lnTo>
                    <a:pt x="95250" y="76200"/>
                  </a:lnTo>
                  <a:lnTo>
                    <a:pt x="95250" y="38100"/>
                  </a:lnTo>
                  <a:lnTo>
                    <a:pt x="114300" y="38100"/>
                  </a:lnTo>
                  <a:lnTo>
                    <a:pt x="114300" y="0"/>
                  </a:lnTo>
                  <a:close/>
                </a:path>
                <a:path w="497204" h="114300">
                  <a:moveTo>
                    <a:pt x="114300" y="38100"/>
                  </a:moveTo>
                  <a:lnTo>
                    <a:pt x="95250" y="38100"/>
                  </a:lnTo>
                  <a:lnTo>
                    <a:pt x="95250" y="76200"/>
                  </a:lnTo>
                  <a:lnTo>
                    <a:pt x="114300" y="76200"/>
                  </a:lnTo>
                  <a:lnTo>
                    <a:pt x="114300" y="38100"/>
                  </a:lnTo>
                  <a:close/>
                </a:path>
                <a:path w="497204" h="114300">
                  <a:moveTo>
                    <a:pt x="497112" y="38100"/>
                  </a:moveTo>
                  <a:lnTo>
                    <a:pt x="114300" y="38100"/>
                  </a:lnTo>
                  <a:lnTo>
                    <a:pt x="114300" y="76200"/>
                  </a:lnTo>
                  <a:lnTo>
                    <a:pt x="497112" y="76200"/>
                  </a:lnTo>
                  <a:lnTo>
                    <a:pt x="497112" y="38100"/>
                  </a:lnTo>
                  <a:close/>
                </a:path>
              </a:pathLst>
            </a:custGeom>
            <a:solidFill>
              <a:srgbClr val="000000"/>
            </a:solidFill>
          </p:spPr>
          <p:txBody>
            <a:bodyPr wrap="square" lIns="0" tIns="0" rIns="0" bIns="0" rtlCol="0"/>
            <a:lstStyle/>
            <a:p>
              <a:endParaRPr/>
            </a:p>
          </p:txBody>
        </p:sp>
        <p:pic>
          <p:nvPicPr>
            <p:cNvPr id="34" name="object 34"/>
            <p:cNvPicPr/>
            <p:nvPr/>
          </p:nvPicPr>
          <p:blipFill>
            <a:blip r:embed="rId6" cstate="print"/>
            <a:stretch>
              <a:fillRect/>
            </a:stretch>
          </p:blipFill>
          <p:spPr>
            <a:xfrm>
              <a:off x="8205320" y="2161478"/>
              <a:ext cx="2543497" cy="1239384"/>
            </a:xfrm>
            <a:prstGeom prst="rect">
              <a:avLst/>
            </a:prstGeom>
          </p:spPr>
        </p:pic>
        <p:sp>
          <p:nvSpPr>
            <p:cNvPr id="35" name="object 35"/>
            <p:cNvSpPr/>
            <p:nvPr/>
          </p:nvSpPr>
          <p:spPr>
            <a:xfrm>
              <a:off x="3070543" y="3182410"/>
              <a:ext cx="944880" cy="2719070"/>
            </a:xfrm>
            <a:custGeom>
              <a:avLst/>
              <a:gdLst/>
              <a:ahLst/>
              <a:cxnLst/>
              <a:rect l="l" t="t" r="r" b="b"/>
              <a:pathLst>
                <a:path w="944879" h="2719070">
                  <a:moveTo>
                    <a:pt x="76200" y="95251"/>
                  </a:moveTo>
                  <a:lnTo>
                    <a:pt x="38100" y="95251"/>
                  </a:lnTo>
                  <a:lnTo>
                    <a:pt x="38100" y="2699496"/>
                  </a:lnTo>
                  <a:lnTo>
                    <a:pt x="39597" y="2706911"/>
                  </a:lnTo>
                  <a:lnTo>
                    <a:pt x="43679" y="2712966"/>
                  </a:lnTo>
                  <a:lnTo>
                    <a:pt x="49735" y="2717049"/>
                  </a:lnTo>
                  <a:lnTo>
                    <a:pt x="57150" y="2718546"/>
                  </a:lnTo>
                  <a:lnTo>
                    <a:pt x="944850" y="2718546"/>
                  </a:lnTo>
                  <a:lnTo>
                    <a:pt x="944850" y="2699496"/>
                  </a:lnTo>
                  <a:lnTo>
                    <a:pt x="76200" y="2699496"/>
                  </a:lnTo>
                  <a:lnTo>
                    <a:pt x="57150" y="2680446"/>
                  </a:lnTo>
                  <a:lnTo>
                    <a:pt x="76200" y="2680446"/>
                  </a:lnTo>
                  <a:lnTo>
                    <a:pt x="76200" y="95251"/>
                  </a:lnTo>
                  <a:close/>
                </a:path>
                <a:path w="944879" h="2719070">
                  <a:moveTo>
                    <a:pt x="76200" y="2680446"/>
                  </a:moveTo>
                  <a:lnTo>
                    <a:pt x="57150" y="2680446"/>
                  </a:lnTo>
                  <a:lnTo>
                    <a:pt x="76200" y="2699496"/>
                  </a:lnTo>
                  <a:lnTo>
                    <a:pt x="76200" y="2680446"/>
                  </a:lnTo>
                  <a:close/>
                </a:path>
                <a:path w="944879" h="2719070">
                  <a:moveTo>
                    <a:pt x="944850" y="2680446"/>
                  </a:moveTo>
                  <a:lnTo>
                    <a:pt x="76200" y="2680446"/>
                  </a:lnTo>
                  <a:lnTo>
                    <a:pt x="76200" y="2699496"/>
                  </a:lnTo>
                  <a:lnTo>
                    <a:pt x="944850" y="2699496"/>
                  </a:lnTo>
                  <a:lnTo>
                    <a:pt x="944850" y="2680446"/>
                  </a:lnTo>
                  <a:close/>
                </a:path>
                <a:path w="944879" h="2719070">
                  <a:moveTo>
                    <a:pt x="57150" y="0"/>
                  </a:moveTo>
                  <a:lnTo>
                    <a:pt x="0" y="114300"/>
                  </a:lnTo>
                  <a:lnTo>
                    <a:pt x="38100" y="114300"/>
                  </a:lnTo>
                  <a:lnTo>
                    <a:pt x="38100" y="95251"/>
                  </a:lnTo>
                  <a:lnTo>
                    <a:pt x="104775" y="95251"/>
                  </a:lnTo>
                  <a:lnTo>
                    <a:pt x="57150" y="0"/>
                  </a:lnTo>
                  <a:close/>
                </a:path>
                <a:path w="944879" h="2719070">
                  <a:moveTo>
                    <a:pt x="104775" y="95251"/>
                  </a:moveTo>
                  <a:lnTo>
                    <a:pt x="76200" y="95251"/>
                  </a:lnTo>
                  <a:lnTo>
                    <a:pt x="76200" y="114300"/>
                  </a:lnTo>
                  <a:lnTo>
                    <a:pt x="114300" y="114300"/>
                  </a:lnTo>
                  <a:lnTo>
                    <a:pt x="104775" y="95251"/>
                  </a:lnTo>
                  <a:close/>
                </a:path>
              </a:pathLst>
            </a:custGeom>
            <a:solidFill>
              <a:srgbClr val="000000"/>
            </a:solidFill>
          </p:spPr>
          <p:txBody>
            <a:bodyPr wrap="square" lIns="0" tIns="0" rIns="0" bIns="0" rtlCol="0"/>
            <a:lstStyle/>
            <a:p>
              <a:endParaRPr/>
            </a:p>
          </p:txBody>
        </p:sp>
        <p:sp>
          <p:nvSpPr>
            <p:cNvPr id="36" name="object 36"/>
            <p:cNvSpPr/>
            <p:nvPr/>
          </p:nvSpPr>
          <p:spPr>
            <a:xfrm>
              <a:off x="5971142" y="2465368"/>
              <a:ext cx="1913255" cy="685800"/>
            </a:xfrm>
            <a:custGeom>
              <a:avLst/>
              <a:gdLst/>
              <a:ahLst/>
              <a:cxnLst/>
              <a:rect l="l" t="t" r="r" b="b"/>
              <a:pathLst>
                <a:path w="1913254" h="685800">
                  <a:moveTo>
                    <a:pt x="0" y="0"/>
                  </a:moveTo>
                  <a:lnTo>
                    <a:pt x="1912761" y="0"/>
                  </a:lnTo>
                  <a:lnTo>
                    <a:pt x="1912761" y="685575"/>
                  </a:lnTo>
                  <a:lnTo>
                    <a:pt x="0" y="685575"/>
                  </a:lnTo>
                  <a:lnTo>
                    <a:pt x="0" y="0"/>
                  </a:lnTo>
                  <a:close/>
                </a:path>
              </a:pathLst>
            </a:custGeom>
            <a:ln w="50800">
              <a:solidFill>
                <a:srgbClr val="C00000"/>
              </a:solidFill>
            </a:ln>
          </p:spPr>
          <p:txBody>
            <a:bodyPr wrap="square" lIns="0" tIns="0" rIns="0" bIns="0" rtlCol="0"/>
            <a:lstStyle/>
            <a:p>
              <a:endParaRPr/>
            </a:p>
          </p:txBody>
        </p:sp>
      </p:grpSp>
      <p:sp>
        <p:nvSpPr>
          <p:cNvPr id="37" name="object 37"/>
          <p:cNvSpPr txBox="1"/>
          <p:nvPr/>
        </p:nvSpPr>
        <p:spPr>
          <a:xfrm>
            <a:off x="6609199" y="4022852"/>
            <a:ext cx="93535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Light"/>
                <a:cs typeface="Calibri Light"/>
              </a:rPr>
              <a:t>event</a:t>
            </a:r>
            <a:r>
              <a:rPr sz="1800" spc="-70" dirty="0">
                <a:latin typeface="Calibri Light"/>
                <a:cs typeface="Calibri Light"/>
              </a:rPr>
              <a:t> </a:t>
            </a:r>
            <a:r>
              <a:rPr sz="1800" spc="20" dirty="0">
                <a:latin typeface="Calibri Light"/>
                <a:cs typeface="Calibri Light"/>
              </a:rPr>
              <a:t>log’</a:t>
            </a:r>
            <a:endParaRPr sz="1800">
              <a:latin typeface="Calibri Light"/>
              <a:cs typeface="Calibri 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7136" y="1664715"/>
            <a:ext cx="9944100" cy="690245"/>
          </a:xfrm>
          <a:prstGeom prst="rect">
            <a:avLst/>
          </a:prstGeom>
        </p:spPr>
        <p:txBody>
          <a:bodyPr vert="horz" wrap="square" lIns="0" tIns="12700" rIns="0" bIns="0" rtlCol="0">
            <a:spAutoFit/>
          </a:bodyPr>
          <a:lstStyle/>
          <a:p>
            <a:pPr marL="12700">
              <a:lnSpc>
                <a:spcPts val="2615"/>
              </a:lnSpc>
              <a:spcBef>
                <a:spcPts val="100"/>
              </a:spcBef>
            </a:pPr>
            <a:r>
              <a:rPr sz="2200" dirty="0">
                <a:solidFill>
                  <a:srgbClr val="404040"/>
                </a:solidFill>
                <a:latin typeface="Calibri"/>
                <a:cs typeface="Calibri"/>
              </a:rPr>
              <a:t>Given</a:t>
            </a:r>
            <a:r>
              <a:rPr sz="2200" spc="35" dirty="0">
                <a:solidFill>
                  <a:srgbClr val="404040"/>
                </a:solidFill>
                <a:latin typeface="Calibri"/>
                <a:cs typeface="Calibri"/>
              </a:rPr>
              <a:t> </a:t>
            </a:r>
            <a:r>
              <a:rPr sz="2200" dirty="0">
                <a:solidFill>
                  <a:srgbClr val="404040"/>
                </a:solidFill>
                <a:latin typeface="Calibri"/>
                <a:cs typeface="Calibri"/>
              </a:rPr>
              <a:t>two</a:t>
            </a:r>
            <a:r>
              <a:rPr sz="2200" spc="30" dirty="0">
                <a:solidFill>
                  <a:srgbClr val="404040"/>
                </a:solidFill>
                <a:latin typeface="Calibri"/>
                <a:cs typeface="Calibri"/>
              </a:rPr>
              <a:t> </a:t>
            </a:r>
            <a:r>
              <a:rPr sz="2200" dirty="0">
                <a:solidFill>
                  <a:srgbClr val="404040"/>
                </a:solidFill>
                <a:latin typeface="Calibri"/>
                <a:cs typeface="Calibri"/>
              </a:rPr>
              <a:t>or</a:t>
            </a:r>
            <a:r>
              <a:rPr sz="2200" spc="40" dirty="0">
                <a:solidFill>
                  <a:srgbClr val="404040"/>
                </a:solidFill>
                <a:latin typeface="Calibri"/>
                <a:cs typeface="Calibri"/>
              </a:rPr>
              <a:t> </a:t>
            </a:r>
            <a:r>
              <a:rPr sz="2200" spc="-5" dirty="0">
                <a:solidFill>
                  <a:srgbClr val="404040"/>
                </a:solidFill>
                <a:latin typeface="Calibri"/>
                <a:cs typeface="Calibri"/>
              </a:rPr>
              <a:t>more</a:t>
            </a:r>
            <a:r>
              <a:rPr sz="2200" spc="30" dirty="0">
                <a:solidFill>
                  <a:srgbClr val="404040"/>
                </a:solidFill>
                <a:latin typeface="Calibri"/>
                <a:cs typeface="Calibri"/>
              </a:rPr>
              <a:t> </a:t>
            </a:r>
            <a:r>
              <a:rPr sz="2200" spc="5" dirty="0">
                <a:solidFill>
                  <a:srgbClr val="404040"/>
                </a:solidFill>
                <a:latin typeface="Calibri"/>
                <a:cs typeface="Calibri"/>
              </a:rPr>
              <a:t>logs</a:t>
            </a:r>
            <a:r>
              <a:rPr sz="2200" spc="45" dirty="0">
                <a:solidFill>
                  <a:srgbClr val="404040"/>
                </a:solidFill>
                <a:latin typeface="Calibri"/>
                <a:cs typeface="Calibri"/>
              </a:rPr>
              <a:t> </a:t>
            </a:r>
            <a:r>
              <a:rPr sz="2200" dirty="0">
                <a:solidFill>
                  <a:srgbClr val="404040"/>
                </a:solidFill>
                <a:latin typeface="Calibri"/>
                <a:cs typeface="Calibri"/>
              </a:rPr>
              <a:t>representing</a:t>
            </a:r>
            <a:r>
              <a:rPr sz="2200" spc="30" dirty="0">
                <a:solidFill>
                  <a:srgbClr val="404040"/>
                </a:solidFill>
                <a:latin typeface="Calibri"/>
                <a:cs typeface="Calibri"/>
              </a:rPr>
              <a:t> </a:t>
            </a:r>
            <a:r>
              <a:rPr sz="2200" dirty="0">
                <a:solidFill>
                  <a:srgbClr val="404040"/>
                </a:solidFill>
                <a:latin typeface="Calibri"/>
                <a:cs typeface="Calibri"/>
              </a:rPr>
              <a:t>variants</a:t>
            </a:r>
            <a:r>
              <a:rPr sz="2200" spc="45" dirty="0">
                <a:solidFill>
                  <a:srgbClr val="404040"/>
                </a:solidFill>
                <a:latin typeface="Calibri"/>
                <a:cs typeface="Calibri"/>
              </a:rPr>
              <a:t> </a:t>
            </a:r>
            <a:r>
              <a:rPr sz="2200" dirty="0">
                <a:solidFill>
                  <a:srgbClr val="404040"/>
                </a:solidFill>
                <a:latin typeface="Calibri"/>
                <a:cs typeface="Calibri"/>
              </a:rPr>
              <a:t>of</a:t>
            </a:r>
            <a:r>
              <a:rPr sz="2200" spc="45" dirty="0">
                <a:solidFill>
                  <a:srgbClr val="404040"/>
                </a:solidFill>
                <a:latin typeface="Calibri"/>
                <a:cs typeface="Calibri"/>
              </a:rPr>
              <a:t> </a:t>
            </a:r>
            <a:r>
              <a:rPr sz="2200" spc="5" dirty="0">
                <a:solidFill>
                  <a:srgbClr val="404040"/>
                </a:solidFill>
                <a:latin typeface="Calibri"/>
                <a:cs typeface="Calibri"/>
              </a:rPr>
              <a:t>the</a:t>
            </a:r>
            <a:r>
              <a:rPr sz="2200" spc="35" dirty="0">
                <a:solidFill>
                  <a:srgbClr val="404040"/>
                </a:solidFill>
                <a:latin typeface="Calibri"/>
                <a:cs typeface="Calibri"/>
              </a:rPr>
              <a:t> </a:t>
            </a:r>
            <a:r>
              <a:rPr sz="2200" spc="5" dirty="0">
                <a:solidFill>
                  <a:srgbClr val="404040"/>
                </a:solidFill>
                <a:latin typeface="Calibri"/>
                <a:cs typeface="Calibri"/>
              </a:rPr>
              <a:t>same</a:t>
            </a:r>
            <a:r>
              <a:rPr sz="2200" spc="30" dirty="0">
                <a:solidFill>
                  <a:srgbClr val="404040"/>
                </a:solidFill>
                <a:latin typeface="Calibri"/>
                <a:cs typeface="Calibri"/>
              </a:rPr>
              <a:t> </a:t>
            </a:r>
            <a:r>
              <a:rPr sz="2200" dirty="0">
                <a:solidFill>
                  <a:srgbClr val="404040"/>
                </a:solidFill>
                <a:latin typeface="Calibri"/>
                <a:cs typeface="Calibri"/>
              </a:rPr>
              <a:t>process,</a:t>
            </a:r>
            <a:r>
              <a:rPr sz="2200" spc="45" dirty="0">
                <a:solidFill>
                  <a:srgbClr val="404040"/>
                </a:solidFill>
                <a:latin typeface="Calibri"/>
                <a:cs typeface="Calibri"/>
              </a:rPr>
              <a:t> </a:t>
            </a:r>
            <a:r>
              <a:rPr sz="2200" spc="10" dirty="0">
                <a:solidFill>
                  <a:srgbClr val="404040"/>
                </a:solidFill>
                <a:latin typeface="Calibri"/>
                <a:cs typeface="Calibri"/>
              </a:rPr>
              <a:t>find</a:t>
            </a:r>
            <a:r>
              <a:rPr sz="2200" spc="35" dirty="0">
                <a:solidFill>
                  <a:srgbClr val="404040"/>
                </a:solidFill>
                <a:latin typeface="Calibri"/>
                <a:cs typeface="Calibri"/>
              </a:rPr>
              <a:t> </a:t>
            </a:r>
            <a:r>
              <a:rPr sz="2200" spc="5" dirty="0">
                <a:solidFill>
                  <a:srgbClr val="404040"/>
                </a:solidFill>
                <a:latin typeface="Calibri"/>
                <a:cs typeface="Calibri"/>
              </a:rPr>
              <a:t>the</a:t>
            </a:r>
            <a:r>
              <a:rPr sz="2200" spc="35" dirty="0">
                <a:solidFill>
                  <a:srgbClr val="404040"/>
                </a:solidFill>
                <a:latin typeface="Calibri"/>
                <a:cs typeface="Calibri"/>
              </a:rPr>
              <a:t> </a:t>
            </a:r>
            <a:r>
              <a:rPr sz="2200" i="1" spc="10" dirty="0">
                <a:solidFill>
                  <a:srgbClr val="404040"/>
                </a:solidFill>
                <a:latin typeface="Calibri"/>
                <a:cs typeface="Calibri"/>
              </a:rPr>
              <a:t>differences</a:t>
            </a:r>
            <a:endParaRPr sz="2200">
              <a:latin typeface="Calibri"/>
              <a:cs typeface="Calibri"/>
            </a:endParaRPr>
          </a:p>
          <a:p>
            <a:pPr marL="12700">
              <a:lnSpc>
                <a:spcPts val="2615"/>
              </a:lnSpc>
            </a:pPr>
            <a:r>
              <a:rPr sz="2200" spc="5" dirty="0">
                <a:solidFill>
                  <a:srgbClr val="404040"/>
                </a:solidFill>
                <a:latin typeface="Calibri"/>
                <a:cs typeface="Calibri"/>
              </a:rPr>
              <a:t>and</a:t>
            </a:r>
            <a:r>
              <a:rPr sz="2200" spc="30" dirty="0">
                <a:solidFill>
                  <a:srgbClr val="404040"/>
                </a:solidFill>
                <a:latin typeface="Calibri"/>
                <a:cs typeface="Calibri"/>
              </a:rPr>
              <a:t> </a:t>
            </a:r>
            <a:r>
              <a:rPr sz="2200" i="1" spc="5" dirty="0">
                <a:solidFill>
                  <a:srgbClr val="404040"/>
                </a:solidFill>
                <a:latin typeface="Calibri"/>
                <a:cs typeface="Calibri"/>
              </a:rPr>
              <a:t>root</a:t>
            </a:r>
            <a:r>
              <a:rPr sz="2200" i="1" spc="35" dirty="0">
                <a:solidFill>
                  <a:srgbClr val="404040"/>
                </a:solidFill>
                <a:latin typeface="Calibri"/>
                <a:cs typeface="Calibri"/>
              </a:rPr>
              <a:t> </a:t>
            </a:r>
            <a:r>
              <a:rPr sz="2200" i="1" spc="5" dirty="0">
                <a:solidFill>
                  <a:srgbClr val="404040"/>
                </a:solidFill>
                <a:latin typeface="Calibri"/>
                <a:cs typeface="Calibri"/>
              </a:rPr>
              <a:t>causes</a:t>
            </a:r>
            <a:r>
              <a:rPr sz="2200" i="1" spc="40" dirty="0">
                <a:solidFill>
                  <a:srgbClr val="404040"/>
                </a:solidFill>
                <a:latin typeface="Calibri"/>
                <a:cs typeface="Calibri"/>
              </a:rPr>
              <a:t> </a:t>
            </a:r>
            <a:r>
              <a:rPr sz="2200" spc="-10" dirty="0">
                <a:solidFill>
                  <a:srgbClr val="404040"/>
                </a:solidFill>
                <a:latin typeface="Calibri"/>
                <a:cs typeface="Calibri"/>
              </a:rPr>
              <a:t>for</a:t>
            </a:r>
            <a:r>
              <a:rPr sz="2200" spc="30" dirty="0">
                <a:solidFill>
                  <a:srgbClr val="404040"/>
                </a:solidFill>
                <a:latin typeface="Calibri"/>
                <a:cs typeface="Calibri"/>
              </a:rPr>
              <a:t> </a:t>
            </a:r>
            <a:r>
              <a:rPr sz="2200" spc="5" dirty="0">
                <a:solidFill>
                  <a:srgbClr val="404040"/>
                </a:solidFill>
                <a:latin typeface="Calibri"/>
                <a:cs typeface="Calibri"/>
              </a:rPr>
              <a:t>variation</a:t>
            </a:r>
            <a:r>
              <a:rPr sz="2200" spc="30" dirty="0">
                <a:solidFill>
                  <a:srgbClr val="404040"/>
                </a:solidFill>
                <a:latin typeface="Calibri"/>
                <a:cs typeface="Calibri"/>
              </a:rPr>
              <a:t> </a:t>
            </a:r>
            <a:r>
              <a:rPr sz="2200" dirty="0">
                <a:solidFill>
                  <a:srgbClr val="404040"/>
                </a:solidFill>
                <a:latin typeface="Calibri"/>
                <a:cs typeface="Calibri"/>
              </a:rPr>
              <a:t>or</a:t>
            </a:r>
            <a:r>
              <a:rPr sz="2200" spc="35" dirty="0">
                <a:solidFill>
                  <a:srgbClr val="404040"/>
                </a:solidFill>
                <a:latin typeface="Calibri"/>
                <a:cs typeface="Calibri"/>
              </a:rPr>
              <a:t> </a:t>
            </a:r>
            <a:r>
              <a:rPr sz="2200" spc="5" dirty="0">
                <a:solidFill>
                  <a:srgbClr val="404040"/>
                </a:solidFill>
                <a:latin typeface="Calibri"/>
                <a:cs typeface="Calibri"/>
              </a:rPr>
              <a:t>deviance</a:t>
            </a:r>
            <a:r>
              <a:rPr sz="2200" spc="25" dirty="0">
                <a:solidFill>
                  <a:srgbClr val="404040"/>
                </a:solidFill>
                <a:latin typeface="Calibri"/>
                <a:cs typeface="Calibri"/>
              </a:rPr>
              <a:t> </a:t>
            </a:r>
            <a:r>
              <a:rPr sz="2200" dirty="0">
                <a:solidFill>
                  <a:srgbClr val="404040"/>
                </a:solidFill>
                <a:latin typeface="Calibri"/>
                <a:cs typeface="Calibri"/>
              </a:rPr>
              <a:t>between</a:t>
            </a:r>
            <a:r>
              <a:rPr sz="2200" spc="35" dirty="0">
                <a:solidFill>
                  <a:srgbClr val="404040"/>
                </a:solidFill>
                <a:latin typeface="Calibri"/>
                <a:cs typeface="Calibri"/>
              </a:rPr>
              <a:t> </a:t>
            </a:r>
            <a:r>
              <a:rPr sz="2200" spc="5" dirty="0">
                <a:solidFill>
                  <a:srgbClr val="404040"/>
                </a:solidFill>
                <a:latin typeface="Calibri"/>
                <a:cs typeface="Calibri"/>
              </a:rPr>
              <a:t>the</a:t>
            </a:r>
            <a:r>
              <a:rPr sz="2200" spc="25" dirty="0">
                <a:solidFill>
                  <a:srgbClr val="404040"/>
                </a:solidFill>
                <a:latin typeface="Calibri"/>
                <a:cs typeface="Calibri"/>
              </a:rPr>
              <a:t> </a:t>
            </a:r>
            <a:r>
              <a:rPr sz="2200" spc="10" dirty="0">
                <a:solidFill>
                  <a:srgbClr val="404040"/>
                </a:solidFill>
                <a:latin typeface="Calibri"/>
                <a:cs typeface="Calibri"/>
              </a:rPr>
              <a:t>logs.</a:t>
            </a:r>
            <a:endParaRPr sz="2200">
              <a:latin typeface="Calibri"/>
              <a:cs typeface="Calibri"/>
            </a:endParaRPr>
          </a:p>
        </p:txBody>
      </p:sp>
      <p:sp>
        <p:nvSpPr>
          <p:cNvPr id="3" name="object 3"/>
          <p:cNvSpPr txBox="1">
            <a:spLocks noGrp="1"/>
          </p:cNvSpPr>
          <p:nvPr>
            <p:ph type="title"/>
          </p:nvPr>
        </p:nvSpPr>
        <p:spPr>
          <a:xfrm>
            <a:off x="562141" y="687324"/>
            <a:ext cx="2614295" cy="513080"/>
          </a:xfrm>
          <a:prstGeom prst="rect">
            <a:avLst/>
          </a:prstGeom>
        </p:spPr>
        <p:txBody>
          <a:bodyPr vert="horz" wrap="square" lIns="0" tIns="12700" rIns="0" bIns="0" rtlCol="0">
            <a:spAutoFit/>
          </a:bodyPr>
          <a:lstStyle/>
          <a:p>
            <a:pPr marL="12700">
              <a:lnSpc>
                <a:spcPct val="100000"/>
              </a:lnSpc>
              <a:spcBef>
                <a:spcPts val="100"/>
              </a:spcBef>
            </a:pPr>
            <a:r>
              <a:rPr spc="-20" dirty="0"/>
              <a:t>Variant </a:t>
            </a:r>
            <a:r>
              <a:rPr spc="5" dirty="0"/>
              <a:t>analysis</a:t>
            </a:r>
          </a:p>
        </p:txBody>
      </p:sp>
      <p:grpSp>
        <p:nvGrpSpPr>
          <p:cNvPr id="4" name="object 4"/>
          <p:cNvGrpSpPr/>
          <p:nvPr/>
        </p:nvGrpSpPr>
        <p:grpSpPr>
          <a:xfrm>
            <a:off x="335279" y="2484119"/>
            <a:ext cx="2459990" cy="3731260"/>
            <a:chOff x="335279" y="2484119"/>
            <a:chExt cx="2459990" cy="3731260"/>
          </a:xfrm>
        </p:grpSpPr>
        <p:pic>
          <p:nvPicPr>
            <p:cNvPr id="5" name="object 5"/>
            <p:cNvPicPr/>
            <p:nvPr/>
          </p:nvPicPr>
          <p:blipFill>
            <a:blip r:embed="rId2" cstate="print"/>
            <a:stretch>
              <a:fillRect/>
            </a:stretch>
          </p:blipFill>
          <p:spPr>
            <a:xfrm>
              <a:off x="335279" y="2484119"/>
              <a:ext cx="2459736" cy="3730752"/>
            </a:xfrm>
            <a:prstGeom prst="rect">
              <a:avLst/>
            </a:prstGeom>
          </p:spPr>
        </p:pic>
        <p:sp>
          <p:nvSpPr>
            <p:cNvPr id="6" name="object 6"/>
            <p:cNvSpPr/>
            <p:nvPr/>
          </p:nvSpPr>
          <p:spPr>
            <a:xfrm>
              <a:off x="423915" y="2962090"/>
              <a:ext cx="2283460" cy="3152775"/>
            </a:xfrm>
            <a:custGeom>
              <a:avLst/>
              <a:gdLst/>
              <a:ahLst/>
              <a:cxnLst/>
              <a:rect l="l" t="t" r="r" b="b"/>
              <a:pathLst>
                <a:path w="2283460" h="3152775">
                  <a:moveTo>
                    <a:pt x="0" y="3152717"/>
                  </a:moveTo>
                  <a:lnTo>
                    <a:pt x="2283124" y="3152717"/>
                  </a:lnTo>
                  <a:lnTo>
                    <a:pt x="2283124" y="0"/>
                  </a:lnTo>
                  <a:lnTo>
                    <a:pt x="0" y="0"/>
                  </a:lnTo>
                  <a:lnTo>
                    <a:pt x="0" y="3152717"/>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707136" y="3179063"/>
              <a:ext cx="1542288" cy="594360"/>
            </a:xfrm>
            <a:prstGeom prst="rect">
              <a:avLst/>
            </a:prstGeom>
          </p:spPr>
        </p:pic>
        <p:sp>
          <p:nvSpPr>
            <p:cNvPr id="8" name="object 8"/>
            <p:cNvSpPr/>
            <p:nvPr/>
          </p:nvSpPr>
          <p:spPr>
            <a:xfrm>
              <a:off x="786176" y="3247525"/>
              <a:ext cx="1383665" cy="457200"/>
            </a:xfrm>
            <a:custGeom>
              <a:avLst/>
              <a:gdLst/>
              <a:ahLst/>
              <a:cxnLst/>
              <a:rect l="l" t="t" r="r" b="b"/>
              <a:pathLst>
                <a:path w="1383664" h="457200">
                  <a:moveTo>
                    <a:pt x="1307214" y="0"/>
                  </a:moveTo>
                  <a:lnTo>
                    <a:pt x="76124" y="0"/>
                  </a:lnTo>
                  <a:lnTo>
                    <a:pt x="46493" y="5982"/>
                  </a:lnTo>
                  <a:lnTo>
                    <a:pt x="22296" y="22296"/>
                  </a:lnTo>
                  <a:lnTo>
                    <a:pt x="5982" y="46493"/>
                  </a:lnTo>
                  <a:lnTo>
                    <a:pt x="0" y="76125"/>
                  </a:lnTo>
                  <a:lnTo>
                    <a:pt x="0" y="380616"/>
                  </a:lnTo>
                  <a:lnTo>
                    <a:pt x="5982" y="410247"/>
                  </a:lnTo>
                  <a:lnTo>
                    <a:pt x="22296" y="434444"/>
                  </a:lnTo>
                  <a:lnTo>
                    <a:pt x="46493" y="450759"/>
                  </a:lnTo>
                  <a:lnTo>
                    <a:pt x="76124" y="456741"/>
                  </a:lnTo>
                  <a:lnTo>
                    <a:pt x="1307214" y="456741"/>
                  </a:lnTo>
                  <a:lnTo>
                    <a:pt x="1336845" y="450759"/>
                  </a:lnTo>
                  <a:lnTo>
                    <a:pt x="1361042" y="434444"/>
                  </a:lnTo>
                  <a:lnTo>
                    <a:pt x="1377356" y="410247"/>
                  </a:lnTo>
                  <a:lnTo>
                    <a:pt x="1383338" y="380616"/>
                  </a:lnTo>
                  <a:lnTo>
                    <a:pt x="1383338" y="76125"/>
                  </a:lnTo>
                  <a:lnTo>
                    <a:pt x="1377356" y="46493"/>
                  </a:lnTo>
                  <a:lnTo>
                    <a:pt x="1361042" y="22296"/>
                  </a:lnTo>
                  <a:lnTo>
                    <a:pt x="1336845" y="5982"/>
                  </a:lnTo>
                  <a:lnTo>
                    <a:pt x="1307214" y="0"/>
                  </a:lnTo>
                  <a:close/>
                </a:path>
              </a:pathLst>
            </a:custGeom>
            <a:solidFill>
              <a:srgbClr val="F2F2F2"/>
            </a:solidFill>
          </p:spPr>
          <p:txBody>
            <a:bodyPr wrap="square" lIns="0" tIns="0" rIns="0" bIns="0" rtlCol="0"/>
            <a:lstStyle/>
            <a:p>
              <a:endParaRPr/>
            </a:p>
          </p:txBody>
        </p:sp>
      </p:grpSp>
      <p:grpSp>
        <p:nvGrpSpPr>
          <p:cNvPr id="9" name="object 9"/>
          <p:cNvGrpSpPr/>
          <p:nvPr/>
        </p:nvGrpSpPr>
        <p:grpSpPr>
          <a:xfrm>
            <a:off x="2977895" y="2478023"/>
            <a:ext cx="2283460" cy="3731260"/>
            <a:chOff x="2977895" y="2478023"/>
            <a:chExt cx="2283460" cy="3731260"/>
          </a:xfrm>
        </p:grpSpPr>
        <p:pic>
          <p:nvPicPr>
            <p:cNvPr id="10" name="object 10"/>
            <p:cNvPicPr/>
            <p:nvPr/>
          </p:nvPicPr>
          <p:blipFill>
            <a:blip r:embed="rId4" cstate="print"/>
            <a:stretch>
              <a:fillRect/>
            </a:stretch>
          </p:blipFill>
          <p:spPr>
            <a:xfrm>
              <a:off x="2977895" y="2478023"/>
              <a:ext cx="2282952" cy="3730752"/>
            </a:xfrm>
            <a:prstGeom prst="rect">
              <a:avLst/>
            </a:prstGeom>
          </p:spPr>
        </p:pic>
        <p:sp>
          <p:nvSpPr>
            <p:cNvPr id="11" name="object 11"/>
            <p:cNvSpPr/>
            <p:nvPr/>
          </p:nvSpPr>
          <p:spPr>
            <a:xfrm>
              <a:off x="3063678" y="2962090"/>
              <a:ext cx="2112645" cy="3147695"/>
            </a:xfrm>
            <a:custGeom>
              <a:avLst/>
              <a:gdLst/>
              <a:ahLst/>
              <a:cxnLst/>
              <a:rect l="l" t="t" r="r" b="b"/>
              <a:pathLst>
                <a:path w="2112645" h="3147695">
                  <a:moveTo>
                    <a:pt x="0" y="3147109"/>
                  </a:moveTo>
                  <a:lnTo>
                    <a:pt x="2112029" y="3147109"/>
                  </a:lnTo>
                  <a:lnTo>
                    <a:pt x="2112029" y="0"/>
                  </a:lnTo>
                  <a:lnTo>
                    <a:pt x="0" y="0"/>
                  </a:lnTo>
                  <a:lnTo>
                    <a:pt x="0" y="3147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3377183" y="3139440"/>
              <a:ext cx="1432560" cy="640080"/>
            </a:xfrm>
            <a:prstGeom prst="rect">
              <a:avLst/>
            </a:prstGeom>
          </p:spPr>
        </p:pic>
        <p:sp>
          <p:nvSpPr>
            <p:cNvPr id="13" name="object 13"/>
            <p:cNvSpPr/>
            <p:nvPr/>
          </p:nvSpPr>
          <p:spPr>
            <a:xfrm>
              <a:off x="3453649" y="3208987"/>
              <a:ext cx="1278890" cy="501650"/>
            </a:xfrm>
            <a:custGeom>
              <a:avLst/>
              <a:gdLst/>
              <a:ahLst/>
              <a:cxnLst/>
              <a:rect l="l" t="t" r="r" b="b"/>
              <a:pathLst>
                <a:path w="1278889" h="501650">
                  <a:moveTo>
                    <a:pt x="1195153" y="0"/>
                  </a:moveTo>
                  <a:lnTo>
                    <a:pt x="83538" y="0"/>
                  </a:lnTo>
                  <a:lnTo>
                    <a:pt x="51021" y="6564"/>
                  </a:lnTo>
                  <a:lnTo>
                    <a:pt x="24467" y="24467"/>
                  </a:lnTo>
                  <a:lnTo>
                    <a:pt x="6564" y="51021"/>
                  </a:lnTo>
                  <a:lnTo>
                    <a:pt x="0" y="83538"/>
                  </a:lnTo>
                  <a:lnTo>
                    <a:pt x="0" y="417678"/>
                  </a:lnTo>
                  <a:lnTo>
                    <a:pt x="6564" y="450195"/>
                  </a:lnTo>
                  <a:lnTo>
                    <a:pt x="24467" y="476748"/>
                  </a:lnTo>
                  <a:lnTo>
                    <a:pt x="51021" y="494650"/>
                  </a:lnTo>
                  <a:lnTo>
                    <a:pt x="83538" y="501215"/>
                  </a:lnTo>
                  <a:lnTo>
                    <a:pt x="1195153" y="501215"/>
                  </a:lnTo>
                  <a:lnTo>
                    <a:pt x="1227670" y="494650"/>
                  </a:lnTo>
                  <a:lnTo>
                    <a:pt x="1254224" y="476748"/>
                  </a:lnTo>
                  <a:lnTo>
                    <a:pt x="1272127" y="450195"/>
                  </a:lnTo>
                  <a:lnTo>
                    <a:pt x="1278691" y="417678"/>
                  </a:lnTo>
                  <a:lnTo>
                    <a:pt x="1278691" y="83538"/>
                  </a:lnTo>
                  <a:lnTo>
                    <a:pt x="1272127" y="51021"/>
                  </a:lnTo>
                  <a:lnTo>
                    <a:pt x="1254224" y="24467"/>
                  </a:lnTo>
                  <a:lnTo>
                    <a:pt x="1227670" y="6564"/>
                  </a:lnTo>
                  <a:lnTo>
                    <a:pt x="1195153" y="0"/>
                  </a:lnTo>
                  <a:close/>
                </a:path>
              </a:pathLst>
            </a:custGeom>
            <a:solidFill>
              <a:srgbClr val="F2F2F2"/>
            </a:solidFill>
          </p:spPr>
          <p:txBody>
            <a:bodyPr wrap="square" lIns="0" tIns="0" rIns="0" bIns="0" rtlCol="0"/>
            <a:lstStyle/>
            <a:p>
              <a:endParaRPr/>
            </a:p>
          </p:txBody>
        </p:sp>
      </p:grpSp>
      <p:sp>
        <p:nvSpPr>
          <p:cNvPr id="14" name="object 14"/>
          <p:cNvSpPr txBox="1"/>
          <p:nvPr/>
        </p:nvSpPr>
        <p:spPr>
          <a:xfrm>
            <a:off x="1133358" y="3229356"/>
            <a:ext cx="699770" cy="482600"/>
          </a:xfrm>
          <a:prstGeom prst="rect">
            <a:avLst/>
          </a:prstGeom>
        </p:spPr>
        <p:txBody>
          <a:bodyPr vert="horz" wrap="square" lIns="0" tIns="27939" rIns="0" bIns="0" rtlCol="0">
            <a:spAutoFit/>
          </a:bodyPr>
          <a:lstStyle/>
          <a:p>
            <a:pPr>
              <a:lnSpc>
                <a:spcPct val="100000"/>
              </a:lnSpc>
              <a:spcBef>
                <a:spcPts val="219"/>
              </a:spcBef>
            </a:pPr>
            <a:r>
              <a:rPr sz="1400" spc="10" dirty="0">
                <a:solidFill>
                  <a:srgbClr val="404040"/>
                </a:solidFill>
                <a:latin typeface="Calibri"/>
                <a:cs typeface="Calibri"/>
              </a:rPr>
              <a:t>Activity</a:t>
            </a:r>
            <a:r>
              <a:rPr sz="1400" spc="-50" dirty="0">
                <a:solidFill>
                  <a:srgbClr val="404040"/>
                </a:solidFill>
                <a:latin typeface="Calibri"/>
                <a:cs typeface="Calibri"/>
              </a:rPr>
              <a:t> </a:t>
            </a:r>
            <a:r>
              <a:rPr sz="1400" dirty="0">
                <a:solidFill>
                  <a:srgbClr val="404040"/>
                </a:solidFill>
                <a:latin typeface="Calibri"/>
                <a:cs typeface="Calibri"/>
              </a:rPr>
              <a:t>1</a:t>
            </a:r>
            <a:endParaRPr sz="1400">
              <a:latin typeface="Calibri"/>
              <a:cs typeface="Calibri"/>
            </a:endParaRPr>
          </a:p>
          <a:p>
            <a:pPr marL="66675">
              <a:lnSpc>
                <a:spcPct val="100000"/>
              </a:lnSpc>
              <a:spcBef>
                <a:spcPts val="120"/>
              </a:spcBef>
            </a:pPr>
            <a:r>
              <a:rPr sz="1400" spc="5" dirty="0">
                <a:solidFill>
                  <a:srgbClr val="404040"/>
                </a:solidFill>
                <a:latin typeface="Calibri"/>
                <a:cs typeface="Calibri"/>
              </a:rPr>
              <a:t>9,5</a:t>
            </a:r>
            <a:r>
              <a:rPr sz="1400" spc="-20" dirty="0">
                <a:solidFill>
                  <a:srgbClr val="404040"/>
                </a:solidFill>
                <a:latin typeface="Calibri"/>
                <a:cs typeface="Calibri"/>
              </a:rPr>
              <a:t> </a:t>
            </a:r>
            <a:r>
              <a:rPr sz="1400" spc="10" dirty="0">
                <a:solidFill>
                  <a:srgbClr val="404040"/>
                </a:solidFill>
                <a:latin typeface="Calibri"/>
                <a:cs typeface="Calibri"/>
              </a:rPr>
              <a:t>min</a:t>
            </a:r>
            <a:endParaRPr sz="1400">
              <a:latin typeface="Calibri"/>
              <a:cs typeface="Calibri"/>
            </a:endParaRPr>
          </a:p>
        </p:txBody>
      </p:sp>
      <p:grpSp>
        <p:nvGrpSpPr>
          <p:cNvPr id="15" name="object 15"/>
          <p:cNvGrpSpPr/>
          <p:nvPr/>
        </p:nvGrpSpPr>
        <p:grpSpPr>
          <a:xfrm>
            <a:off x="728472" y="3898391"/>
            <a:ext cx="1545590" cy="1920239"/>
            <a:chOff x="728472" y="3898391"/>
            <a:chExt cx="1545590" cy="1920239"/>
          </a:xfrm>
        </p:grpSpPr>
        <p:pic>
          <p:nvPicPr>
            <p:cNvPr id="16" name="object 16"/>
            <p:cNvPicPr/>
            <p:nvPr/>
          </p:nvPicPr>
          <p:blipFill>
            <a:blip r:embed="rId6" cstate="print"/>
            <a:stretch>
              <a:fillRect/>
            </a:stretch>
          </p:blipFill>
          <p:spPr>
            <a:xfrm>
              <a:off x="728472" y="3898391"/>
              <a:ext cx="1520952" cy="563880"/>
            </a:xfrm>
            <a:prstGeom prst="rect">
              <a:avLst/>
            </a:prstGeom>
          </p:spPr>
        </p:pic>
        <p:sp>
          <p:nvSpPr>
            <p:cNvPr id="17" name="object 17"/>
            <p:cNvSpPr/>
            <p:nvPr/>
          </p:nvSpPr>
          <p:spPr>
            <a:xfrm>
              <a:off x="806096" y="3968318"/>
              <a:ext cx="1363980" cy="426084"/>
            </a:xfrm>
            <a:custGeom>
              <a:avLst/>
              <a:gdLst/>
              <a:ahLst/>
              <a:cxnLst/>
              <a:rect l="l" t="t" r="r" b="b"/>
              <a:pathLst>
                <a:path w="1363980" h="426085">
                  <a:moveTo>
                    <a:pt x="1292435" y="0"/>
                  </a:moveTo>
                  <a:lnTo>
                    <a:pt x="70984" y="0"/>
                  </a:lnTo>
                  <a:lnTo>
                    <a:pt x="43354" y="5578"/>
                  </a:lnTo>
                  <a:lnTo>
                    <a:pt x="20790" y="20790"/>
                  </a:lnTo>
                  <a:lnTo>
                    <a:pt x="5578" y="43353"/>
                  </a:lnTo>
                  <a:lnTo>
                    <a:pt x="0" y="70984"/>
                  </a:lnTo>
                  <a:lnTo>
                    <a:pt x="0" y="354911"/>
                  </a:lnTo>
                  <a:lnTo>
                    <a:pt x="5578" y="382541"/>
                  </a:lnTo>
                  <a:lnTo>
                    <a:pt x="20790" y="405105"/>
                  </a:lnTo>
                  <a:lnTo>
                    <a:pt x="43354" y="420317"/>
                  </a:lnTo>
                  <a:lnTo>
                    <a:pt x="70984" y="425895"/>
                  </a:lnTo>
                  <a:lnTo>
                    <a:pt x="1292435" y="425895"/>
                  </a:lnTo>
                  <a:lnTo>
                    <a:pt x="1320065" y="420317"/>
                  </a:lnTo>
                  <a:lnTo>
                    <a:pt x="1342628" y="405105"/>
                  </a:lnTo>
                  <a:lnTo>
                    <a:pt x="1357841" y="382541"/>
                  </a:lnTo>
                  <a:lnTo>
                    <a:pt x="1363419" y="354911"/>
                  </a:lnTo>
                  <a:lnTo>
                    <a:pt x="1363419" y="70984"/>
                  </a:lnTo>
                  <a:lnTo>
                    <a:pt x="1357841" y="43353"/>
                  </a:lnTo>
                  <a:lnTo>
                    <a:pt x="1342628" y="20790"/>
                  </a:lnTo>
                  <a:lnTo>
                    <a:pt x="1320065" y="5578"/>
                  </a:lnTo>
                  <a:lnTo>
                    <a:pt x="1292435" y="0"/>
                  </a:lnTo>
                  <a:close/>
                </a:path>
              </a:pathLst>
            </a:custGeom>
            <a:solidFill>
              <a:srgbClr val="F2F2F2"/>
            </a:solidFill>
          </p:spPr>
          <p:txBody>
            <a:bodyPr wrap="square" lIns="0" tIns="0" rIns="0" bIns="0" rtlCol="0"/>
            <a:lstStyle/>
            <a:p>
              <a:endParaRPr/>
            </a:p>
          </p:txBody>
        </p:sp>
        <p:pic>
          <p:nvPicPr>
            <p:cNvPr id="18" name="object 18"/>
            <p:cNvPicPr/>
            <p:nvPr/>
          </p:nvPicPr>
          <p:blipFill>
            <a:blip r:embed="rId7" cstate="print"/>
            <a:stretch>
              <a:fillRect/>
            </a:stretch>
          </p:blipFill>
          <p:spPr>
            <a:xfrm>
              <a:off x="752856" y="4599431"/>
              <a:ext cx="1520952" cy="499871"/>
            </a:xfrm>
            <a:prstGeom prst="rect">
              <a:avLst/>
            </a:prstGeom>
          </p:spPr>
        </p:pic>
        <p:sp>
          <p:nvSpPr>
            <p:cNvPr id="19" name="object 19"/>
            <p:cNvSpPr/>
            <p:nvPr/>
          </p:nvSpPr>
          <p:spPr>
            <a:xfrm>
              <a:off x="831821" y="4668578"/>
              <a:ext cx="1363980" cy="361315"/>
            </a:xfrm>
            <a:custGeom>
              <a:avLst/>
              <a:gdLst/>
              <a:ahLst/>
              <a:cxnLst/>
              <a:rect l="l" t="t" r="r" b="b"/>
              <a:pathLst>
                <a:path w="1363980" h="361314">
                  <a:moveTo>
                    <a:pt x="1303220" y="0"/>
                  </a:moveTo>
                  <a:lnTo>
                    <a:pt x="60199" y="0"/>
                  </a:lnTo>
                  <a:lnTo>
                    <a:pt x="36767" y="4730"/>
                  </a:lnTo>
                  <a:lnTo>
                    <a:pt x="17632" y="17631"/>
                  </a:lnTo>
                  <a:lnTo>
                    <a:pt x="4730" y="36766"/>
                  </a:lnTo>
                  <a:lnTo>
                    <a:pt x="0" y="60199"/>
                  </a:lnTo>
                  <a:lnTo>
                    <a:pt x="0" y="300989"/>
                  </a:lnTo>
                  <a:lnTo>
                    <a:pt x="4730" y="324422"/>
                  </a:lnTo>
                  <a:lnTo>
                    <a:pt x="17632" y="343557"/>
                  </a:lnTo>
                  <a:lnTo>
                    <a:pt x="36767" y="356458"/>
                  </a:lnTo>
                  <a:lnTo>
                    <a:pt x="60199" y="361189"/>
                  </a:lnTo>
                  <a:lnTo>
                    <a:pt x="1303220" y="361189"/>
                  </a:lnTo>
                  <a:lnTo>
                    <a:pt x="1326653" y="356458"/>
                  </a:lnTo>
                  <a:lnTo>
                    <a:pt x="1345788" y="343557"/>
                  </a:lnTo>
                  <a:lnTo>
                    <a:pt x="1358689" y="324422"/>
                  </a:lnTo>
                  <a:lnTo>
                    <a:pt x="1363420" y="300989"/>
                  </a:lnTo>
                  <a:lnTo>
                    <a:pt x="1363420" y="60199"/>
                  </a:lnTo>
                  <a:lnTo>
                    <a:pt x="1358689" y="36766"/>
                  </a:lnTo>
                  <a:lnTo>
                    <a:pt x="1345788" y="17631"/>
                  </a:lnTo>
                  <a:lnTo>
                    <a:pt x="1326653" y="4730"/>
                  </a:lnTo>
                  <a:lnTo>
                    <a:pt x="1303220" y="0"/>
                  </a:lnTo>
                  <a:close/>
                </a:path>
              </a:pathLst>
            </a:custGeom>
            <a:solidFill>
              <a:srgbClr val="F2F2F2"/>
            </a:solidFill>
          </p:spPr>
          <p:txBody>
            <a:bodyPr wrap="square" lIns="0" tIns="0" rIns="0" bIns="0" rtlCol="0"/>
            <a:lstStyle/>
            <a:p>
              <a:endParaRPr/>
            </a:p>
          </p:txBody>
        </p:sp>
        <p:pic>
          <p:nvPicPr>
            <p:cNvPr id="20" name="object 20"/>
            <p:cNvPicPr/>
            <p:nvPr/>
          </p:nvPicPr>
          <p:blipFill>
            <a:blip r:embed="rId8" cstate="print"/>
            <a:stretch>
              <a:fillRect/>
            </a:stretch>
          </p:blipFill>
          <p:spPr>
            <a:xfrm>
              <a:off x="752856" y="5248655"/>
              <a:ext cx="1520952" cy="569976"/>
            </a:xfrm>
            <a:prstGeom prst="rect">
              <a:avLst/>
            </a:prstGeom>
          </p:spPr>
        </p:pic>
        <p:sp>
          <p:nvSpPr>
            <p:cNvPr id="21" name="object 21"/>
            <p:cNvSpPr/>
            <p:nvPr/>
          </p:nvSpPr>
          <p:spPr>
            <a:xfrm>
              <a:off x="831820" y="5319316"/>
              <a:ext cx="1363980" cy="429259"/>
            </a:xfrm>
            <a:custGeom>
              <a:avLst/>
              <a:gdLst/>
              <a:ahLst/>
              <a:cxnLst/>
              <a:rect l="l" t="t" r="r" b="b"/>
              <a:pathLst>
                <a:path w="1363980" h="429260">
                  <a:moveTo>
                    <a:pt x="1291965" y="0"/>
                  </a:moveTo>
                  <a:lnTo>
                    <a:pt x="71455" y="0"/>
                  </a:lnTo>
                  <a:lnTo>
                    <a:pt x="43641" y="5615"/>
                  </a:lnTo>
                  <a:lnTo>
                    <a:pt x="20928" y="20928"/>
                  </a:lnTo>
                  <a:lnTo>
                    <a:pt x="5615" y="43641"/>
                  </a:lnTo>
                  <a:lnTo>
                    <a:pt x="0" y="71455"/>
                  </a:lnTo>
                  <a:lnTo>
                    <a:pt x="0" y="357270"/>
                  </a:lnTo>
                  <a:lnTo>
                    <a:pt x="5615" y="385084"/>
                  </a:lnTo>
                  <a:lnTo>
                    <a:pt x="20928" y="407797"/>
                  </a:lnTo>
                  <a:lnTo>
                    <a:pt x="43641" y="423111"/>
                  </a:lnTo>
                  <a:lnTo>
                    <a:pt x="71455" y="428726"/>
                  </a:lnTo>
                  <a:lnTo>
                    <a:pt x="1291965" y="428726"/>
                  </a:lnTo>
                  <a:lnTo>
                    <a:pt x="1319779" y="423111"/>
                  </a:lnTo>
                  <a:lnTo>
                    <a:pt x="1342492" y="407797"/>
                  </a:lnTo>
                  <a:lnTo>
                    <a:pt x="1357805" y="385084"/>
                  </a:lnTo>
                  <a:lnTo>
                    <a:pt x="1363420" y="357270"/>
                  </a:lnTo>
                  <a:lnTo>
                    <a:pt x="1363420" y="71455"/>
                  </a:lnTo>
                  <a:lnTo>
                    <a:pt x="1357805" y="43641"/>
                  </a:lnTo>
                  <a:lnTo>
                    <a:pt x="1342492" y="20928"/>
                  </a:lnTo>
                  <a:lnTo>
                    <a:pt x="1319779" y="5615"/>
                  </a:lnTo>
                  <a:lnTo>
                    <a:pt x="1291965" y="0"/>
                  </a:lnTo>
                  <a:close/>
                </a:path>
              </a:pathLst>
            </a:custGeom>
            <a:solidFill>
              <a:srgbClr val="F2F2F2"/>
            </a:solidFill>
          </p:spPr>
          <p:txBody>
            <a:bodyPr wrap="square" lIns="0" tIns="0" rIns="0" bIns="0" rtlCol="0"/>
            <a:lstStyle/>
            <a:p>
              <a:endParaRPr/>
            </a:p>
          </p:txBody>
        </p:sp>
      </p:grpSp>
      <p:sp>
        <p:nvSpPr>
          <p:cNvPr id="22" name="object 22"/>
          <p:cNvSpPr txBox="1"/>
          <p:nvPr/>
        </p:nvSpPr>
        <p:spPr>
          <a:xfrm>
            <a:off x="1143318" y="3951732"/>
            <a:ext cx="761365" cy="1833245"/>
          </a:xfrm>
          <a:prstGeom prst="rect">
            <a:avLst/>
          </a:prstGeom>
        </p:spPr>
        <p:txBody>
          <a:bodyPr vert="horz" wrap="square" lIns="0" tIns="27940" rIns="0" bIns="0" rtlCol="0">
            <a:spAutoFit/>
          </a:bodyPr>
          <a:lstStyle/>
          <a:p>
            <a:pPr marR="66040" algn="ctr">
              <a:lnSpc>
                <a:spcPct val="100000"/>
              </a:lnSpc>
              <a:spcBef>
                <a:spcPts val="220"/>
              </a:spcBef>
            </a:pPr>
            <a:r>
              <a:rPr sz="1400" spc="10" dirty="0">
                <a:solidFill>
                  <a:srgbClr val="404040"/>
                </a:solidFill>
                <a:latin typeface="Calibri"/>
                <a:cs typeface="Calibri"/>
              </a:rPr>
              <a:t>Activity</a:t>
            </a:r>
            <a:r>
              <a:rPr sz="1400" spc="-30" dirty="0">
                <a:solidFill>
                  <a:srgbClr val="404040"/>
                </a:solidFill>
                <a:latin typeface="Calibri"/>
                <a:cs typeface="Calibri"/>
              </a:rPr>
              <a:t> </a:t>
            </a:r>
            <a:r>
              <a:rPr sz="1400" dirty="0">
                <a:solidFill>
                  <a:srgbClr val="404040"/>
                </a:solidFill>
                <a:latin typeface="Calibri"/>
                <a:cs typeface="Calibri"/>
              </a:rPr>
              <a:t>2</a:t>
            </a:r>
            <a:endParaRPr sz="1400">
              <a:latin typeface="Calibri"/>
              <a:cs typeface="Calibri"/>
            </a:endParaRPr>
          </a:p>
          <a:p>
            <a:pPr marR="67310" algn="ctr">
              <a:lnSpc>
                <a:spcPct val="100000"/>
              </a:lnSpc>
              <a:spcBef>
                <a:spcPts val="120"/>
              </a:spcBef>
            </a:pPr>
            <a:r>
              <a:rPr sz="1400" dirty="0">
                <a:solidFill>
                  <a:srgbClr val="404040"/>
                </a:solidFill>
                <a:latin typeface="Calibri"/>
                <a:cs typeface="Calibri"/>
              </a:rPr>
              <a:t>3</a:t>
            </a:r>
            <a:r>
              <a:rPr sz="1400" spc="-25" dirty="0">
                <a:solidFill>
                  <a:srgbClr val="404040"/>
                </a:solidFill>
                <a:latin typeface="Calibri"/>
                <a:cs typeface="Calibri"/>
              </a:rPr>
              <a:t> </a:t>
            </a:r>
            <a:r>
              <a:rPr sz="1400" spc="10" dirty="0">
                <a:solidFill>
                  <a:srgbClr val="404040"/>
                </a:solidFill>
                <a:latin typeface="Calibri"/>
                <a:cs typeface="Calibri"/>
              </a:rPr>
              <a:t>min</a:t>
            </a:r>
            <a:endParaRPr sz="1400">
              <a:latin typeface="Calibri"/>
              <a:cs typeface="Calibri"/>
            </a:endParaRPr>
          </a:p>
          <a:p>
            <a:pPr>
              <a:lnSpc>
                <a:spcPct val="100000"/>
              </a:lnSpc>
              <a:spcBef>
                <a:spcPts val="5"/>
              </a:spcBef>
            </a:pPr>
            <a:endParaRPr sz="1350">
              <a:latin typeface="Calibri"/>
              <a:cs typeface="Calibri"/>
            </a:endParaRPr>
          </a:p>
          <a:p>
            <a:pPr marL="6985" algn="ctr">
              <a:lnSpc>
                <a:spcPct val="100000"/>
              </a:lnSpc>
            </a:pPr>
            <a:r>
              <a:rPr sz="1400" spc="10" dirty="0">
                <a:solidFill>
                  <a:srgbClr val="404040"/>
                </a:solidFill>
                <a:latin typeface="Calibri"/>
                <a:cs typeface="Calibri"/>
              </a:rPr>
              <a:t>Activity</a:t>
            </a:r>
            <a:r>
              <a:rPr sz="1400" spc="-20" dirty="0">
                <a:solidFill>
                  <a:srgbClr val="404040"/>
                </a:solidFill>
                <a:latin typeface="Calibri"/>
                <a:cs typeface="Calibri"/>
              </a:rPr>
              <a:t> </a:t>
            </a:r>
            <a:r>
              <a:rPr sz="1400" dirty="0">
                <a:solidFill>
                  <a:srgbClr val="404040"/>
                </a:solidFill>
                <a:latin typeface="Calibri"/>
                <a:cs typeface="Calibri"/>
              </a:rPr>
              <a:t>3</a:t>
            </a:r>
            <a:endParaRPr sz="1400">
              <a:latin typeface="Calibri"/>
              <a:cs typeface="Calibri"/>
            </a:endParaRPr>
          </a:p>
          <a:p>
            <a:pPr marL="5080" algn="ctr">
              <a:lnSpc>
                <a:spcPct val="100000"/>
              </a:lnSpc>
              <a:spcBef>
                <a:spcPts val="120"/>
              </a:spcBef>
            </a:pPr>
            <a:r>
              <a:rPr sz="1400" dirty="0">
                <a:solidFill>
                  <a:srgbClr val="404040"/>
                </a:solidFill>
                <a:latin typeface="Calibri"/>
                <a:cs typeface="Calibri"/>
              </a:rPr>
              <a:t>7</a:t>
            </a:r>
            <a:r>
              <a:rPr sz="1400" spc="-25" dirty="0">
                <a:solidFill>
                  <a:srgbClr val="404040"/>
                </a:solidFill>
                <a:latin typeface="Calibri"/>
                <a:cs typeface="Calibri"/>
              </a:rPr>
              <a:t> </a:t>
            </a:r>
            <a:r>
              <a:rPr sz="1400" spc="10" dirty="0">
                <a:solidFill>
                  <a:srgbClr val="404040"/>
                </a:solidFill>
                <a:latin typeface="Calibri"/>
                <a:cs typeface="Calibri"/>
              </a:rPr>
              <a:t>min</a:t>
            </a:r>
            <a:endParaRPr sz="1400">
              <a:latin typeface="Calibri"/>
              <a:cs typeface="Calibri"/>
            </a:endParaRPr>
          </a:p>
          <a:p>
            <a:pPr>
              <a:lnSpc>
                <a:spcPct val="100000"/>
              </a:lnSpc>
            </a:pPr>
            <a:endParaRPr sz="1650">
              <a:latin typeface="Calibri"/>
              <a:cs typeface="Calibri"/>
            </a:endParaRPr>
          </a:p>
          <a:p>
            <a:pPr marL="48260" algn="ctr">
              <a:lnSpc>
                <a:spcPct val="100000"/>
              </a:lnSpc>
              <a:spcBef>
                <a:spcPts val="5"/>
              </a:spcBef>
            </a:pPr>
            <a:r>
              <a:rPr sz="1400" spc="10" dirty="0">
                <a:solidFill>
                  <a:srgbClr val="404040"/>
                </a:solidFill>
                <a:latin typeface="Calibri"/>
                <a:cs typeface="Calibri"/>
              </a:rPr>
              <a:t>Activity</a:t>
            </a:r>
            <a:r>
              <a:rPr sz="1400" spc="-35" dirty="0">
                <a:solidFill>
                  <a:srgbClr val="404040"/>
                </a:solidFill>
                <a:latin typeface="Calibri"/>
                <a:cs typeface="Calibri"/>
              </a:rPr>
              <a:t> </a:t>
            </a:r>
            <a:r>
              <a:rPr sz="1400" dirty="0">
                <a:solidFill>
                  <a:srgbClr val="404040"/>
                </a:solidFill>
                <a:latin typeface="Calibri"/>
                <a:cs typeface="Calibri"/>
              </a:rPr>
              <a:t>4</a:t>
            </a:r>
            <a:endParaRPr sz="1400">
              <a:latin typeface="Calibri"/>
              <a:cs typeface="Calibri"/>
            </a:endParaRPr>
          </a:p>
          <a:p>
            <a:pPr marL="46355" algn="ctr">
              <a:lnSpc>
                <a:spcPct val="100000"/>
              </a:lnSpc>
              <a:spcBef>
                <a:spcPts val="120"/>
              </a:spcBef>
            </a:pPr>
            <a:r>
              <a:rPr sz="1400" dirty="0">
                <a:solidFill>
                  <a:srgbClr val="404040"/>
                </a:solidFill>
                <a:latin typeface="Calibri"/>
                <a:cs typeface="Calibri"/>
              </a:rPr>
              <a:t>2</a:t>
            </a:r>
            <a:r>
              <a:rPr sz="1400" spc="-25" dirty="0">
                <a:solidFill>
                  <a:srgbClr val="404040"/>
                </a:solidFill>
                <a:latin typeface="Calibri"/>
                <a:cs typeface="Calibri"/>
              </a:rPr>
              <a:t> </a:t>
            </a:r>
            <a:r>
              <a:rPr sz="1400" spc="10" dirty="0">
                <a:solidFill>
                  <a:srgbClr val="404040"/>
                </a:solidFill>
                <a:latin typeface="Calibri"/>
                <a:cs typeface="Calibri"/>
              </a:rPr>
              <a:t>min</a:t>
            </a:r>
            <a:endParaRPr sz="1400">
              <a:latin typeface="Calibri"/>
              <a:cs typeface="Calibri"/>
            </a:endParaRPr>
          </a:p>
        </p:txBody>
      </p:sp>
      <p:sp>
        <p:nvSpPr>
          <p:cNvPr id="23" name="object 23"/>
          <p:cNvSpPr/>
          <p:nvPr/>
        </p:nvSpPr>
        <p:spPr>
          <a:xfrm>
            <a:off x="1414678" y="3710203"/>
            <a:ext cx="120650" cy="1609725"/>
          </a:xfrm>
          <a:custGeom>
            <a:avLst/>
            <a:gdLst/>
            <a:ahLst/>
            <a:cxnLst/>
            <a:rect l="l" t="t" r="r" b="b"/>
            <a:pathLst>
              <a:path w="120650" h="1609725">
                <a:moveTo>
                  <a:pt x="114300" y="143814"/>
                </a:moveTo>
                <a:lnTo>
                  <a:pt x="76200" y="143814"/>
                </a:lnTo>
                <a:lnTo>
                  <a:pt x="76200" y="0"/>
                </a:lnTo>
                <a:lnTo>
                  <a:pt x="38100" y="0"/>
                </a:lnTo>
                <a:lnTo>
                  <a:pt x="38100" y="143814"/>
                </a:lnTo>
                <a:lnTo>
                  <a:pt x="0" y="143814"/>
                </a:lnTo>
                <a:lnTo>
                  <a:pt x="57150" y="258114"/>
                </a:lnTo>
                <a:lnTo>
                  <a:pt x="104775" y="162864"/>
                </a:lnTo>
                <a:lnTo>
                  <a:pt x="114300" y="143814"/>
                </a:lnTo>
                <a:close/>
              </a:path>
              <a:path w="120650" h="1609725">
                <a:moveTo>
                  <a:pt x="117195" y="1494828"/>
                </a:moveTo>
                <a:lnTo>
                  <a:pt x="79095" y="1494828"/>
                </a:lnTo>
                <a:lnTo>
                  <a:pt x="79095" y="1319568"/>
                </a:lnTo>
                <a:lnTo>
                  <a:pt x="40995" y="1319568"/>
                </a:lnTo>
                <a:lnTo>
                  <a:pt x="40995" y="1494828"/>
                </a:lnTo>
                <a:lnTo>
                  <a:pt x="2895" y="1494828"/>
                </a:lnTo>
                <a:lnTo>
                  <a:pt x="60045" y="1609128"/>
                </a:lnTo>
                <a:lnTo>
                  <a:pt x="107670" y="1513878"/>
                </a:lnTo>
                <a:lnTo>
                  <a:pt x="117195" y="1494828"/>
                </a:lnTo>
                <a:close/>
              </a:path>
              <a:path w="120650" h="1609725">
                <a:moveTo>
                  <a:pt x="120307" y="834047"/>
                </a:moveTo>
                <a:lnTo>
                  <a:pt x="82207" y="834059"/>
                </a:lnTo>
                <a:lnTo>
                  <a:pt x="82207" y="690232"/>
                </a:lnTo>
                <a:lnTo>
                  <a:pt x="44107" y="690232"/>
                </a:lnTo>
                <a:lnTo>
                  <a:pt x="44107" y="834059"/>
                </a:lnTo>
                <a:lnTo>
                  <a:pt x="6007" y="834059"/>
                </a:lnTo>
                <a:lnTo>
                  <a:pt x="63157" y="948347"/>
                </a:lnTo>
                <a:lnTo>
                  <a:pt x="110782" y="853097"/>
                </a:lnTo>
                <a:lnTo>
                  <a:pt x="120307" y="834047"/>
                </a:lnTo>
                <a:close/>
              </a:path>
            </a:pathLst>
          </a:custGeom>
          <a:solidFill>
            <a:srgbClr val="D9D9D9"/>
          </a:solidFill>
        </p:spPr>
        <p:txBody>
          <a:bodyPr wrap="square" lIns="0" tIns="0" rIns="0" bIns="0" rtlCol="0"/>
          <a:lstStyle/>
          <a:p>
            <a:endParaRPr/>
          </a:p>
        </p:txBody>
      </p:sp>
      <p:sp>
        <p:nvSpPr>
          <p:cNvPr id="24" name="object 24"/>
          <p:cNvSpPr txBox="1"/>
          <p:nvPr/>
        </p:nvSpPr>
        <p:spPr>
          <a:xfrm>
            <a:off x="3748508" y="3186683"/>
            <a:ext cx="699770" cy="482600"/>
          </a:xfrm>
          <a:prstGeom prst="rect">
            <a:avLst/>
          </a:prstGeom>
        </p:spPr>
        <p:txBody>
          <a:bodyPr vert="horz" wrap="square" lIns="0" tIns="27940" rIns="0" bIns="0" rtlCol="0">
            <a:spAutoFit/>
          </a:bodyPr>
          <a:lstStyle/>
          <a:p>
            <a:pPr>
              <a:lnSpc>
                <a:spcPct val="100000"/>
              </a:lnSpc>
              <a:spcBef>
                <a:spcPts val="220"/>
              </a:spcBef>
            </a:pPr>
            <a:r>
              <a:rPr sz="1400" spc="10" dirty="0">
                <a:solidFill>
                  <a:srgbClr val="404040"/>
                </a:solidFill>
                <a:latin typeface="Calibri"/>
                <a:cs typeface="Calibri"/>
              </a:rPr>
              <a:t>Activity</a:t>
            </a:r>
            <a:r>
              <a:rPr sz="1400" spc="-50" dirty="0">
                <a:solidFill>
                  <a:srgbClr val="404040"/>
                </a:solidFill>
                <a:latin typeface="Calibri"/>
                <a:cs typeface="Calibri"/>
              </a:rPr>
              <a:t> </a:t>
            </a:r>
            <a:r>
              <a:rPr sz="1400" dirty="0">
                <a:solidFill>
                  <a:srgbClr val="404040"/>
                </a:solidFill>
                <a:latin typeface="Calibri"/>
                <a:cs typeface="Calibri"/>
              </a:rPr>
              <a:t>1</a:t>
            </a:r>
            <a:endParaRPr sz="1400">
              <a:latin typeface="Calibri"/>
              <a:cs typeface="Calibri"/>
            </a:endParaRPr>
          </a:p>
          <a:p>
            <a:pPr marL="66675">
              <a:lnSpc>
                <a:spcPct val="100000"/>
              </a:lnSpc>
              <a:spcBef>
                <a:spcPts val="120"/>
              </a:spcBef>
            </a:pPr>
            <a:r>
              <a:rPr sz="1400" spc="5" dirty="0">
                <a:solidFill>
                  <a:srgbClr val="404040"/>
                </a:solidFill>
                <a:latin typeface="Calibri"/>
                <a:cs typeface="Calibri"/>
              </a:rPr>
              <a:t>9,5</a:t>
            </a:r>
            <a:r>
              <a:rPr sz="1400" spc="-20" dirty="0">
                <a:solidFill>
                  <a:srgbClr val="404040"/>
                </a:solidFill>
                <a:latin typeface="Calibri"/>
                <a:cs typeface="Calibri"/>
              </a:rPr>
              <a:t> </a:t>
            </a:r>
            <a:r>
              <a:rPr sz="1400" spc="10" dirty="0">
                <a:solidFill>
                  <a:srgbClr val="404040"/>
                </a:solidFill>
                <a:latin typeface="Calibri"/>
                <a:cs typeface="Calibri"/>
              </a:rPr>
              <a:t>min</a:t>
            </a:r>
            <a:endParaRPr sz="1400">
              <a:latin typeface="Calibri"/>
              <a:cs typeface="Calibri"/>
            </a:endParaRPr>
          </a:p>
        </p:txBody>
      </p:sp>
      <p:grpSp>
        <p:nvGrpSpPr>
          <p:cNvPr id="25" name="object 25"/>
          <p:cNvGrpSpPr/>
          <p:nvPr/>
        </p:nvGrpSpPr>
        <p:grpSpPr>
          <a:xfrm>
            <a:off x="3368040" y="4026408"/>
            <a:ext cx="1435735" cy="624840"/>
            <a:chOff x="3368040" y="4026408"/>
            <a:chExt cx="1435735" cy="624840"/>
          </a:xfrm>
        </p:grpSpPr>
        <p:pic>
          <p:nvPicPr>
            <p:cNvPr id="26" name="object 26"/>
            <p:cNvPicPr/>
            <p:nvPr/>
          </p:nvPicPr>
          <p:blipFill>
            <a:blip r:embed="rId9" cstate="print"/>
            <a:stretch>
              <a:fillRect/>
            </a:stretch>
          </p:blipFill>
          <p:spPr>
            <a:xfrm>
              <a:off x="3368040" y="4026408"/>
              <a:ext cx="1435608" cy="624839"/>
            </a:xfrm>
            <a:prstGeom prst="rect">
              <a:avLst/>
            </a:prstGeom>
          </p:spPr>
        </p:pic>
        <p:sp>
          <p:nvSpPr>
            <p:cNvPr id="27" name="object 27"/>
            <p:cNvSpPr/>
            <p:nvPr/>
          </p:nvSpPr>
          <p:spPr>
            <a:xfrm>
              <a:off x="3446287" y="4095127"/>
              <a:ext cx="1278890" cy="487680"/>
            </a:xfrm>
            <a:custGeom>
              <a:avLst/>
              <a:gdLst/>
              <a:ahLst/>
              <a:cxnLst/>
              <a:rect l="l" t="t" r="r" b="b"/>
              <a:pathLst>
                <a:path w="1278889" h="487679">
                  <a:moveTo>
                    <a:pt x="1197433" y="0"/>
                  </a:moveTo>
                  <a:lnTo>
                    <a:pt x="81258" y="0"/>
                  </a:lnTo>
                  <a:lnTo>
                    <a:pt x="49628" y="6385"/>
                  </a:lnTo>
                  <a:lnTo>
                    <a:pt x="23799" y="23799"/>
                  </a:lnTo>
                  <a:lnTo>
                    <a:pt x="6385" y="49628"/>
                  </a:lnTo>
                  <a:lnTo>
                    <a:pt x="0" y="81258"/>
                  </a:lnTo>
                  <a:lnTo>
                    <a:pt x="0" y="406276"/>
                  </a:lnTo>
                  <a:lnTo>
                    <a:pt x="6385" y="437906"/>
                  </a:lnTo>
                  <a:lnTo>
                    <a:pt x="23799" y="463735"/>
                  </a:lnTo>
                  <a:lnTo>
                    <a:pt x="49628" y="481149"/>
                  </a:lnTo>
                  <a:lnTo>
                    <a:pt x="81258" y="487535"/>
                  </a:lnTo>
                  <a:lnTo>
                    <a:pt x="1197433" y="487535"/>
                  </a:lnTo>
                  <a:lnTo>
                    <a:pt x="1229062" y="481149"/>
                  </a:lnTo>
                  <a:lnTo>
                    <a:pt x="1254891" y="463735"/>
                  </a:lnTo>
                  <a:lnTo>
                    <a:pt x="1272306" y="437906"/>
                  </a:lnTo>
                  <a:lnTo>
                    <a:pt x="1278691" y="406276"/>
                  </a:lnTo>
                  <a:lnTo>
                    <a:pt x="1278691" y="81258"/>
                  </a:lnTo>
                  <a:lnTo>
                    <a:pt x="1272306" y="49628"/>
                  </a:lnTo>
                  <a:lnTo>
                    <a:pt x="1254891" y="23799"/>
                  </a:lnTo>
                  <a:lnTo>
                    <a:pt x="1229062" y="6385"/>
                  </a:lnTo>
                  <a:lnTo>
                    <a:pt x="1197433" y="0"/>
                  </a:lnTo>
                  <a:close/>
                </a:path>
              </a:pathLst>
            </a:custGeom>
            <a:solidFill>
              <a:srgbClr val="F2F2F2"/>
            </a:solidFill>
          </p:spPr>
          <p:txBody>
            <a:bodyPr wrap="square" lIns="0" tIns="0" rIns="0" bIns="0" rtlCol="0"/>
            <a:lstStyle/>
            <a:p>
              <a:endParaRPr/>
            </a:p>
          </p:txBody>
        </p:sp>
      </p:grpSp>
      <p:sp>
        <p:nvSpPr>
          <p:cNvPr id="28" name="object 28"/>
          <p:cNvSpPr txBox="1"/>
          <p:nvPr/>
        </p:nvSpPr>
        <p:spPr>
          <a:xfrm>
            <a:off x="3741145" y="4073652"/>
            <a:ext cx="699770" cy="482600"/>
          </a:xfrm>
          <a:prstGeom prst="rect">
            <a:avLst/>
          </a:prstGeom>
        </p:spPr>
        <p:txBody>
          <a:bodyPr vert="horz" wrap="square" lIns="0" tIns="27940" rIns="0" bIns="0" rtlCol="0">
            <a:spAutoFit/>
          </a:bodyPr>
          <a:lstStyle/>
          <a:p>
            <a:pPr marR="5080" algn="ctr">
              <a:lnSpc>
                <a:spcPct val="100000"/>
              </a:lnSpc>
              <a:spcBef>
                <a:spcPts val="220"/>
              </a:spcBef>
            </a:pPr>
            <a:r>
              <a:rPr sz="1400" spc="10" dirty="0">
                <a:solidFill>
                  <a:srgbClr val="404040"/>
                </a:solidFill>
                <a:latin typeface="Calibri"/>
                <a:cs typeface="Calibri"/>
              </a:rPr>
              <a:t>Activity</a:t>
            </a:r>
            <a:r>
              <a:rPr sz="1400" spc="-35" dirty="0">
                <a:solidFill>
                  <a:srgbClr val="404040"/>
                </a:solidFill>
                <a:latin typeface="Calibri"/>
                <a:cs typeface="Calibri"/>
              </a:rPr>
              <a:t> </a:t>
            </a:r>
            <a:r>
              <a:rPr sz="1400" dirty="0">
                <a:solidFill>
                  <a:srgbClr val="404040"/>
                </a:solidFill>
                <a:latin typeface="Calibri"/>
                <a:cs typeface="Calibri"/>
              </a:rPr>
              <a:t>3</a:t>
            </a:r>
            <a:endParaRPr sz="1400">
              <a:latin typeface="Calibri"/>
              <a:cs typeface="Calibri"/>
            </a:endParaRPr>
          </a:p>
          <a:p>
            <a:pPr marR="6350" algn="ctr">
              <a:lnSpc>
                <a:spcPct val="100000"/>
              </a:lnSpc>
              <a:spcBef>
                <a:spcPts val="120"/>
              </a:spcBef>
            </a:pPr>
            <a:r>
              <a:rPr sz="1400" dirty="0">
                <a:solidFill>
                  <a:srgbClr val="404040"/>
                </a:solidFill>
                <a:latin typeface="Calibri"/>
                <a:cs typeface="Calibri"/>
              </a:rPr>
              <a:t>7</a:t>
            </a:r>
            <a:r>
              <a:rPr sz="1400" spc="-25" dirty="0">
                <a:solidFill>
                  <a:srgbClr val="404040"/>
                </a:solidFill>
                <a:latin typeface="Calibri"/>
                <a:cs typeface="Calibri"/>
              </a:rPr>
              <a:t> </a:t>
            </a:r>
            <a:r>
              <a:rPr sz="1400" spc="10" dirty="0">
                <a:solidFill>
                  <a:srgbClr val="404040"/>
                </a:solidFill>
                <a:latin typeface="Calibri"/>
                <a:cs typeface="Calibri"/>
              </a:rPr>
              <a:t>min</a:t>
            </a:r>
            <a:endParaRPr sz="1400">
              <a:latin typeface="Calibri"/>
              <a:cs typeface="Calibri"/>
            </a:endParaRPr>
          </a:p>
        </p:txBody>
      </p:sp>
      <p:grpSp>
        <p:nvGrpSpPr>
          <p:cNvPr id="29" name="object 29"/>
          <p:cNvGrpSpPr/>
          <p:nvPr/>
        </p:nvGrpSpPr>
        <p:grpSpPr>
          <a:xfrm>
            <a:off x="3339609" y="2992834"/>
            <a:ext cx="1711325" cy="3079115"/>
            <a:chOff x="3339609" y="2992834"/>
            <a:chExt cx="1711325" cy="3079115"/>
          </a:xfrm>
        </p:grpSpPr>
        <p:pic>
          <p:nvPicPr>
            <p:cNvPr id="30" name="object 30"/>
            <p:cNvPicPr/>
            <p:nvPr/>
          </p:nvPicPr>
          <p:blipFill>
            <a:blip r:embed="rId10" cstate="print"/>
            <a:stretch>
              <a:fillRect/>
            </a:stretch>
          </p:blipFill>
          <p:spPr>
            <a:xfrm>
              <a:off x="3486911" y="5428487"/>
              <a:ext cx="1563624" cy="643128"/>
            </a:xfrm>
            <a:prstGeom prst="rect">
              <a:avLst/>
            </a:prstGeom>
          </p:spPr>
        </p:pic>
        <p:sp>
          <p:nvSpPr>
            <p:cNvPr id="31" name="object 31"/>
            <p:cNvSpPr/>
            <p:nvPr/>
          </p:nvSpPr>
          <p:spPr>
            <a:xfrm>
              <a:off x="3564506" y="5498591"/>
              <a:ext cx="1407795" cy="503555"/>
            </a:xfrm>
            <a:custGeom>
              <a:avLst/>
              <a:gdLst/>
              <a:ahLst/>
              <a:cxnLst/>
              <a:rect l="l" t="t" r="r" b="b"/>
              <a:pathLst>
                <a:path w="1407795" h="503554">
                  <a:moveTo>
                    <a:pt x="1323743" y="0"/>
                  </a:moveTo>
                  <a:lnTo>
                    <a:pt x="83832" y="0"/>
                  </a:lnTo>
                  <a:lnTo>
                    <a:pt x="51201" y="6588"/>
                  </a:lnTo>
                  <a:lnTo>
                    <a:pt x="24554" y="24554"/>
                  </a:lnTo>
                  <a:lnTo>
                    <a:pt x="6588" y="51201"/>
                  </a:lnTo>
                  <a:lnTo>
                    <a:pt x="0" y="83832"/>
                  </a:lnTo>
                  <a:lnTo>
                    <a:pt x="0" y="419153"/>
                  </a:lnTo>
                  <a:lnTo>
                    <a:pt x="6588" y="451784"/>
                  </a:lnTo>
                  <a:lnTo>
                    <a:pt x="24554" y="478431"/>
                  </a:lnTo>
                  <a:lnTo>
                    <a:pt x="51201" y="496397"/>
                  </a:lnTo>
                  <a:lnTo>
                    <a:pt x="83832" y="502985"/>
                  </a:lnTo>
                  <a:lnTo>
                    <a:pt x="1323743" y="502985"/>
                  </a:lnTo>
                  <a:lnTo>
                    <a:pt x="1356375" y="496397"/>
                  </a:lnTo>
                  <a:lnTo>
                    <a:pt x="1383022" y="478431"/>
                  </a:lnTo>
                  <a:lnTo>
                    <a:pt x="1400988" y="451784"/>
                  </a:lnTo>
                  <a:lnTo>
                    <a:pt x="1407576" y="419153"/>
                  </a:lnTo>
                  <a:lnTo>
                    <a:pt x="1407576" y="83832"/>
                  </a:lnTo>
                  <a:lnTo>
                    <a:pt x="1400988" y="51201"/>
                  </a:lnTo>
                  <a:lnTo>
                    <a:pt x="1383022" y="24554"/>
                  </a:lnTo>
                  <a:lnTo>
                    <a:pt x="1356375" y="6588"/>
                  </a:lnTo>
                  <a:lnTo>
                    <a:pt x="1323743" y="0"/>
                  </a:lnTo>
                  <a:close/>
                </a:path>
              </a:pathLst>
            </a:custGeom>
            <a:solidFill>
              <a:srgbClr val="F2F2F2"/>
            </a:solidFill>
          </p:spPr>
          <p:txBody>
            <a:bodyPr wrap="square" lIns="0" tIns="0" rIns="0" bIns="0" rtlCol="0"/>
            <a:lstStyle/>
            <a:p>
              <a:endParaRPr/>
            </a:p>
          </p:txBody>
        </p:sp>
        <p:sp>
          <p:nvSpPr>
            <p:cNvPr id="32" name="object 32"/>
            <p:cNvSpPr/>
            <p:nvPr/>
          </p:nvSpPr>
          <p:spPr>
            <a:xfrm>
              <a:off x="3339604" y="2992843"/>
              <a:ext cx="1635125" cy="2757805"/>
            </a:xfrm>
            <a:custGeom>
              <a:avLst/>
              <a:gdLst/>
              <a:ahLst/>
              <a:cxnLst/>
              <a:rect l="l" t="t" r="r" b="b"/>
              <a:pathLst>
                <a:path w="1635125" h="2757804">
                  <a:moveTo>
                    <a:pt x="765048" y="1590738"/>
                  </a:moveTo>
                  <a:lnTo>
                    <a:pt x="726998" y="1588897"/>
                  </a:lnTo>
                  <a:lnTo>
                    <a:pt x="724916" y="1631772"/>
                  </a:lnTo>
                  <a:lnTo>
                    <a:pt x="718997" y="1672539"/>
                  </a:lnTo>
                  <a:lnTo>
                    <a:pt x="709510" y="1712772"/>
                  </a:lnTo>
                  <a:lnTo>
                    <a:pt x="696671" y="1752092"/>
                  </a:lnTo>
                  <a:lnTo>
                    <a:pt x="680732" y="1790179"/>
                  </a:lnTo>
                  <a:lnTo>
                    <a:pt x="661974" y="1826666"/>
                  </a:lnTo>
                  <a:lnTo>
                    <a:pt x="640651" y="1861197"/>
                  </a:lnTo>
                  <a:lnTo>
                    <a:pt x="617042" y="1893443"/>
                  </a:lnTo>
                  <a:lnTo>
                    <a:pt x="591426" y="1923034"/>
                  </a:lnTo>
                  <a:lnTo>
                    <a:pt x="564095" y="1949640"/>
                  </a:lnTo>
                  <a:lnTo>
                    <a:pt x="505485" y="1992541"/>
                  </a:lnTo>
                  <a:lnTo>
                    <a:pt x="459828" y="2014258"/>
                  </a:lnTo>
                  <a:lnTo>
                    <a:pt x="412991" y="2026450"/>
                  </a:lnTo>
                  <a:lnTo>
                    <a:pt x="381774" y="2028748"/>
                  </a:lnTo>
                  <a:lnTo>
                    <a:pt x="347345" y="2030806"/>
                  </a:lnTo>
                  <a:lnTo>
                    <a:pt x="276212" y="2047024"/>
                  </a:lnTo>
                  <a:lnTo>
                    <a:pt x="208991" y="2077377"/>
                  </a:lnTo>
                  <a:lnTo>
                    <a:pt x="147688" y="2119592"/>
                  </a:lnTo>
                  <a:lnTo>
                    <a:pt x="94297" y="2171509"/>
                  </a:lnTo>
                  <a:lnTo>
                    <a:pt x="50825" y="2231148"/>
                  </a:lnTo>
                  <a:lnTo>
                    <a:pt x="19418" y="2296553"/>
                  </a:lnTo>
                  <a:lnTo>
                    <a:pt x="2362" y="2365857"/>
                  </a:lnTo>
                  <a:lnTo>
                    <a:pt x="0" y="2401328"/>
                  </a:lnTo>
                  <a:lnTo>
                    <a:pt x="1155" y="2436406"/>
                  </a:lnTo>
                  <a:lnTo>
                    <a:pt x="10414" y="2504338"/>
                  </a:lnTo>
                  <a:lnTo>
                    <a:pt x="27800" y="2568943"/>
                  </a:lnTo>
                  <a:lnTo>
                    <a:pt x="52133" y="2628277"/>
                  </a:lnTo>
                  <a:lnTo>
                    <a:pt x="82296" y="2680424"/>
                  </a:lnTo>
                  <a:lnTo>
                    <a:pt x="116598" y="2717203"/>
                  </a:lnTo>
                  <a:lnTo>
                    <a:pt x="97180" y="2753029"/>
                  </a:lnTo>
                  <a:lnTo>
                    <a:pt x="224904" y="2757246"/>
                  </a:lnTo>
                  <a:lnTo>
                    <a:pt x="203784" y="2727071"/>
                  </a:lnTo>
                  <a:lnTo>
                    <a:pt x="151650" y="2652534"/>
                  </a:lnTo>
                  <a:lnTo>
                    <a:pt x="134950" y="2683332"/>
                  </a:lnTo>
                  <a:lnTo>
                    <a:pt x="131013" y="2680360"/>
                  </a:lnTo>
                  <a:lnTo>
                    <a:pt x="128130" y="2678188"/>
                  </a:lnTo>
                  <a:lnTo>
                    <a:pt x="126911" y="2676563"/>
                  </a:lnTo>
                  <a:lnTo>
                    <a:pt x="114515" y="2660091"/>
                  </a:lnTo>
                  <a:lnTo>
                    <a:pt x="100152" y="2637421"/>
                  </a:lnTo>
                  <a:lnTo>
                    <a:pt x="74853" y="2586024"/>
                  </a:lnTo>
                  <a:lnTo>
                    <a:pt x="55245" y="2528366"/>
                  </a:lnTo>
                  <a:lnTo>
                    <a:pt x="42583" y="2466708"/>
                  </a:lnTo>
                  <a:lnTo>
                    <a:pt x="38023" y="2403716"/>
                  </a:lnTo>
                  <a:lnTo>
                    <a:pt x="39827" y="2372766"/>
                  </a:lnTo>
                  <a:lnTo>
                    <a:pt x="54546" y="2311285"/>
                  </a:lnTo>
                  <a:lnTo>
                    <a:pt x="82600" y="2252167"/>
                  </a:lnTo>
                  <a:lnTo>
                    <a:pt x="122021" y="2197646"/>
                  </a:lnTo>
                  <a:lnTo>
                    <a:pt x="170675" y="2149970"/>
                  </a:lnTo>
                  <a:lnTo>
                    <a:pt x="226352" y="2111298"/>
                  </a:lnTo>
                  <a:lnTo>
                    <a:pt x="286753" y="2083638"/>
                  </a:lnTo>
                  <a:lnTo>
                    <a:pt x="349618" y="2068842"/>
                  </a:lnTo>
                  <a:lnTo>
                    <a:pt x="401739" y="2066048"/>
                  </a:lnTo>
                  <a:lnTo>
                    <a:pt x="420116" y="2063877"/>
                  </a:lnTo>
                  <a:lnTo>
                    <a:pt x="474218" y="2049526"/>
                  </a:lnTo>
                  <a:lnTo>
                    <a:pt x="526503" y="2024329"/>
                  </a:lnTo>
                  <a:lnTo>
                    <a:pt x="559384" y="2002472"/>
                  </a:lnTo>
                  <a:lnTo>
                    <a:pt x="590715" y="1976894"/>
                  </a:lnTo>
                  <a:lnTo>
                    <a:pt x="620268" y="1947926"/>
                  </a:lnTo>
                  <a:lnTo>
                    <a:pt x="647814" y="1915909"/>
                  </a:lnTo>
                  <a:lnTo>
                    <a:pt x="673100" y="1881174"/>
                  </a:lnTo>
                  <a:lnTo>
                    <a:pt x="695883" y="1844040"/>
                  </a:lnTo>
                  <a:lnTo>
                    <a:pt x="715911" y="1804822"/>
                  </a:lnTo>
                  <a:lnTo>
                    <a:pt x="732904" y="1763864"/>
                  </a:lnTo>
                  <a:lnTo>
                    <a:pt x="746607" y="1721459"/>
                  </a:lnTo>
                  <a:lnTo>
                    <a:pt x="756716" y="1677936"/>
                  </a:lnTo>
                  <a:lnTo>
                    <a:pt x="762965" y="1633626"/>
                  </a:lnTo>
                  <a:lnTo>
                    <a:pt x="765048" y="1590738"/>
                  </a:lnTo>
                  <a:close/>
                </a:path>
                <a:path w="1635125" h="2757804">
                  <a:moveTo>
                    <a:pt x="803173" y="987983"/>
                  </a:moveTo>
                  <a:lnTo>
                    <a:pt x="765073" y="987983"/>
                  </a:lnTo>
                  <a:lnTo>
                    <a:pt x="765073" y="725449"/>
                  </a:lnTo>
                  <a:lnTo>
                    <a:pt x="726973" y="725449"/>
                  </a:lnTo>
                  <a:lnTo>
                    <a:pt x="726973" y="987983"/>
                  </a:lnTo>
                  <a:lnTo>
                    <a:pt x="688873" y="987983"/>
                  </a:lnTo>
                  <a:lnTo>
                    <a:pt x="746023" y="1102283"/>
                  </a:lnTo>
                  <a:lnTo>
                    <a:pt x="793648" y="1007033"/>
                  </a:lnTo>
                  <a:lnTo>
                    <a:pt x="803173" y="987983"/>
                  </a:lnTo>
                  <a:close/>
                </a:path>
                <a:path w="1635125" h="2757804">
                  <a:moveTo>
                    <a:pt x="1160576" y="1813648"/>
                  </a:moveTo>
                  <a:lnTo>
                    <a:pt x="1122476" y="1813648"/>
                  </a:lnTo>
                  <a:lnTo>
                    <a:pt x="1122476" y="1610487"/>
                  </a:lnTo>
                  <a:lnTo>
                    <a:pt x="1084376" y="1610487"/>
                  </a:lnTo>
                  <a:lnTo>
                    <a:pt x="1084376" y="1813648"/>
                  </a:lnTo>
                  <a:lnTo>
                    <a:pt x="1046276" y="1813648"/>
                  </a:lnTo>
                  <a:lnTo>
                    <a:pt x="1103426" y="1927948"/>
                  </a:lnTo>
                  <a:lnTo>
                    <a:pt x="1151051" y="1832698"/>
                  </a:lnTo>
                  <a:lnTo>
                    <a:pt x="1160576" y="1813648"/>
                  </a:lnTo>
                  <a:close/>
                </a:path>
                <a:path w="1635125" h="2757804">
                  <a:moveTo>
                    <a:pt x="1351876" y="1704111"/>
                  </a:moveTo>
                  <a:lnTo>
                    <a:pt x="1342351" y="1685061"/>
                  </a:lnTo>
                  <a:lnTo>
                    <a:pt x="1294739" y="1589811"/>
                  </a:lnTo>
                  <a:lnTo>
                    <a:pt x="1237576" y="1704111"/>
                  </a:lnTo>
                  <a:lnTo>
                    <a:pt x="1275676" y="1704111"/>
                  </a:lnTo>
                  <a:lnTo>
                    <a:pt x="1275676" y="1927948"/>
                  </a:lnTo>
                  <a:lnTo>
                    <a:pt x="1313776" y="1927948"/>
                  </a:lnTo>
                  <a:lnTo>
                    <a:pt x="1313776" y="1704111"/>
                  </a:lnTo>
                  <a:lnTo>
                    <a:pt x="1351876" y="1704111"/>
                  </a:lnTo>
                  <a:close/>
                </a:path>
                <a:path w="1635125" h="2757804">
                  <a:moveTo>
                    <a:pt x="1635125" y="220751"/>
                  </a:moveTo>
                  <a:lnTo>
                    <a:pt x="1630387" y="178790"/>
                  </a:lnTo>
                  <a:lnTo>
                    <a:pt x="1616659" y="138747"/>
                  </a:lnTo>
                  <a:lnTo>
                    <a:pt x="1595412" y="101752"/>
                  </a:lnTo>
                  <a:lnTo>
                    <a:pt x="1567980" y="68834"/>
                  </a:lnTo>
                  <a:lnTo>
                    <a:pt x="1535518" y="41008"/>
                  </a:lnTo>
                  <a:lnTo>
                    <a:pt x="1530946" y="38023"/>
                  </a:lnTo>
                  <a:lnTo>
                    <a:pt x="1517726" y="29362"/>
                  </a:lnTo>
                  <a:lnTo>
                    <a:pt x="1479664" y="11315"/>
                  </a:lnTo>
                  <a:lnTo>
                    <a:pt x="1439113" y="1422"/>
                  </a:lnTo>
                  <a:lnTo>
                    <a:pt x="1418259" y="0"/>
                  </a:lnTo>
                  <a:lnTo>
                    <a:pt x="1397469" y="939"/>
                  </a:lnTo>
                  <a:lnTo>
                    <a:pt x="1357185" y="8775"/>
                  </a:lnTo>
                  <a:lnTo>
                    <a:pt x="1319149" y="23507"/>
                  </a:lnTo>
                  <a:lnTo>
                    <a:pt x="1284414" y="44030"/>
                  </a:lnTo>
                  <a:lnTo>
                    <a:pt x="1253070" y="76187"/>
                  </a:lnTo>
                  <a:lnTo>
                    <a:pt x="1215796" y="58356"/>
                  </a:lnTo>
                  <a:lnTo>
                    <a:pt x="1218057" y="186131"/>
                  </a:lnTo>
                  <a:lnTo>
                    <a:pt x="1314081" y="111417"/>
                  </a:lnTo>
                  <a:lnTo>
                    <a:pt x="1318920" y="107657"/>
                  </a:lnTo>
                  <a:lnTo>
                    <a:pt x="1288034" y="92900"/>
                  </a:lnTo>
                  <a:lnTo>
                    <a:pt x="1292834" y="86309"/>
                  </a:lnTo>
                  <a:lnTo>
                    <a:pt x="1294066" y="84620"/>
                  </a:lnTo>
                  <a:lnTo>
                    <a:pt x="1296847" y="82461"/>
                  </a:lnTo>
                  <a:lnTo>
                    <a:pt x="1305204" y="75958"/>
                  </a:lnTo>
                  <a:lnTo>
                    <a:pt x="1350187" y="51384"/>
                  </a:lnTo>
                  <a:lnTo>
                    <a:pt x="1399425" y="38989"/>
                  </a:lnTo>
                  <a:lnTo>
                    <a:pt x="1415910" y="38023"/>
                  </a:lnTo>
                  <a:lnTo>
                    <a:pt x="1432318" y="38900"/>
                  </a:lnTo>
                  <a:lnTo>
                    <a:pt x="1481251" y="53086"/>
                  </a:lnTo>
                  <a:lnTo>
                    <a:pt x="1526413" y="82156"/>
                  </a:lnTo>
                  <a:lnTo>
                    <a:pt x="1563331" y="122313"/>
                  </a:lnTo>
                  <a:lnTo>
                    <a:pt x="1587982" y="169164"/>
                  </a:lnTo>
                  <a:lnTo>
                    <a:pt x="1597101" y="218351"/>
                  </a:lnTo>
                  <a:lnTo>
                    <a:pt x="1596199" y="234861"/>
                  </a:lnTo>
                  <a:lnTo>
                    <a:pt x="1581645" y="284149"/>
                  </a:lnTo>
                  <a:lnTo>
                    <a:pt x="1551762" y="329679"/>
                  </a:lnTo>
                  <a:lnTo>
                    <a:pt x="1510461" y="366953"/>
                  </a:lnTo>
                  <a:lnTo>
                    <a:pt x="1462189" y="391871"/>
                  </a:lnTo>
                  <a:lnTo>
                    <a:pt x="1409077" y="401078"/>
                  </a:lnTo>
                  <a:lnTo>
                    <a:pt x="1411351" y="439102"/>
                  </a:lnTo>
                  <a:lnTo>
                    <a:pt x="1451914" y="434352"/>
                  </a:lnTo>
                  <a:lnTo>
                    <a:pt x="1492872" y="420560"/>
                  </a:lnTo>
                  <a:lnTo>
                    <a:pt x="1530743" y="399199"/>
                  </a:lnTo>
                  <a:lnTo>
                    <a:pt x="1564474" y="371614"/>
                  </a:lnTo>
                  <a:lnTo>
                    <a:pt x="1593011" y="338937"/>
                  </a:lnTo>
                  <a:lnTo>
                    <a:pt x="1615186" y="302221"/>
                  </a:lnTo>
                  <a:lnTo>
                    <a:pt x="1629714" y="262483"/>
                  </a:lnTo>
                  <a:lnTo>
                    <a:pt x="1633664" y="241795"/>
                  </a:lnTo>
                  <a:lnTo>
                    <a:pt x="1635125" y="220751"/>
                  </a:lnTo>
                  <a:close/>
                </a:path>
              </a:pathLst>
            </a:custGeom>
            <a:solidFill>
              <a:srgbClr val="D9D9D9"/>
            </a:solidFill>
          </p:spPr>
          <p:txBody>
            <a:bodyPr wrap="square" lIns="0" tIns="0" rIns="0" bIns="0" rtlCol="0"/>
            <a:lstStyle/>
            <a:p>
              <a:endParaRPr/>
            </a:p>
          </p:txBody>
        </p:sp>
      </p:grpSp>
      <p:sp>
        <p:nvSpPr>
          <p:cNvPr id="33" name="object 33"/>
          <p:cNvSpPr txBox="1"/>
          <p:nvPr/>
        </p:nvSpPr>
        <p:spPr>
          <a:xfrm>
            <a:off x="423915" y="2583324"/>
            <a:ext cx="2283460" cy="379095"/>
          </a:xfrm>
          <a:prstGeom prst="rect">
            <a:avLst/>
          </a:prstGeom>
          <a:solidFill>
            <a:srgbClr val="679CB2"/>
          </a:solidFill>
        </p:spPr>
        <p:txBody>
          <a:bodyPr vert="horz" wrap="square" lIns="0" tIns="47625" rIns="0" bIns="0" rtlCol="0">
            <a:spAutoFit/>
          </a:bodyPr>
          <a:lstStyle/>
          <a:p>
            <a:pPr marL="664210">
              <a:lnSpc>
                <a:spcPct val="100000"/>
              </a:lnSpc>
              <a:spcBef>
                <a:spcPts val="375"/>
              </a:spcBef>
            </a:pPr>
            <a:r>
              <a:rPr sz="1600" spc="5" dirty="0">
                <a:solidFill>
                  <a:srgbClr val="FFFFFF"/>
                </a:solidFill>
                <a:latin typeface="Calibri"/>
                <a:cs typeface="Calibri"/>
              </a:rPr>
              <a:t>On</a:t>
            </a:r>
            <a:r>
              <a:rPr sz="1600" spc="-25" dirty="0">
                <a:solidFill>
                  <a:srgbClr val="FFFFFF"/>
                </a:solidFill>
                <a:latin typeface="Calibri"/>
                <a:cs typeface="Calibri"/>
              </a:rPr>
              <a:t> </a:t>
            </a:r>
            <a:r>
              <a:rPr sz="1600" spc="5" dirty="0">
                <a:solidFill>
                  <a:srgbClr val="FFFFFF"/>
                </a:solidFill>
                <a:latin typeface="Calibri"/>
                <a:cs typeface="Calibri"/>
              </a:rPr>
              <a:t>schedule</a:t>
            </a:r>
            <a:endParaRPr sz="1600">
              <a:latin typeface="Calibri"/>
              <a:cs typeface="Calibri"/>
            </a:endParaRPr>
          </a:p>
        </p:txBody>
      </p:sp>
      <p:sp>
        <p:nvSpPr>
          <p:cNvPr id="34" name="object 34"/>
          <p:cNvSpPr txBox="1"/>
          <p:nvPr/>
        </p:nvSpPr>
        <p:spPr>
          <a:xfrm>
            <a:off x="3063678" y="2577716"/>
            <a:ext cx="2112645" cy="384810"/>
          </a:xfrm>
          <a:prstGeom prst="rect">
            <a:avLst/>
          </a:prstGeom>
          <a:solidFill>
            <a:srgbClr val="679CB2"/>
          </a:solidFill>
        </p:spPr>
        <p:txBody>
          <a:bodyPr vert="horz" wrap="square" lIns="0" tIns="44450" rIns="0" bIns="0" rtlCol="0">
            <a:spAutoFit/>
          </a:bodyPr>
          <a:lstStyle/>
          <a:p>
            <a:pPr marR="20955" algn="ctr">
              <a:lnSpc>
                <a:spcPct val="100000"/>
              </a:lnSpc>
              <a:spcBef>
                <a:spcPts val="350"/>
              </a:spcBef>
            </a:pPr>
            <a:r>
              <a:rPr sz="1600" spc="-5" dirty="0">
                <a:solidFill>
                  <a:srgbClr val="FFFFFF"/>
                </a:solidFill>
                <a:latin typeface="Calibri"/>
                <a:cs typeface="Calibri"/>
              </a:rPr>
              <a:t>Late</a:t>
            </a:r>
            <a:endParaRPr sz="1600">
              <a:latin typeface="Calibri"/>
              <a:cs typeface="Calibri"/>
            </a:endParaRPr>
          </a:p>
        </p:txBody>
      </p:sp>
      <p:sp>
        <p:nvSpPr>
          <p:cNvPr id="35" name="object 35"/>
          <p:cNvSpPr txBox="1"/>
          <p:nvPr/>
        </p:nvSpPr>
        <p:spPr>
          <a:xfrm>
            <a:off x="5658567" y="2562859"/>
            <a:ext cx="4645660" cy="84836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Calibri"/>
                <a:cs typeface="Calibri"/>
              </a:rPr>
              <a:t>The </a:t>
            </a:r>
            <a:r>
              <a:rPr sz="1800" spc="-5" dirty="0">
                <a:latin typeface="Calibri"/>
                <a:cs typeface="Calibri"/>
              </a:rPr>
              <a:t>comparison </a:t>
            </a:r>
            <a:r>
              <a:rPr sz="1800" dirty="0">
                <a:latin typeface="Calibri"/>
                <a:cs typeface="Calibri"/>
              </a:rPr>
              <a:t>of </a:t>
            </a:r>
            <a:r>
              <a:rPr sz="1800" spc="-10" dirty="0">
                <a:latin typeface="Calibri"/>
                <a:cs typeface="Calibri"/>
              </a:rPr>
              <a:t>process variants </a:t>
            </a:r>
            <a:r>
              <a:rPr sz="1800" spc="-20" dirty="0">
                <a:latin typeface="Calibri"/>
                <a:cs typeface="Calibri"/>
              </a:rPr>
              <a:t>offers </a:t>
            </a:r>
            <a:r>
              <a:rPr sz="1800" spc="-5" dirty="0">
                <a:latin typeface="Calibri"/>
                <a:cs typeface="Calibri"/>
              </a:rPr>
              <a:t>insights </a:t>
            </a:r>
            <a:r>
              <a:rPr sz="1800" spc="-395" dirty="0">
                <a:latin typeface="Calibri"/>
                <a:cs typeface="Calibri"/>
              </a:rPr>
              <a:t> </a:t>
            </a:r>
            <a:r>
              <a:rPr sz="1800" spc="-15" dirty="0">
                <a:latin typeface="Calibri"/>
                <a:cs typeface="Calibri"/>
              </a:rPr>
              <a:t>into </a:t>
            </a:r>
            <a:r>
              <a:rPr sz="1800" dirty="0">
                <a:latin typeface="Calibri"/>
                <a:cs typeface="Calibri"/>
              </a:rPr>
              <a:t>the the “why”: </a:t>
            </a:r>
            <a:r>
              <a:rPr sz="1800" spc="-15" dirty="0">
                <a:latin typeface="Calibri"/>
                <a:cs typeface="Calibri"/>
              </a:rPr>
              <a:t>Why </a:t>
            </a:r>
            <a:r>
              <a:rPr sz="1800" dirty="0">
                <a:latin typeface="Calibri"/>
                <a:cs typeface="Calibri"/>
              </a:rPr>
              <a:t>do </a:t>
            </a:r>
            <a:r>
              <a:rPr sz="1800" spc="-5" dirty="0">
                <a:latin typeface="Calibri"/>
                <a:cs typeface="Calibri"/>
              </a:rPr>
              <a:t>certain process cases </a:t>
            </a:r>
            <a:r>
              <a:rPr sz="1800" dirty="0">
                <a:latin typeface="Calibri"/>
                <a:cs typeface="Calibri"/>
              </a:rPr>
              <a:t> </a:t>
            </a:r>
            <a:r>
              <a:rPr sz="1800" spc="-15" dirty="0">
                <a:latin typeface="Calibri"/>
                <a:cs typeface="Calibri"/>
              </a:rPr>
              <a:t>differ</a:t>
            </a:r>
            <a:r>
              <a:rPr sz="1800" spc="-5" dirty="0">
                <a:latin typeface="Calibri"/>
                <a:cs typeface="Calibri"/>
              </a:rPr>
              <a:t> </a:t>
            </a:r>
            <a:r>
              <a:rPr sz="1800" spc="-10" dirty="0">
                <a:latin typeface="Calibri"/>
                <a:cs typeface="Calibri"/>
              </a:rPr>
              <a:t>from</a:t>
            </a:r>
            <a:r>
              <a:rPr sz="1800" dirty="0">
                <a:latin typeface="Calibri"/>
                <a:cs typeface="Calibri"/>
              </a:rPr>
              <a:t> </a:t>
            </a:r>
            <a:r>
              <a:rPr sz="1800" spc="-10" dirty="0">
                <a:latin typeface="Calibri"/>
                <a:cs typeface="Calibri"/>
              </a:rPr>
              <a:t>others?</a:t>
            </a:r>
            <a:endParaRPr sz="1800">
              <a:latin typeface="Calibri"/>
              <a:cs typeface="Calibri"/>
            </a:endParaRPr>
          </a:p>
        </p:txBody>
      </p:sp>
      <p:sp>
        <p:nvSpPr>
          <p:cNvPr id="36" name="object 36"/>
          <p:cNvSpPr txBox="1"/>
          <p:nvPr/>
        </p:nvSpPr>
        <p:spPr>
          <a:xfrm>
            <a:off x="5864307" y="3453892"/>
            <a:ext cx="4380865" cy="1882139"/>
          </a:xfrm>
          <a:prstGeom prst="rect">
            <a:avLst/>
          </a:prstGeom>
        </p:spPr>
        <p:txBody>
          <a:bodyPr vert="horz" wrap="square" lIns="0" tIns="22860" rIns="0" bIns="0" rtlCol="0">
            <a:spAutoFit/>
          </a:bodyPr>
          <a:lstStyle/>
          <a:p>
            <a:pPr marL="286385" marR="5080" indent="-274320">
              <a:lnSpc>
                <a:spcPts val="1900"/>
              </a:lnSpc>
              <a:spcBef>
                <a:spcPts val="180"/>
              </a:spcBef>
              <a:buFont typeface="Arial MT"/>
              <a:buChar char="•"/>
              <a:tabLst>
                <a:tab pos="286385" algn="l"/>
                <a:tab pos="287020" algn="l"/>
              </a:tabLst>
            </a:pPr>
            <a:r>
              <a:rPr sz="1600" spc="-5" dirty="0">
                <a:latin typeface="Calibri"/>
                <a:cs typeface="Calibri"/>
              </a:rPr>
              <a:t>Why</a:t>
            </a:r>
            <a:r>
              <a:rPr sz="1600" spc="10" dirty="0">
                <a:latin typeface="Calibri"/>
                <a:cs typeface="Calibri"/>
              </a:rPr>
              <a:t> </a:t>
            </a:r>
            <a:r>
              <a:rPr sz="1600" spc="5" dirty="0">
                <a:latin typeface="Calibri"/>
                <a:cs typeface="Calibri"/>
              </a:rPr>
              <a:t>some</a:t>
            </a:r>
            <a:r>
              <a:rPr sz="1600" spc="15" dirty="0">
                <a:latin typeface="Calibri"/>
                <a:cs typeface="Calibri"/>
              </a:rPr>
              <a:t> </a:t>
            </a:r>
            <a:r>
              <a:rPr sz="1600" spc="-15" dirty="0">
                <a:latin typeface="Calibri"/>
                <a:cs typeface="Calibri"/>
              </a:rPr>
              <a:t>take</a:t>
            </a:r>
            <a:r>
              <a:rPr sz="1600" spc="15" dirty="0">
                <a:latin typeface="Calibri"/>
                <a:cs typeface="Calibri"/>
              </a:rPr>
              <a:t> </a:t>
            </a:r>
            <a:r>
              <a:rPr sz="1600" dirty="0">
                <a:latin typeface="Calibri"/>
                <a:cs typeface="Calibri"/>
              </a:rPr>
              <a:t>longer than</a:t>
            </a:r>
            <a:r>
              <a:rPr sz="1600" spc="10" dirty="0">
                <a:latin typeface="Calibri"/>
                <a:cs typeface="Calibri"/>
              </a:rPr>
              <a:t> </a:t>
            </a:r>
            <a:r>
              <a:rPr sz="1600" dirty="0">
                <a:latin typeface="Calibri"/>
                <a:cs typeface="Calibri"/>
              </a:rPr>
              <a:t>others?</a:t>
            </a:r>
            <a:r>
              <a:rPr sz="1600" spc="5" dirty="0">
                <a:latin typeface="Calibri"/>
                <a:cs typeface="Calibri"/>
              </a:rPr>
              <a:t> </a:t>
            </a:r>
            <a:r>
              <a:rPr sz="1600" spc="-10" dirty="0">
                <a:latin typeface="Calibri"/>
                <a:cs typeface="Calibri"/>
              </a:rPr>
              <a:t>(fast</a:t>
            </a:r>
            <a:r>
              <a:rPr sz="1600" dirty="0">
                <a:latin typeface="Calibri"/>
                <a:cs typeface="Calibri"/>
              </a:rPr>
              <a:t> </a:t>
            </a:r>
            <a:r>
              <a:rPr sz="1600" spc="5" dirty="0">
                <a:latin typeface="Calibri"/>
                <a:cs typeface="Calibri"/>
              </a:rPr>
              <a:t>vs. </a:t>
            </a:r>
            <a:r>
              <a:rPr sz="1600" dirty="0">
                <a:latin typeface="Calibri"/>
                <a:cs typeface="Calibri"/>
              </a:rPr>
              <a:t>slow </a:t>
            </a:r>
            <a:r>
              <a:rPr sz="1600" spc="-350" dirty="0">
                <a:latin typeface="Calibri"/>
                <a:cs typeface="Calibri"/>
              </a:rPr>
              <a:t> </a:t>
            </a:r>
            <a:r>
              <a:rPr sz="1600" spc="5" dirty="0">
                <a:latin typeface="Calibri"/>
                <a:cs typeface="Calibri"/>
              </a:rPr>
              <a:t>cases)</a:t>
            </a:r>
            <a:endParaRPr sz="1600">
              <a:latin typeface="Calibri"/>
              <a:cs typeface="Calibri"/>
            </a:endParaRPr>
          </a:p>
          <a:p>
            <a:pPr marL="286385" marR="101600" indent="-274320">
              <a:lnSpc>
                <a:spcPts val="1900"/>
              </a:lnSpc>
              <a:spcBef>
                <a:spcPts val="590"/>
              </a:spcBef>
              <a:buFont typeface="Arial MT"/>
              <a:buChar char="•"/>
              <a:tabLst>
                <a:tab pos="286385" algn="l"/>
                <a:tab pos="287020" algn="l"/>
              </a:tabLst>
            </a:pPr>
            <a:r>
              <a:rPr sz="1600" spc="-5" dirty="0">
                <a:latin typeface="Calibri"/>
                <a:cs typeface="Calibri"/>
              </a:rPr>
              <a:t>Why</a:t>
            </a:r>
            <a:r>
              <a:rPr sz="1600" spc="5" dirty="0">
                <a:latin typeface="Calibri"/>
                <a:cs typeface="Calibri"/>
              </a:rPr>
              <a:t> some</a:t>
            </a:r>
            <a:r>
              <a:rPr sz="1600" spc="10" dirty="0">
                <a:latin typeface="Calibri"/>
                <a:cs typeface="Calibri"/>
              </a:rPr>
              <a:t> </a:t>
            </a:r>
            <a:r>
              <a:rPr sz="1600" spc="5" dirty="0">
                <a:latin typeface="Calibri"/>
                <a:cs typeface="Calibri"/>
              </a:rPr>
              <a:t>end</a:t>
            </a:r>
            <a:r>
              <a:rPr sz="1600" spc="10" dirty="0">
                <a:latin typeface="Calibri"/>
                <a:cs typeface="Calibri"/>
              </a:rPr>
              <a:t> </a:t>
            </a:r>
            <a:r>
              <a:rPr sz="1600" spc="-5" dirty="0">
                <a:latin typeface="Calibri"/>
                <a:cs typeface="Calibri"/>
              </a:rPr>
              <a:t>successfully, </a:t>
            </a:r>
            <a:r>
              <a:rPr sz="1600" spc="5" dirty="0">
                <a:latin typeface="Calibri"/>
                <a:cs typeface="Calibri"/>
              </a:rPr>
              <a:t>while</a:t>
            </a:r>
            <a:r>
              <a:rPr sz="1600" spc="10" dirty="0">
                <a:latin typeface="Calibri"/>
                <a:cs typeface="Calibri"/>
              </a:rPr>
              <a:t> </a:t>
            </a:r>
            <a:r>
              <a:rPr sz="1600" dirty="0">
                <a:latin typeface="Calibri"/>
                <a:cs typeface="Calibri"/>
              </a:rPr>
              <a:t>others</a:t>
            </a:r>
            <a:r>
              <a:rPr sz="1600" spc="10" dirty="0">
                <a:latin typeface="Calibri"/>
                <a:cs typeface="Calibri"/>
              </a:rPr>
              <a:t> </a:t>
            </a:r>
            <a:r>
              <a:rPr sz="1600" dirty="0">
                <a:latin typeface="Calibri"/>
                <a:cs typeface="Calibri"/>
              </a:rPr>
              <a:t>don’t? </a:t>
            </a:r>
            <a:r>
              <a:rPr sz="1600" spc="-350" dirty="0">
                <a:latin typeface="Calibri"/>
                <a:cs typeface="Calibri"/>
              </a:rPr>
              <a:t> </a:t>
            </a:r>
            <a:r>
              <a:rPr sz="1600" dirty="0">
                <a:latin typeface="Calibri"/>
                <a:cs typeface="Calibri"/>
              </a:rPr>
              <a:t>(positive</a:t>
            </a:r>
            <a:r>
              <a:rPr sz="1600" spc="15" dirty="0">
                <a:latin typeface="Calibri"/>
                <a:cs typeface="Calibri"/>
              </a:rPr>
              <a:t> </a:t>
            </a:r>
            <a:r>
              <a:rPr sz="1600" spc="5" dirty="0">
                <a:latin typeface="Calibri"/>
                <a:cs typeface="Calibri"/>
              </a:rPr>
              <a:t>vs. </a:t>
            </a:r>
            <a:r>
              <a:rPr sz="1600" spc="-5" dirty="0">
                <a:latin typeface="Calibri"/>
                <a:cs typeface="Calibri"/>
              </a:rPr>
              <a:t>negative</a:t>
            </a:r>
            <a:r>
              <a:rPr sz="1600" spc="15" dirty="0">
                <a:latin typeface="Calibri"/>
                <a:cs typeface="Calibri"/>
              </a:rPr>
              <a:t> </a:t>
            </a:r>
            <a:r>
              <a:rPr sz="1600" dirty="0">
                <a:latin typeface="Calibri"/>
                <a:cs typeface="Calibri"/>
              </a:rPr>
              <a:t>outcomes)</a:t>
            </a:r>
            <a:endParaRPr sz="1600">
              <a:latin typeface="Calibri"/>
              <a:cs typeface="Calibri"/>
            </a:endParaRPr>
          </a:p>
          <a:p>
            <a:pPr marL="286385" marR="95885" indent="-274320">
              <a:lnSpc>
                <a:spcPct val="101899"/>
              </a:lnSpc>
              <a:spcBef>
                <a:spcPts val="475"/>
              </a:spcBef>
              <a:buFont typeface="Arial MT"/>
              <a:buChar char="•"/>
              <a:tabLst>
                <a:tab pos="286385" algn="l"/>
                <a:tab pos="287020" algn="l"/>
              </a:tabLst>
            </a:pPr>
            <a:r>
              <a:rPr sz="1600" spc="-5" dirty="0">
                <a:latin typeface="Calibri"/>
                <a:cs typeface="Calibri"/>
              </a:rPr>
              <a:t>Why</a:t>
            </a:r>
            <a:r>
              <a:rPr sz="1600" spc="5" dirty="0">
                <a:latin typeface="Calibri"/>
                <a:cs typeface="Calibri"/>
              </a:rPr>
              <a:t> </a:t>
            </a:r>
            <a:r>
              <a:rPr sz="1600" dirty="0">
                <a:latin typeface="Calibri"/>
                <a:cs typeface="Calibri"/>
              </a:rPr>
              <a:t>is</a:t>
            </a:r>
            <a:r>
              <a:rPr sz="1600" spc="10" dirty="0">
                <a:latin typeface="Calibri"/>
                <a:cs typeface="Calibri"/>
              </a:rPr>
              <a:t> </a:t>
            </a:r>
            <a:r>
              <a:rPr sz="1600" spc="5" dirty="0">
                <a:latin typeface="Calibri"/>
                <a:cs typeface="Calibri"/>
              </a:rPr>
              <a:t>employee</a:t>
            </a:r>
            <a:r>
              <a:rPr sz="1600" spc="10" dirty="0">
                <a:latin typeface="Calibri"/>
                <a:cs typeface="Calibri"/>
              </a:rPr>
              <a:t> </a:t>
            </a:r>
            <a:r>
              <a:rPr sz="1600" dirty="0">
                <a:latin typeface="Calibri"/>
                <a:cs typeface="Calibri"/>
              </a:rPr>
              <a:t>XY</a:t>
            </a:r>
            <a:r>
              <a:rPr sz="1600" spc="5" dirty="0">
                <a:latin typeface="Calibri"/>
                <a:cs typeface="Calibri"/>
              </a:rPr>
              <a:t> </a:t>
            </a:r>
            <a:r>
              <a:rPr sz="1600" dirty="0">
                <a:latin typeface="Calibri"/>
                <a:cs typeface="Calibri"/>
              </a:rPr>
              <a:t>more</a:t>
            </a:r>
            <a:r>
              <a:rPr sz="1600" spc="10" dirty="0">
                <a:latin typeface="Calibri"/>
                <a:cs typeface="Calibri"/>
              </a:rPr>
              <a:t> </a:t>
            </a:r>
            <a:r>
              <a:rPr sz="1600" dirty="0">
                <a:latin typeface="Calibri"/>
                <a:cs typeface="Calibri"/>
              </a:rPr>
              <a:t>efficient and</a:t>
            </a:r>
            <a:r>
              <a:rPr sz="1600" spc="5" dirty="0">
                <a:latin typeface="Calibri"/>
                <a:cs typeface="Calibri"/>
              </a:rPr>
              <a:t> </a:t>
            </a:r>
            <a:r>
              <a:rPr sz="1600" dirty="0">
                <a:latin typeface="Calibri"/>
                <a:cs typeface="Calibri"/>
              </a:rPr>
              <a:t>more </a:t>
            </a:r>
            <a:r>
              <a:rPr sz="1600" spc="5" dirty="0">
                <a:latin typeface="Calibri"/>
                <a:cs typeface="Calibri"/>
              </a:rPr>
              <a:t> successful</a:t>
            </a:r>
            <a:r>
              <a:rPr sz="1600" dirty="0">
                <a:latin typeface="Calibri"/>
                <a:cs typeface="Calibri"/>
              </a:rPr>
              <a:t> </a:t>
            </a:r>
            <a:r>
              <a:rPr sz="1600" spc="5" dirty="0">
                <a:latin typeface="Calibri"/>
                <a:cs typeface="Calibri"/>
              </a:rPr>
              <a:t>when </a:t>
            </a:r>
            <a:r>
              <a:rPr sz="1600" dirty="0">
                <a:latin typeface="Calibri"/>
                <a:cs typeface="Calibri"/>
              </a:rPr>
              <a:t>it </a:t>
            </a:r>
            <a:r>
              <a:rPr sz="1600" spc="5" dirty="0">
                <a:latin typeface="Calibri"/>
                <a:cs typeface="Calibri"/>
              </a:rPr>
              <a:t>comes </a:t>
            </a:r>
            <a:r>
              <a:rPr sz="1600" spc="-10" dirty="0">
                <a:latin typeface="Calibri"/>
                <a:cs typeface="Calibri"/>
              </a:rPr>
              <a:t>to</a:t>
            </a:r>
            <a:r>
              <a:rPr sz="1600" spc="5" dirty="0">
                <a:latin typeface="Calibri"/>
                <a:cs typeface="Calibri"/>
              </a:rPr>
              <a:t> their</a:t>
            </a:r>
            <a:r>
              <a:rPr sz="1600" spc="-5" dirty="0">
                <a:latin typeface="Calibri"/>
                <a:cs typeface="Calibri"/>
              </a:rPr>
              <a:t> </a:t>
            </a:r>
            <a:r>
              <a:rPr sz="1600" spc="5" dirty="0">
                <a:latin typeface="Calibri"/>
                <a:cs typeface="Calibri"/>
              </a:rPr>
              <a:t>activities</a:t>
            </a:r>
            <a:r>
              <a:rPr sz="1600" spc="10" dirty="0">
                <a:latin typeface="Calibri"/>
                <a:cs typeface="Calibri"/>
              </a:rPr>
              <a:t> </a:t>
            </a:r>
            <a:r>
              <a:rPr sz="1600" dirty="0">
                <a:latin typeface="Calibri"/>
                <a:cs typeface="Calibri"/>
              </a:rPr>
              <a:t>than </a:t>
            </a:r>
            <a:r>
              <a:rPr sz="1600" spc="-350" dirty="0">
                <a:latin typeface="Calibri"/>
                <a:cs typeface="Calibri"/>
              </a:rPr>
              <a:t> </a:t>
            </a:r>
            <a:r>
              <a:rPr sz="1600" dirty="0">
                <a:latin typeface="Calibri"/>
                <a:cs typeface="Calibri"/>
              </a:rPr>
              <a:t>others? (resource</a:t>
            </a:r>
            <a:r>
              <a:rPr sz="1600" spc="15" dirty="0">
                <a:latin typeface="Calibri"/>
                <a:cs typeface="Calibri"/>
              </a:rPr>
              <a:t> </a:t>
            </a:r>
            <a:r>
              <a:rPr sz="1600" dirty="0">
                <a:latin typeface="Calibri"/>
                <a:cs typeface="Calibri"/>
              </a:rPr>
              <a:t>XY</a:t>
            </a:r>
            <a:r>
              <a:rPr sz="1600" spc="5" dirty="0">
                <a:latin typeface="Calibri"/>
                <a:cs typeface="Calibri"/>
              </a:rPr>
              <a:t> vs. </a:t>
            </a:r>
            <a:r>
              <a:rPr sz="1600" dirty="0">
                <a:latin typeface="Calibri"/>
                <a:cs typeface="Calibri"/>
              </a:rPr>
              <a:t>remaining resources)</a:t>
            </a:r>
            <a:endParaRPr sz="1600">
              <a:latin typeface="Calibri"/>
              <a:cs typeface="Calibri"/>
            </a:endParaRPr>
          </a:p>
        </p:txBody>
      </p:sp>
      <p:grpSp>
        <p:nvGrpSpPr>
          <p:cNvPr id="37" name="object 37"/>
          <p:cNvGrpSpPr/>
          <p:nvPr/>
        </p:nvGrpSpPr>
        <p:grpSpPr>
          <a:xfrm>
            <a:off x="3480815" y="4873752"/>
            <a:ext cx="1548765" cy="567055"/>
            <a:chOff x="3480815" y="4873752"/>
            <a:chExt cx="1548765" cy="567055"/>
          </a:xfrm>
        </p:grpSpPr>
        <p:pic>
          <p:nvPicPr>
            <p:cNvPr id="38" name="object 38"/>
            <p:cNvPicPr/>
            <p:nvPr/>
          </p:nvPicPr>
          <p:blipFill>
            <a:blip r:embed="rId11" cstate="print"/>
            <a:stretch>
              <a:fillRect/>
            </a:stretch>
          </p:blipFill>
          <p:spPr>
            <a:xfrm>
              <a:off x="3480815" y="4873752"/>
              <a:ext cx="1548384" cy="566928"/>
            </a:xfrm>
            <a:prstGeom prst="rect">
              <a:avLst/>
            </a:prstGeom>
          </p:spPr>
        </p:pic>
        <p:sp>
          <p:nvSpPr>
            <p:cNvPr id="39" name="object 39"/>
            <p:cNvSpPr/>
            <p:nvPr/>
          </p:nvSpPr>
          <p:spPr>
            <a:xfrm>
              <a:off x="3558666" y="4943166"/>
              <a:ext cx="1393190" cy="429259"/>
            </a:xfrm>
            <a:custGeom>
              <a:avLst/>
              <a:gdLst/>
              <a:ahLst/>
              <a:cxnLst/>
              <a:rect l="l" t="t" r="r" b="b"/>
              <a:pathLst>
                <a:path w="1393189" h="429260">
                  <a:moveTo>
                    <a:pt x="1321410" y="0"/>
                  </a:moveTo>
                  <a:lnTo>
                    <a:pt x="71455" y="0"/>
                  </a:lnTo>
                  <a:lnTo>
                    <a:pt x="43641" y="5615"/>
                  </a:lnTo>
                  <a:lnTo>
                    <a:pt x="20928" y="20929"/>
                  </a:lnTo>
                  <a:lnTo>
                    <a:pt x="5615" y="43642"/>
                  </a:lnTo>
                  <a:lnTo>
                    <a:pt x="0" y="71456"/>
                  </a:lnTo>
                  <a:lnTo>
                    <a:pt x="0" y="357271"/>
                  </a:lnTo>
                  <a:lnTo>
                    <a:pt x="5615" y="385085"/>
                  </a:lnTo>
                  <a:lnTo>
                    <a:pt x="20928" y="407798"/>
                  </a:lnTo>
                  <a:lnTo>
                    <a:pt x="43641" y="423112"/>
                  </a:lnTo>
                  <a:lnTo>
                    <a:pt x="71455" y="428727"/>
                  </a:lnTo>
                  <a:lnTo>
                    <a:pt x="1321410" y="428727"/>
                  </a:lnTo>
                  <a:lnTo>
                    <a:pt x="1349224" y="423112"/>
                  </a:lnTo>
                  <a:lnTo>
                    <a:pt x="1371937" y="407798"/>
                  </a:lnTo>
                  <a:lnTo>
                    <a:pt x="1387250" y="385085"/>
                  </a:lnTo>
                  <a:lnTo>
                    <a:pt x="1392866" y="357271"/>
                  </a:lnTo>
                  <a:lnTo>
                    <a:pt x="1392866" y="71456"/>
                  </a:lnTo>
                  <a:lnTo>
                    <a:pt x="1387250" y="43642"/>
                  </a:lnTo>
                  <a:lnTo>
                    <a:pt x="1371937" y="20929"/>
                  </a:lnTo>
                  <a:lnTo>
                    <a:pt x="1349224" y="5615"/>
                  </a:lnTo>
                  <a:lnTo>
                    <a:pt x="1321410" y="0"/>
                  </a:lnTo>
                  <a:close/>
                </a:path>
              </a:pathLst>
            </a:custGeom>
            <a:solidFill>
              <a:srgbClr val="F2F2F2"/>
            </a:solidFill>
          </p:spPr>
          <p:txBody>
            <a:bodyPr wrap="square" lIns="0" tIns="0" rIns="0" bIns="0" rtlCol="0"/>
            <a:lstStyle/>
            <a:p>
              <a:endParaRPr/>
            </a:p>
          </p:txBody>
        </p:sp>
      </p:grpSp>
      <p:sp>
        <p:nvSpPr>
          <p:cNvPr id="40" name="object 40"/>
          <p:cNvSpPr txBox="1"/>
          <p:nvPr/>
        </p:nvSpPr>
        <p:spPr>
          <a:xfrm>
            <a:off x="3919848" y="4927091"/>
            <a:ext cx="704215" cy="1034415"/>
          </a:xfrm>
          <a:prstGeom prst="rect">
            <a:avLst/>
          </a:prstGeom>
        </p:spPr>
        <p:txBody>
          <a:bodyPr vert="horz" wrap="square" lIns="0" tIns="27940" rIns="0" bIns="0" rtlCol="0">
            <a:spAutoFit/>
          </a:bodyPr>
          <a:lstStyle/>
          <a:p>
            <a:pPr marR="8890" algn="ctr">
              <a:lnSpc>
                <a:spcPct val="100000"/>
              </a:lnSpc>
              <a:spcBef>
                <a:spcPts val="220"/>
              </a:spcBef>
            </a:pPr>
            <a:r>
              <a:rPr sz="1400" spc="10" dirty="0">
                <a:solidFill>
                  <a:srgbClr val="404040"/>
                </a:solidFill>
                <a:latin typeface="Calibri"/>
                <a:cs typeface="Calibri"/>
              </a:rPr>
              <a:t>Activity</a:t>
            </a:r>
            <a:r>
              <a:rPr sz="1400" spc="-30" dirty="0">
                <a:solidFill>
                  <a:srgbClr val="404040"/>
                </a:solidFill>
                <a:latin typeface="Calibri"/>
                <a:cs typeface="Calibri"/>
              </a:rPr>
              <a:t> </a:t>
            </a:r>
            <a:r>
              <a:rPr sz="1400" dirty="0">
                <a:solidFill>
                  <a:srgbClr val="404040"/>
                </a:solidFill>
                <a:latin typeface="Calibri"/>
                <a:cs typeface="Calibri"/>
              </a:rPr>
              <a:t>4</a:t>
            </a:r>
            <a:endParaRPr sz="1400">
              <a:latin typeface="Calibri"/>
              <a:cs typeface="Calibri"/>
            </a:endParaRPr>
          </a:p>
          <a:p>
            <a:pPr marR="10160" algn="ctr">
              <a:lnSpc>
                <a:spcPct val="100000"/>
              </a:lnSpc>
              <a:spcBef>
                <a:spcPts val="120"/>
              </a:spcBef>
            </a:pPr>
            <a:r>
              <a:rPr sz="1400" dirty="0">
                <a:solidFill>
                  <a:srgbClr val="404040"/>
                </a:solidFill>
                <a:latin typeface="Calibri"/>
                <a:cs typeface="Calibri"/>
              </a:rPr>
              <a:t>2</a:t>
            </a:r>
            <a:r>
              <a:rPr sz="1400" spc="-25" dirty="0">
                <a:solidFill>
                  <a:srgbClr val="404040"/>
                </a:solidFill>
                <a:latin typeface="Calibri"/>
                <a:cs typeface="Calibri"/>
              </a:rPr>
              <a:t> </a:t>
            </a:r>
            <a:r>
              <a:rPr sz="1400" spc="10" dirty="0">
                <a:solidFill>
                  <a:srgbClr val="404040"/>
                </a:solidFill>
                <a:latin typeface="Calibri"/>
                <a:cs typeface="Calibri"/>
              </a:rPr>
              <a:t>min</a:t>
            </a:r>
            <a:endParaRPr sz="1400">
              <a:latin typeface="Calibri"/>
              <a:cs typeface="Calibri"/>
            </a:endParaRPr>
          </a:p>
          <a:p>
            <a:pPr marR="635" algn="ctr">
              <a:lnSpc>
                <a:spcPct val="100000"/>
              </a:lnSpc>
              <a:spcBef>
                <a:spcPts val="860"/>
              </a:spcBef>
            </a:pPr>
            <a:r>
              <a:rPr sz="1400" spc="10" dirty="0">
                <a:solidFill>
                  <a:srgbClr val="404040"/>
                </a:solidFill>
                <a:latin typeface="Calibri"/>
                <a:cs typeface="Calibri"/>
              </a:rPr>
              <a:t>Activity</a:t>
            </a:r>
            <a:r>
              <a:rPr sz="1400" spc="-50" dirty="0">
                <a:solidFill>
                  <a:srgbClr val="404040"/>
                </a:solidFill>
                <a:latin typeface="Calibri"/>
                <a:cs typeface="Calibri"/>
              </a:rPr>
              <a:t> </a:t>
            </a:r>
            <a:r>
              <a:rPr sz="1400" dirty="0">
                <a:solidFill>
                  <a:srgbClr val="404040"/>
                </a:solidFill>
                <a:latin typeface="Calibri"/>
                <a:cs typeface="Calibri"/>
              </a:rPr>
              <a:t>5</a:t>
            </a:r>
            <a:endParaRPr sz="1400">
              <a:latin typeface="Calibri"/>
              <a:cs typeface="Calibri"/>
            </a:endParaRPr>
          </a:p>
          <a:p>
            <a:pPr marR="2540" algn="ctr">
              <a:lnSpc>
                <a:spcPct val="100000"/>
              </a:lnSpc>
              <a:spcBef>
                <a:spcPts val="120"/>
              </a:spcBef>
            </a:pPr>
            <a:r>
              <a:rPr sz="1400" spc="5" dirty="0">
                <a:solidFill>
                  <a:srgbClr val="404040"/>
                </a:solidFill>
                <a:latin typeface="Calibri"/>
                <a:cs typeface="Calibri"/>
              </a:rPr>
              <a:t>10</a:t>
            </a:r>
            <a:r>
              <a:rPr sz="1400" spc="-20" dirty="0">
                <a:solidFill>
                  <a:srgbClr val="404040"/>
                </a:solidFill>
                <a:latin typeface="Calibri"/>
                <a:cs typeface="Calibri"/>
              </a:rPr>
              <a:t> </a:t>
            </a:r>
            <a:r>
              <a:rPr sz="1400" spc="10" dirty="0">
                <a:solidFill>
                  <a:srgbClr val="404040"/>
                </a:solidFill>
                <a:latin typeface="Calibri"/>
                <a:cs typeface="Calibri"/>
              </a:rPr>
              <a:t>min</a:t>
            </a:r>
            <a:endParaRPr sz="1400">
              <a:latin typeface="Calibri"/>
              <a:cs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0583" y="1615947"/>
            <a:ext cx="9414510" cy="4241165"/>
          </a:xfrm>
          <a:prstGeom prst="rect">
            <a:avLst/>
          </a:prstGeom>
        </p:spPr>
        <p:txBody>
          <a:bodyPr vert="horz" wrap="square" lIns="0" tIns="70485" rIns="0" bIns="0" rtlCol="0">
            <a:spAutoFit/>
          </a:bodyPr>
          <a:lstStyle/>
          <a:p>
            <a:pPr marL="12700">
              <a:lnSpc>
                <a:spcPct val="100000"/>
              </a:lnSpc>
              <a:spcBef>
                <a:spcPts val="555"/>
              </a:spcBef>
            </a:pPr>
            <a:r>
              <a:rPr sz="2200" b="1" spc="-5" dirty="0">
                <a:solidFill>
                  <a:srgbClr val="404040"/>
                </a:solidFill>
                <a:latin typeface="Calibri"/>
                <a:cs typeface="Calibri"/>
              </a:rPr>
              <a:t>Performance</a:t>
            </a:r>
            <a:endParaRPr sz="2200" dirty="0">
              <a:latin typeface="Calibri"/>
              <a:cs typeface="Calibri"/>
            </a:endParaRPr>
          </a:p>
          <a:p>
            <a:pPr marL="252729" marR="46355">
              <a:lnSpc>
                <a:spcPct val="102699"/>
              </a:lnSpc>
              <a:spcBef>
                <a:spcPts val="385"/>
              </a:spcBef>
            </a:pPr>
            <a:r>
              <a:rPr sz="2200" spc="-5" dirty="0">
                <a:solidFill>
                  <a:srgbClr val="404040"/>
                </a:solidFill>
                <a:latin typeface="Calibri"/>
                <a:cs typeface="Calibri"/>
              </a:rPr>
              <a:t>Identify</a:t>
            </a:r>
            <a:r>
              <a:rPr sz="2200" spc="5" dirty="0">
                <a:solidFill>
                  <a:srgbClr val="404040"/>
                </a:solidFill>
                <a:latin typeface="Calibri"/>
                <a:cs typeface="Calibri"/>
              </a:rPr>
              <a:t> </a:t>
            </a:r>
            <a:r>
              <a:rPr sz="2200" spc="-5" dirty="0">
                <a:solidFill>
                  <a:srgbClr val="404040"/>
                </a:solidFill>
                <a:latin typeface="Calibri"/>
                <a:cs typeface="Calibri"/>
              </a:rPr>
              <a:t>and</a:t>
            </a:r>
            <a:r>
              <a:rPr sz="2200" dirty="0">
                <a:solidFill>
                  <a:srgbClr val="404040"/>
                </a:solidFill>
                <a:latin typeface="Calibri"/>
                <a:cs typeface="Calibri"/>
              </a:rPr>
              <a:t> </a:t>
            </a:r>
            <a:r>
              <a:rPr sz="2200" spc="-15" dirty="0">
                <a:solidFill>
                  <a:srgbClr val="404040"/>
                </a:solidFill>
                <a:latin typeface="Calibri"/>
                <a:cs typeface="Calibri"/>
              </a:rPr>
              <a:t>compare</a:t>
            </a:r>
            <a:r>
              <a:rPr sz="2200" spc="10" dirty="0">
                <a:solidFill>
                  <a:srgbClr val="404040"/>
                </a:solidFill>
                <a:latin typeface="Calibri"/>
                <a:cs typeface="Calibri"/>
              </a:rPr>
              <a:t> </a:t>
            </a:r>
            <a:r>
              <a:rPr sz="2200" spc="-15" dirty="0">
                <a:solidFill>
                  <a:srgbClr val="404040"/>
                </a:solidFill>
                <a:latin typeface="Calibri"/>
                <a:cs typeface="Calibri"/>
              </a:rPr>
              <a:t>variants</a:t>
            </a:r>
            <a:r>
              <a:rPr sz="2200" dirty="0">
                <a:solidFill>
                  <a:srgbClr val="404040"/>
                </a:solidFill>
                <a:latin typeface="Calibri"/>
                <a:cs typeface="Calibri"/>
              </a:rPr>
              <a:t> </a:t>
            </a:r>
            <a:r>
              <a:rPr sz="2200" spc="-5" dirty="0">
                <a:solidFill>
                  <a:srgbClr val="404040"/>
                </a:solidFill>
                <a:latin typeface="Calibri"/>
                <a:cs typeface="Calibri"/>
              </a:rPr>
              <a:t>based</a:t>
            </a:r>
            <a:r>
              <a:rPr sz="2200" dirty="0">
                <a:solidFill>
                  <a:srgbClr val="404040"/>
                </a:solidFill>
                <a:latin typeface="Calibri"/>
                <a:cs typeface="Calibri"/>
              </a:rPr>
              <a:t> on</a:t>
            </a:r>
            <a:r>
              <a:rPr sz="2200" spc="10" dirty="0">
                <a:solidFill>
                  <a:srgbClr val="404040"/>
                </a:solidFill>
                <a:latin typeface="Calibri"/>
                <a:cs typeface="Calibri"/>
              </a:rPr>
              <a:t> </a:t>
            </a:r>
            <a:r>
              <a:rPr sz="2200" u="sng" spc="-10" dirty="0">
                <a:solidFill>
                  <a:srgbClr val="404040"/>
                </a:solidFill>
                <a:uFill>
                  <a:solidFill>
                    <a:srgbClr val="404040"/>
                  </a:solidFill>
                </a:uFill>
                <a:latin typeface="Calibri"/>
                <a:cs typeface="Calibri"/>
              </a:rPr>
              <a:t>performance</a:t>
            </a:r>
            <a:r>
              <a:rPr sz="2200" u="sng" spc="5" dirty="0">
                <a:solidFill>
                  <a:srgbClr val="404040"/>
                </a:solidFill>
                <a:uFill>
                  <a:solidFill>
                    <a:srgbClr val="404040"/>
                  </a:solidFill>
                </a:uFill>
                <a:latin typeface="Calibri"/>
                <a:cs typeface="Calibri"/>
              </a:rPr>
              <a:t> </a:t>
            </a:r>
            <a:r>
              <a:rPr sz="2200" u="sng" spc="-10" dirty="0">
                <a:solidFill>
                  <a:srgbClr val="404040"/>
                </a:solidFill>
                <a:uFill>
                  <a:solidFill>
                    <a:srgbClr val="404040"/>
                  </a:solidFill>
                </a:uFill>
                <a:latin typeface="Calibri"/>
                <a:cs typeface="Calibri"/>
              </a:rPr>
              <a:t>measures</a:t>
            </a:r>
            <a:r>
              <a:rPr sz="2200" spc="15" dirty="0">
                <a:solidFill>
                  <a:srgbClr val="404040"/>
                </a:solidFill>
                <a:latin typeface="Calibri"/>
                <a:cs typeface="Calibri"/>
              </a:rPr>
              <a:t> </a:t>
            </a:r>
            <a:r>
              <a:rPr sz="2200" spc="-5" dirty="0">
                <a:solidFill>
                  <a:srgbClr val="404040"/>
                </a:solidFill>
                <a:latin typeface="Calibri"/>
                <a:cs typeface="Calibri"/>
              </a:rPr>
              <a:t>and</a:t>
            </a:r>
            <a:r>
              <a:rPr sz="2200" dirty="0">
                <a:solidFill>
                  <a:srgbClr val="404040"/>
                </a:solidFill>
                <a:latin typeface="Calibri"/>
                <a:cs typeface="Calibri"/>
              </a:rPr>
              <a:t> </a:t>
            </a:r>
            <a:r>
              <a:rPr sz="2200" spc="-5" dirty="0">
                <a:solidFill>
                  <a:srgbClr val="404040"/>
                </a:solidFill>
                <a:latin typeface="Calibri"/>
                <a:cs typeface="Calibri"/>
              </a:rPr>
              <a:t>their </a:t>
            </a:r>
            <a:r>
              <a:rPr sz="2200" spc="-15" dirty="0">
                <a:solidFill>
                  <a:srgbClr val="404040"/>
                </a:solidFill>
                <a:latin typeface="Calibri"/>
                <a:cs typeface="Calibri"/>
              </a:rPr>
              <a:t>targets </a:t>
            </a:r>
            <a:r>
              <a:rPr sz="2200" spc="-480" dirty="0">
                <a:solidFill>
                  <a:srgbClr val="404040"/>
                </a:solidFill>
                <a:latin typeface="Calibri"/>
                <a:cs typeface="Calibri"/>
              </a:rPr>
              <a:t> </a:t>
            </a:r>
            <a:r>
              <a:rPr sz="2200" dirty="0">
                <a:solidFill>
                  <a:srgbClr val="404040"/>
                </a:solidFill>
                <a:latin typeface="Calibri"/>
                <a:cs typeface="Calibri"/>
              </a:rPr>
              <a:t>(e.g.</a:t>
            </a:r>
            <a:r>
              <a:rPr sz="2200" spc="-15" dirty="0">
                <a:solidFill>
                  <a:srgbClr val="404040"/>
                </a:solidFill>
                <a:latin typeface="Calibri"/>
                <a:cs typeface="Calibri"/>
              </a:rPr>
              <a:t> </a:t>
            </a:r>
            <a:r>
              <a:rPr sz="2200" spc="-5" dirty="0">
                <a:solidFill>
                  <a:srgbClr val="404040"/>
                </a:solidFill>
                <a:latin typeface="Calibri"/>
                <a:cs typeface="Calibri"/>
              </a:rPr>
              <a:t>slow</a:t>
            </a:r>
            <a:r>
              <a:rPr sz="2200" dirty="0">
                <a:solidFill>
                  <a:srgbClr val="404040"/>
                </a:solidFill>
                <a:latin typeface="Calibri"/>
                <a:cs typeface="Calibri"/>
              </a:rPr>
              <a:t> </a:t>
            </a:r>
            <a:r>
              <a:rPr sz="2200" spc="-10" dirty="0">
                <a:solidFill>
                  <a:srgbClr val="404040"/>
                </a:solidFill>
                <a:latin typeface="Calibri"/>
                <a:cs typeface="Calibri"/>
              </a:rPr>
              <a:t>vs</a:t>
            </a:r>
            <a:r>
              <a:rPr sz="2200" dirty="0">
                <a:solidFill>
                  <a:srgbClr val="404040"/>
                </a:solidFill>
                <a:latin typeface="Calibri"/>
                <a:cs typeface="Calibri"/>
              </a:rPr>
              <a:t> </a:t>
            </a:r>
            <a:r>
              <a:rPr sz="2200" spc="-20" dirty="0">
                <a:solidFill>
                  <a:srgbClr val="404040"/>
                </a:solidFill>
                <a:latin typeface="Calibri"/>
                <a:cs typeface="Calibri"/>
              </a:rPr>
              <a:t>fast</a:t>
            </a:r>
            <a:r>
              <a:rPr sz="2200" dirty="0">
                <a:solidFill>
                  <a:srgbClr val="404040"/>
                </a:solidFill>
                <a:latin typeface="Calibri"/>
                <a:cs typeface="Calibri"/>
              </a:rPr>
              <a:t> </a:t>
            </a:r>
            <a:r>
              <a:rPr sz="2200" spc="-5" dirty="0">
                <a:solidFill>
                  <a:srgbClr val="404040"/>
                </a:solidFill>
                <a:latin typeface="Calibri"/>
                <a:cs typeface="Calibri"/>
              </a:rPr>
              <a:t>cases)</a:t>
            </a:r>
            <a:endParaRPr sz="2200" dirty="0">
              <a:latin typeface="Calibri"/>
              <a:cs typeface="Calibri"/>
            </a:endParaRPr>
          </a:p>
          <a:p>
            <a:pPr>
              <a:lnSpc>
                <a:spcPct val="100000"/>
              </a:lnSpc>
              <a:spcBef>
                <a:spcPts val="45"/>
              </a:spcBef>
            </a:pPr>
            <a:endParaRPr sz="2950" dirty="0">
              <a:latin typeface="Calibri"/>
              <a:cs typeface="Calibri"/>
            </a:endParaRPr>
          </a:p>
          <a:p>
            <a:pPr marL="12700">
              <a:lnSpc>
                <a:spcPct val="100000"/>
              </a:lnSpc>
            </a:pPr>
            <a:r>
              <a:rPr sz="2200" b="1" spc="-5" dirty="0">
                <a:solidFill>
                  <a:srgbClr val="404040"/>
                </a:solidFill>
                <a:latin typeface="Calibri"/>
                <a:cs typeface="Calibri"/>
              </a:rPr>
              <a:t>Logical</a:t>
            </a:r>
            <a:endParaRPr sz="2200" dirty="0">
              <a:latin typeface="Calibri"/>
              <a:cs typeface="Calibri"/>
            </a:endParaRPr>
          </a:p>
          <a:p>
            <a:pPr marL="252729" marR="793115">
              <a:lnSpc>
                <a:spcPts val="2620"/>
              </a:lnSpc>
              <a:spcBef>
                <a:spcPts val="655"/>
              </a:spcBef>
            </a:pPr>
            <a:r>
              <a:rPr sz="2200" spc="-5" dirty="0">
                <a:solidFill>
                  <a:srgbClr val="404040"/>
                </a:solidFill>
                <a:latin typeface="Calibri"/>
                <a:cs typeface="Calibri"/>
              </a:rPr>
              <a:t>Identify</a:t>
            </a:r>
            <a:r>
              <a:rPr sz="2200" spc="10" dirty="0">
                <a:solidFill>
                  <a:srgbClr val="404040"/>
                </a:solidFill>
                <a:latin typeface="Calibri"/>
                <a:cs typeface="Calibri"/>
              </a:rPr>
              <a:t> </a:t>
            </a:r>
            <a:r>
              <a:rPr sz="2200" spc="-5" dirty="0">
                <a:solidFill>
                  <a:srgbClr val="404040"/>
                </a:solidFill>
                <a:latin typeface="Calibri"/>
                <a:cs typeface="Calibri"/>
              </a:rPr>
              <a:t>and</a:t>
            </a:r>
            <a:r>
              <a:rPr sz="2200" dirty="0">
                <a:solidFill>
                  <a:srgbClr val="404040"/>
                </a:solidFill>
                <a:latin typeface="Calibri"/>
                <a:cs typeface="Calibri"/>
              </a:rPr>
              <a:t> </a:t>
            </a:r>
            <a:r>
              <a:rPr sz="2200" spc="-15" dirty="0">
                <a:solidFill>
                  <a:srgbClr val="404040"/>
                </a:solidFill>
                <a:latin typeface="Calibri"/>
                <a:cs typeface="Calibri"/>
              </a:rPr>
              <a:t>compare</a:t>
            </a:r>
            <a:r>
              <a:rPr sz="2200" spc="15" dirty="0">
                <a:solidFill>
                  <a:srgbClr val="404040"/>
                </a:solidFill>
                <a:latin typeface="Calibri"/>
                <a:cs typeface="Calibri"/>
              </a:rPr>
              <a:t> </a:t>
            </a:r>
            <a:r>
              <a:rPr sz="2200" spc="-15" dirty="0">
                <a:solidFill>
                  <a:srgbClr val="404040"/>
                </a:solidFill>
                <a:latin typeface="Calibri"/>
                <a:cs typeface="Calibri"/>
              </a:rPr>
              <a:t>variants</a:t>
            </a:r>
            <a:r>
              <a:rPr sz="2200" spc="5" dirty="0">
                <a:solidFill>
                  <a:srgbClr val="404040"/>
                </a:solidFill>
                <a:latin typeface="Calibri"/>
                <a:cs typeface="Calibri"/>
              </a:rPr>
              <a:t> </a:t>
            </a:r>
            <a:r>
              <a:rPr sz="2200" spc="-5" dirty="0">
                <a:solidFill>
                  <a:srgbClr val="404040"/>
                </a:solidFill>
                <a:latin typeface="Calibri"/>
                <a:cs typeface="Calibri"/>
              </a:rPr>
              <a:t>based</a:t>
            </a:r>
            <a:r>
              <a:rPr sz="2200" spc="5" dirty="0">
                <a:solidFill>
                  <a:srgbClr val="404040"/>
                </a:solidFill>
                <a:latin typeface="Calibri"/>
                <a:cs typeface="Calibri"/>
              </a:rPr>
              <a:t> </a:t>
            </a:r>
            <a:r>
              <a:rPr sz="2200" dirty="0">
                <a:solidFill>
                  <a:srgbClr val="404040"/>
                </a:solidFill>
                <a:latin typeface="Calibri"/>
                <a:cs typeface="Calibri"/>
              </a:rPr>
              <a:t>on</a:t>
            </a:r>
            <a:r>
              <a:rPr sz="2200" spc="10" dirty="0">
                <a:solidFill>
                  <a:srgbClr val="404040"/>
                </a:solidFill>
                <a:latin typeface="Calibri"/>
                <a:cs typeface="Calibri"/>
              </a:rPr>
              <a:t> </a:t>
            </a:r>
            <a:r>
              <a:rPr sz="2200" u="sng" spc="-10" dirty="0">
                <a:solidFill>
                  <a:srgbClr val="404040"/>
                </a:solidFill>
                <a:uFill>
                  <a:solidFill>
                    <a:srgbClr val="404040"/>
                  </a:solidFill>
                </a:uFill>
                <a:latin typeface="Calibri"/>
                <a:cs typeface="Calibri"/>
              </a:rPr>
              <a:t>case</a:t>
            </a:r>
            <a:r>
              <a:rPr sz="2200" u="sng" spc="15" dirty="0">
                <a:solidFill>
                  <a:srgbClr val="404040"/>
                </a:solidFill>
                <a:uFill>
                  <a:solidFill>
                    <a:srgbClr val="404040"/>
                  </a:solidFill>
                </a:uFill>
                <a:latin typeface="Calibri"/>
                <a:cs typeface="Calibri"/>
              </a:rPr>
              <a:t> </a:t>
            </a:r>
            <a:r>
              <a:rPr sz="2200" u="sng" spc="-15" dirty="0">
                <a:solidFill>
                  <a:srgbClr val="404040"/>
                </a:solidFill>
                <a:uFill>
                  <a:solidFill>
                    <a:srgbClr val="404040"/>
                  </a:solidFill>
                </a:uFill>
                <a:latin typeface="Calibri"/>
                <a:cs typeface="Calibri"/>
              </a:rPr>
              <a:t>attributes</a:t>
            </a:r>
            <a:r>
              <a:rPr sz="2200" spc="5" dirty="0">
                <a:solidFill>
                  <a:srgbClr val="404040"/>
                </a:solidFill>
                <a:latin typeface="Calibri"/>
                <a:cs typeface="Calibri"/>
              </a:rPr>
              <a:t> </a:t>
            </a:r>
            <a:r>
              <a:rPr sz="2200" dirty="0">
                <a:solidFill>
                  <a:srgbClr val="404040"/>
                </a:solidFill>
                <a:latin typeface="Calibri"/>
                <a:cs typeface="Calibri"/>
              </a:rPr>
              <a:t>(e.g. </a:t>
            </a:r>
            <a:r>
              <a:rPr sz="2200" spc="-15" dirty="0">
                <a:solidFill>
                  <a:srgbClr val="404040"/>
                </a:solidFill>
                <a:latin typeface="Calibri"/>
                <a:cs typeface="Calibri"/>
              </a:rPr>
              <a:t>product</a:t>
            </a:r>
            <a:r>
              <a:rPr sz="2200" spc="5" dirty="0">
                <a:solidFill>
                  <a:srgbClr val="404040"/>
                </a:solidFill>
                <a:latin typeface="Calibri"/>
                <a:cs typeface="Calibri"/>
              </a:rPr>
              <a:t> </a:t>
            </a:r>
            <a:r>
              <a:rPr sz="2200" spc="-5" dirty="0">
                <a:solidFill>
                  <a:srgbClr val="404040"/>
                </a:solidFill>
                <a:latin typeface="Calibri"/>
                <a:cs typeface="Calibri"/>
              </a:rPr>
              <a:t>type, </a:t>
            </a:r>
            <a:r>
              <a:rPr sz="2200" spc="-480" dirty="0">
                <a:solidFill>
                  <a:srgbClr val="404040"/>
                </a:solidFill>
                <a:latin typeface="Calibri"/>
                <a:cs typeface="Calibri"/>
              </a:rPr>
              <a:t> </a:t>
            </a:r>
            <a:r>
              <a:rPr sz="2200" spc="-10" dirty="0">
                <a:solidFill>
                  <a:srgbClr val="404040"/>
                </a:solidFill>
                <a:latin typeface="Calibri"/>
                <a:cs typeface="Calibri"/>
              </a:rPr>
              <a:t>customer</a:t>
            </a:r>
            <a:r>
              <a:rPr sz="2200" spc="-5" dirty="0">
                <a:solidFill>
                  <a:srgbClr val="404040"/>
                </a:solidFill>
                <a:latin typeface="Calibri"/>
                <a:cs typeface="Calibri"/>
              </a:rPr>
              <a:t> segment,</a:t>
            </a:r>
            <a:r>
              <a:rPr sz="2200" dirty="0">
                <a:solidFill>
                  <a:srgbClr val="404040"/>
                </a:solidFill>
                <a:latin typeface="Calibri"/>
                <a:cs typeface="Calibri"/>
              </a:rPr>
              <a:t> </a:t>
            </a:r>
            <a:r>
              <a:rPr sz="2200" spc="-10" dirty="0">
                <a:solidFill>
                  <a:srgbClr val="404040"/>
                </a:solidFill>
                <a:latin typeface="Calibri"/>
                <a:cs typeface="Calibri"/>
              </a:rPr>
              <a:t>geographic</a:t>
            </a:r>
            <a:r>
              <a:rPr sz="2200" spc="-5" dirty="0">
                <a:solidFill>
                  <a:srgbClr val="404040"/>
                </a:solidFill>
                <a:latin typeface="Calibri"/>
                <a:cs typeface="Calibri"/>
              </a:rPr>
              <a:t> </a:t>
            </a:r>
            <a:r>
              <a:rPr sz="2200" spc="-10" dirty="0">
                <a:solidFill>
                  <a:srgbClr val="404040"/>
                </a:solidFill>
                <a:latin typeface="Calibri"/>
                <a:cs typeface="Calibri"/>
              </a:rPr>
              <a:t>area,</a:t>
            </a:r>
            <a:r>
              <a:rPr sz="2200" dirty="0">
                <a:solidFill>
                  <a:srgbClr val="404040"/>
                </a:solidFill>
                <a:latin typeface="Calibri"/>
                <a:cs typeface="Calibri"/>
              </a:rPr>
              <a:t> </a:t>
            </a:r>
            <a:r>
              <a:rPr sz="2200" spc="-5" dirty="0">
                <a:solidFill>
                  <a:srgbClr val="404040"/>
                </a:solidFill>
                <a:latin typeface="Calibri"/>
                <a:cs typeface="Calibri"/>
              </a:rPr>
              <a:t>loan</a:t>
            </a:r>
            <a:r>
              <a:rPr sz="2200" dirty="0">
                <a:solidFill>
                  <a:srgbClr val="404040"/>
                </a:solidFill>
                <a:latin typeface="Calibri"/>
                <a:cs typeface="Calibri"/>
              </a:rPr>
              <a:t> </a:t>
            </a:r>
            <a:r>
              <a:rPr sz="2200" spc="-10" dirty="0">
                <a:solidFill>
                  <a:srgbClr val="404040"/>
                </a:solidFill>
                <a:latin typeface="Calibri"/>
                <a:cs typeface="Calibri"/>
              </a:rPr>
              <a:t>amount,</a:t>
            </a:r>
            <a:r>
              <a:rPr sz="2200" dirty="0">
                <a:solidFill>
                  <a:srgbClr val="404040"/>
                </a:solidFill>
                <a:latin typeface="Calibri"/>
                <a:cs typeface="Calibri"/>
              </a:rPr>
              <a:t> </a:t>
            </a:r>
            <a:r>
              <a:rPr sz="2200" spc="-5" dirty="0">
                <a:solidFill>
                  <a:srgbClr val="404040"/>
                </a:solidFill>
                <a:latin typeface="Calibri"/>
                <a:cs typeface="Calibri"/>
              </a:rPr>
              <a:t>claim</a:t>
            </a:r>
            <a:r>
              <a:rPr sz="2200" spc="5" dirty="0">
                <a:solidFill>
                  <a:srgbClr val="404040"/>
                </a:solidFill>
                <a:latin typeface="Calibri"/>
                <a:cs typeface="Calibri"/>
              </a:rPr>
              <a:t> </a:t>
            </a:r>
            <a:r>
              <a:rPr sz="2200" spc="-10" dirty="0">
                <a:solidFill>
                  <a:srgbClr val="404040"/>
                </a:solidFill>
                <a:latin typeface="Calibri"/>
                <a:cs typeface="Calibri"/>
              </a:rPr>
              <a:t>outcome)</a:t>
            </a:r>
            <a:endParaRPr sz="2200" dirty="0">
              <a:latin typeface="Calibri"/>
              <a:cs typeface="Calibri"/>
            </a:endParaRPr>
          </a:p>
          <a:p>
            <a:pPr>
              <a:lnSpc>
                <a:spcPct val="100000"/>
              </a:lnSpc>
              <a:spcBef>
                <a:spcPts val="20"/>
              </a:spcBef>
            </a:pPr>
            <a:endParaRPr sz="2900" dirty="0">
              <a:latin typeface="Calibri"/>
              <a:cs typeface="Calibri"/>
            </a:endParaRPr>
          </a:p>
          <a:p>
            <a:pPr marL="12700">
              <a:lnSpc>
                <a:spcPct val="100000"/>
              </a:lnSpc>
            </a:pPr>
            <a:r>
              <a:rPr sz="2200" b="1" spc="-35" dirty="0">
                <a:solidFill>
                  <a:srgbClr val="404040"/>
                </a:solidFill>
                <a:latin typeface="Calibri"/>
                <a:cs typeface="Calibri"/>
              </a:rPr>
              <a:t>Temporal</a:t>
            </a:r>
            <a:endParaRPr sz="2200" dirty="0">
              <a:latin typeface="Calibri"/>
              <a:cs typeface="Calibri"/>
            </a:endParaRPr>
          </a:p>
          <a:p>
            <a:pPr marL="252729" marR="5080">
              <a:lnSpc>
                <a:spcPct val="101800"/>
              </a:lnSpc>
              <a:spcBef>
                <a:spcPts val="530"/>
              </a:spcBef>
            </a:pPr>
            <a:r>
              <a:rPr sz="2200" spc="-5" dirty="0">
                <a:solidFill>
                  <a:srgbClr val="404040"/>
                </a:solidFill>
                <a:latin typeface="Calibri"/>
                <a:cs typeface="Calibri"/>
              </a:rPr>
              <a:t>Identify</a:t>
            </a:r>
            <a:r>
              <a:rPr sz="2200" spc="10" dirty="0">
                <a:solidFill>
                  <a:srgbClr val="404040"/>
                </a:solidFill>
                <a:latin typeface="Calibri"/>
                <a:cs typeface="Calibri"/>
              </a:rPr>
              <a:t> </a:t>
            </a:r>
            <a:r>
              <a:rPr sz="2200" spc="-5" dirty="0">
                <a:solidFill>
                  <a:srgbClr val="404040"/>
                </a:solidFill>
                <a:latin typeface="Calibri"/>
                <a:cs typeface="Calibri"/>
              </a:rPr>
              <a:t>and</a:t>
            </a:r>
            <a:r>
              <a:rPr sz="2200" dirty="0">
                <a:solidFill>
                  <a:srgbClr val="404040"/>
                </a:solidFill>
                <a:latin typeface="Calibri"/>
                <a:cs typeface="Calibri"/>
              </a:rPr>
              <a:t> </a:t>
            </a:r>
            <a:r>
              <a:rPr sz="2200" spc="-15" dirty="0">
                <a:solidFill>
                  <a:srgbClr val="404040"/>
                </a:solidFill>
                <a:latin typeface="Calibri"/>
                <a:cs typeface="Calibri"/>
              </a:rPr>
              <a:t>compare</a:t>
            </a:r>
            <a:r>
              <a:rPr sz="2200" spc="10" dirty="0">
                <a:solidFill>
                  <a:srgbClr val="404040"/>
                </a:solidFill>
                <a:latin typeface="Calibri"/>
                <a:cs typeface="Calibri"/>
              </a:rPr>
              <a:t> </a:t>
            </a:r>
            <a:r>
              <a:rPr sz="2200" spc="-15" dirty="0">
                <a:solidFill>
                  <a:srgbClr val="404040"/>
                </a:solidFill>
                <a:latin typeface="Calibri"/>
                <a:cs typeface="Calibri"/>
              </a:rPr>
              <a:t>variants</a:t>
            </a:r>
            <a:r>
              <a:rPr sz="2200" spc="10" dirty="0">
                <a:solidFill>
                  <a:srgbClr val="404040"/>
                </a:solidFill>
                <a:latin typeface="Calibri"/>
                <a:cs typeface="Calibri"/>
              </a:rPr>
              <a:t> </a:t>
            </a:r>
            <a:r>
              <a:rPr sz="2200" spc="-5" dirty="0">
                <a:solidFill>
                  <a:srgbClr val="404040"/>
                </a:solidFill>
                <a:latin typeface="Calibri"/>
                <a:cs typeface="Calibri"/>
              </a:rPr>
              <a:t>based</a:t>
            </a:r>
            <a:r>
              <a:rPr sz="2200" dirty="0">
                <a:solidFill>
                  <a:srgbClr val="404040"/>
                </a:solidFill>
                <a:latin typeface="Calibri"/>
                <a:cs typeface="Calibri"/>
              </a:rPr>
              <a:t> on </a:t>
            </a:r>
            <a:r>
              <a:rPr sz="2200" spc="-20" dirty="0">
                <a:solidFill>
                  <a:srgbClr val="404040"/>
                </a:solidFill>
                <a:latin typeface="Calibri"/>
                <a:cs typeface="Calibri"/>
              </a:rPr>
              <a:t>different</a:t>
            </a:r>
            <a:r>
              <a:rPr sz="2200" spc="25" dirty="0">
                <a:solidFill>
                  <a:srgbClr val="404040"/>
                </a:solidFill>
                <a:latin typeface="Calibri"/>
                <a:cs typeface="Calibri"/>
              </a:rPr>
              <a:t> </a:t>
            </a:r>
            <a:r>
              <a:rPr sz="2200" u="sng" spc="-5" dirty="0">
                <a:solidFill>
                  <a:srgbClr val="404040"/>
                </a:solidFill>
                <a:uFill>
                  <a:solidFill>
                    <a:srgbClr val="404040"/>
                  </a:solidFill>
                </a:uFill>
                <a:latin typeface="Calibri"/>
                <a:cs typeface="Calibri"/>
              </a:rPr>
              <a:t>log</a:t>
            </a:r>
            <a:r>
              <a:rPr sz="2200" u="sng" spc="5" dirty="0">
                <a:solidFill>
                  <a:srgbClr val="404040"/>
                </a:solidFill>
                <a:uFill>
                  <a:solidFill>
                    <a:srgbClr val="404040"/>
                  </a:solidFill>
                </a:uFill>
                <a:latin typeface="Calibri"/>
                <a:cs typeface="Calibri"/>
              </a:rPr>
              <a:t> </a:t>
            </a:r>
            <a:r>
              <a:rPr sz="2200" u="sng" spc="-10" dirty="0">
                <a:solidFill>
                  <a:srgbClr val="404040"/>
                </a:solidFill>
                <a:uFill>
                  <a:solidFill>
                    <a:srgbClr val="404040"/>
                  </a:solidFill>
                </a:uFill>
                <a:latin typeface="Calibri"/>
                <a:cs typeface="Calibri"/>
              </a:rPr>
              <a:t>timeframes</a:t>
            </a:r>
            <a:r>
              <a:rPr sz="2200" spc="5" dirty="0">
                <a:solidFill>
                  <a:srgbClr val="404040"/>
                </a:solidFill>
                <a:latin typeface="Calibri"/>
                <a:cs typeface="Calibri"/>
              </a:rPr>
              <a:t> </a:t>
            </a:r>
            <a:r>
              <a:rPr sz="2200" dirty="0">
                <a:solidFill>
                  <a:srgbClr val="404040"/>
                </a:solidFill>
                <a:latin typeface="Calibri"/>
                <a:cs typeface="Calibri"/>
              </a:rPr>
              <a:t>(e.g. </a:t>
            </a:r>
            <a:r>
              <a:rPr sz="2200" spc="-20" dirty="0">
                <a:solidFill>
                  <a:srgbClr val="404040"/>
                </a:solidFill>
                <a:latin typeface="Calibri"/>
                <a:cs typeface="Calibri"/>
              </a:rPr>
              <a:t>before</a:t>
            </a:r>
            <a:r>
              <a:rPr sz="2200" spc="10" dirty="0">
                <a:solidFill>
                  <a:srgbClr val="404040"/>
                </a:solidFill>
                <a:latin typeface="Calibri"/>
                <a:cs typeface="Calibri"/>
              </a:rPr>
              <a:t> </a:t>
            </a:r>
            <a:r>
              <a:rPr sz="2200" spc="-10" dirty="0">
                <a:solidFill>
                  <a:srgbClr val="404040"/>
                </a:solidFill>
                <a:latin typeface="Calibri"/>
                <a:cs typeface="Calibri"/>
              </a:rPr>
              <a:t>and </a:t>
            </a:r>
            <a:r>
              <a:rPr sz="2200" spc="-480" dirty="0">
                <a:solidFill>
                  <a:srgbClr val="404040"/>
                </a:solidFill>
                <a:latin typeface="Calibri"/>
                <a:cs typeface="Calibri"/>
              </a:rPr>
              <a:t> </a:t>
            </a:r>
            <a:r>
              <a:rPr sz="2200" spc="-10" dirty="0">
                <a:solidFill>
                  <a:srgbClr val="404040"/>
                </a:solidFill>
                <a:latin typeface="Calibri"/>
                <a:cs typeface="Calibri"/>
              </a:rPr>
              <a:t>during</a:t>
            </a:r>
            <a:r>
              <a:rPr sz="2200" spc="-5" dirty="0">
                <a:solidFill>
                  <a:srgbClr val="404040"/>
                </a:solidFill>
                <a:latin typeface="Calibri"/>
                <a:cs typeface="Calibri"/>
              </a:rPr>
              <a:t> </a:t>
            </a:r>
            <a:r>
              <a:rPr sz="2200" spc="-10" dirty="0">
                <a:solidFill>
                  <a:srgbClr val="404040"/>
                </a:solidFill>
                <a:latin typeface="Calibri"/>
                <a:cs typeface="Calibri"/>
              </a:rPr>
              <a:t>COVID)</a:t>
            </a:r>
            <a:endParaRPr sz="2200" dirty="0">
              <a:latin typeface="Calibri"/>
              <a:cs typeface="Calibri"/>
            </a:endParaRPr>
          </a:p>
        </p:txBody>
      </p:sp>
      <p:sp>
        <p:nvSpPr>
          <p:cNvPr id="3" name="object 3"/>
          <p:cNvSpPr txBox="1">
            <a:spLocks noGrp="1"/>
          </p:cNvSpPr>
          <p:nvPr>
            <p:ph type="title"/>
          </p:nvPr>
        </p:nvSpPr>
        <p:spPr>
          <a:xfrm>
            <a:off x="532374" y="733044"/>
            <a:ext cx="3954145" cy="513080"/>
          </a:xfrm>
          <a:prstGeom prst="rect">
            <a:avLst/>
          </a:prstGeom>
        </p:spPr>
        <p:txBody>
          <a:bodyPr vert="horz" wrap="square" lIns="0" tIns="12700" rIns="0" bIns="0" rtlCol="0">
            <a:spAutoFit/>
          </a:bodyPr>
          <a:lstStyle/>
          <a:p>
            <a:pPr marL="12700">
              <a:lnSpc>
                <a:spcPct val="100000"/>
              </a:lnSpc>
              <a:spcBef>
                <a:spcPts val="100"/>
              </a:spcBef>
            </a:pPr>
            <a:r>
              <a:rPr spc="-20" dirty="0"/>
              <a:t>Variant</a:t>
            </a:r>
            <a:r>
              <a:rPr spc="15" dirty="0"/>
              <a:t> </a:t>
            </a:r>
            <a:r>
              <a:rPr spc="5" dirty="0"/>
              <a:t>analysis:</a:t>
            </a:r>
            <a:r>
              <a:rPr spc="10" dirty="0"/>
              <a:t> </a:t>
            </a:r>
            <a:r>
              <a:rPr spc="-5" dirty="0"/>
              <a:t>drivers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74791" y="3337559"/>
            <a:ext cx="5160645" cy="2920365"/>
            <a:chOff x="5574791" y="3337559"/>
            <a:chExt cx="5160645" cy="2920365"/>
          </a:xfrm>
        </p:grpSpPr>
        <p:pic>
          <p:nvPicPr>
            <p:cNvPr id="3" name="object 3"/>
            <p:cNvPicPr/>
            <p:nvPr/>
          </p:nvPicPr>
          <p:blipFill>
            <a:blip r:embed="rId2" cstate="print"/>
            <a:stretch>
              <a:fillRect/>
            </a:stretch>
          </p:blipFill>
          <p:spPr>
            <a:xfrm>
              <a:off x="5574791" y="3337559"/>
              <a:ext cx="5160264" cy="2919983"/>
            </a:xfrm>
            <a:prstGeom prst="rect">
              <a:avLst/>
            </a:prstGeom>
          </p:spPr>
        </p:pic>
        <p:sp>
          <p:nvSpPr>
            <p:cNvPr id="4" name="object 4"/>
            <p:cNvSpPr/>
            <p:nvPr/>
          </p:nvSpPr>
          <p:spPr>
            <a:xfrm>
              <a:off x="5690435" y="3839659"/>
              <a:ext cx="4930775" cy="2326005"/>
            </a:xfrm>
            <a:custGeom>
              <a:avLst/>
              <a:gdLst/>
              <a:ahLst/>
              <a:cxnLst/>
              <a:rect l="l" t="t" r="r" b="b"/>
              <a:pathLst>
                <a:path w="4930775" h="2326004">
                  <a:moveTo>
                    <a:pt x="0" y="2325708"/>
                  </a:moveTo>
                  <a:lnTo>
                    <a:pt x="4930419" y="2325708"/>
                  </a:lnTo>
                  <a:lnTo>
                    <a:pt x="4930419" y="0"/>
                  </a:lnTo>
                  <a:lnTo>
                    <a:pt x="0" y="0"/>
                  </a:lnTo>
                  <a:lnTo>
                    <a:pt x="0" y="2325708"/>
                  </a:lnTo>
                  <a:close/>
                </a:path>
              </a:pathLst>
            </a:custGeom>
            <a:solidFill>
              <a:srgbClr val="FFFFFF"/>
            </a:solidFill>
          </p:spPr>
          <p:txBody>
            <a:bodyPr wrap="square" lIns="0" tIns="0" rIns="0" bIns="0" rtlCol="0"/>
            <a:lstStyle/>
            <a:p>
              <a:endParaRPr/>
            </a:p>
          </p:txBody>
        </p:sp>
      </p:grpSp>
      <p:grpSp>
        <p:nvGrpSpPr>
          <p:cNvPr id="5" name="object 5"/>
          <p:cNvGrpSpPr/>
          <p:nvPr/>
        </p:nvGrpSpPr>
        <p:grpSpPr>
          <a:xfrm>
            <a:off x="313943" y="3337559"/>
            <a:ext cx="5179060" cy="2920365"/>
            <a:chOff x="313943" y="3337559"/>
            <a:chExt cx="5179060" cy="2920365"/>
          </a:xfrm>
        </p:grpSpPr>
        <p:pic>
          <p:nvPicPr>
            <p:cNvPr id="6" name="object 6"/>
            <p:cNvPicPr/>
            <p:nvPr/>
          </p:nvPicPr>
          <p:blipFill>
            <a:blip r:embed="rId3" cstate="print"/>
            <a:stretch>
              <a:fillRect/>
            </a:stretch>
          </p:blipFill>
          <p:spPr>
            <a:xfrm>
              <a:off x="313943" y="3337559"/>
              <a:ext cx="5178552" cy="2919983"/>
            </a:xfrm>
            <a:prstGeom prst="rect">
              <a:avLst/>
            </a:prstGeom>
          </p:spPr>
        </p:pic>
        <p:sp>
          <p:nvSpPr>
            <p:cNvPr id="7" name="object 7"/>
            <p:cNvSpPr/>
            <p:nvPr/>
          </p:nvSpPr>
          <p:spPr>
            <a:xfrm>
              <a:off x="428385" y="3848821"/>
              <a:ext cx="4949825" cy="2317115"/>
            </a:xfrm>
            <a:custGeom>
              <a:avLst/>
              <a:gdLst/>
              <a:ahLst/>
              <a:cxnLst/>
              <a:rect l="l" t="t" r="r" b="b"/>
              <a:pathLst>
                <a:path w="4949825" h="2317115">
                  <a:moveTo>
                    <a:pt x="0" y="2316546"/>
                  </a:moveTo>
                  <a:lnTo>
                    <a:pt x="4949750" y="2316546"/>
                  </a:lnTo>
                  <a:lnTo>
                    <a:pt x="4949750" y="0"/>
                  </a:lnTo>
                  <a:lnTo>
                    <a:pt x="0" y="0"/>
                  </a:lnTo>
                  <a:lnTo>
                    <a:pt x="0" y="2316546"/>
                  </a:lnTo>
                  <a:close/>
                </a:path>
              </a:pathLst>
            </a:custGeom>
            <a:solidFill>
              <a:srgbClr val="FFFFFF"/>
            </a:solidFill>
          </p:spPr>
          <p:txBody>
            <a:bodyPr wrap="square" lIns="0" tIns="0" rIns="0" bIns="0" rtlCol="0"/>
            <a:lstStyle/>
            <a:p>
              <a:endParaRPr/>
            </a:p>
          </p:txBody>
        </p:sp>
      </p:grpSp>
      <p:sp>
        <p:nvSpPr>
          <p:cNvPr id="8" name="object 8"/>
          <p:cNvSpPr txBox="1"/>
          <p:nvPr/>
        </p:nvSpPr>
        <p:spPr>
          <a:xfrm>
            <a:off x="480532" y="1356867"/>
            <a:ext cx="6146165" cy="269240"/>
          </a:xfrm>
          <a:prstGeom prst="rect">
            <a:avLst/>
          </a:prstGeom>
        </p:spPr>
        <p:txBody>
          <a:bodyPr vert="horz" wrap="square" lIns="0" tIns="12700" rIns="0" bIns="0" rtlCol="0">
            <a:spAutoFit/>
          </a:bodyPr>
          <a:lstStyle/>
          <a:p>
            <a:pPr marL="12700">
              <a:lnSpc>
                <a:spcPct val="100000"/>
              </a:lnSpc>
              <a:spcBef>
                <a:spcPts val="100"/>
              </a:spcBef>
              <a:tabLst>
                <a:tab pos="320675" algn="l"/>
              </a:tabLst>
            </a:pPr>
            <a:r>
              <a:rPr sz="1600" spc="5" dirty="0">
                <a:latin typeface="Calibri"/>
                <a:cs typeface="Calibri"/>
              </a:rPr>
              <a:t>1.	Apply</a:t>
            </a:r>
            <a:r>
              <a:rPr sz="1600" spc="15" dirty="0">
                <a:latin typeface="Calibri"/>
                <a:cs typeface="Calibri"/>
              </a:rPr>
              <a:t> </a:t>
            </a:r>
            <a:r>
              <a:rPr sz="1600" dirty="0">
                <a:latin typeface="Calibri"/>
                <a:cs typeface="Calibri"/>
              </a:rPr>
              <a:t>the</a:t>
            </a:r>
            <a:r>
              <a:rPr sz="1600" spc="20" dirty="0">
                <a:latin typeface="Calibri"/>
                <a:cs typeface="Calibri"/>
              </a:rPr>
              <a:t> </a:t>
            </a:r>
            <a:r>
              <a:rPr sz="1600" spc="5" dirty="0">
                <a:latin typeface="Calibri"/>
                <a:cs typeface="Calibri"/>
              </a:rPr>
              <a:t>same</a:t>
            </a:r>
            <a:r>
              <a:rPr sz="1600" spc="20" dirty="0">
                <a:latin typeface="Calibri"/>
                <a:cs typeface="Calibri"/>
              </a:rPr>
              <a:t> </a:t>
            </a:r>
            <a:r>
              <a:rPr sz="1600" dirty="0">
                <a:latin typeface="Calibri"/>
                <a:cs typeface="Calibri"/>
              </a:rPr>
              <a:t>filter</a:t>
            </a:r>
            <a:r>
              <a:rPr sz="1600" spc="10" dirty="0">
                <a:latin typeface="Calibri"/>
                <a:cs typeface="Calibri"/>
              </a:rPr>
              <a:t> </a:t>
            </a:r>
            <a:r>
              <a:rPr sz="1600" dirty="0">
                <a:latin typeface="Calibri"/>
                <a:cs typeface="Calibri"/>
              </a:rPr>
              <a:t>one</a:t>
            </a:r>
            <a:r>
              <a:rPr sz="1600" spc="20" dirty="0">
                <a:latin typeface="Calibri"/>
                <a:cs typeface="Calibri"/>
              </a:rPr>
              <a:t> </a:t>
            </a:r>
            <a:r>
              <a:rPr sz="1600" spc="5" dirty="0">
                <a:latin typeface="Calibri"/>
                <a:cs typeface="Calibri"/>
              </a:rPr>
              <a:t>per</a:t>
            </a:r>
            <a:r>
              <a:rPr sz="1600" spc="10" dirty="0">
                <a:latin typeface="Calibri"/>
                <a:cs typeface="Calibri"/>
              </a:rPr>
              <a:t> </a:t>
            </a:r>
            <a:r>
              <a:rPr sz="1600" spc="-5" dirty="0">
                <a:latin typeface="Calibri"/>
                <a:cs typeface="Calibri"/>
              </a:rPr>
              <a:t>variant,</a:t>
            </a:r>
            <a:r>
              <a:rPr sz="1600" spc="5" dirty="0">
                <a:latin typeface="Calibri"/>
                <a:cs typeface="Calibri"/>
              </a:rPr>
              <a:t> </a:t>
            </a:r>
            <a:r>
              <a:rPr sz="1600" spc="-10" dirty="0">
                <a:latin typeface="Calibri"/>
                <a:cs typeface="Calibri"/>
              </a:rPr>
              <a:t>to</a:t>
            </a:r>
            <a:r>
              <a:rPr sz="1600" spc="10" dirty="0">
                <a:latin typeface="Calibri"/>
                <a:cs typeface="Calibri"/>
              </a:rPr>
              <a:t> </a:t>
            </a:r>
            <a:r>
              <a:rPr sz="1600" spc="-5" dirty="0">
                <a:latin typeface="Calibri"/>
                <a:cs typeface="Calibri"/>
              </a:rPr>
              <a:t>isolate</a:t>
            </a:r>
            <a:r>
              <a:rPr sz="1600" spc="20" dirty="0">
                <a:latin typeface="Calibri"/>
                <a:cs typeface="Calibri"/>
              </a:rPr>
              <a:t> </a:t>
            </a:r>
            <a:r>
              <a:rPr sz="1600" dirty="0">
                <a:latin typeface="Calibri"/>
                <a:cs typeface="Calibri"/>
              </a:rPr>
              <a:t>the</a:t>
            </a:r>
            <a:r>
              <a:rPr sz="1600" spc="25" dirty="0">
                <a:latin typeface="Calibri"/>
                <a:cs typeface="Calibri"/>
              </a:rPr>
              <a:t> </a:t>
            </a:r>
            <a:r>
              <a:rPr sz="1600" dirty="0">
                <a:latin typeface="Calibri"/>
                <a:cs typeface="Calibri"/>
              </a:rPr>
              <a:t>respective</a:t>
            </a:r>
            <a:r>
              <a:rPr sz="1600" spc="20" dirty="0">
                <a:latin typeface="Calibri"/>
                <a:cs typeface="Calibri"/>
              </a:rPr>
              <a:t> </a:t>
            </a:r>
            <a:r>
              <a:rPr sz="1600" spc="5" dirty="0">
                <a:latin typeface="Calibri"/>
                <a:cs typeface="Calibri"/>
              </a:rPr>
              <a:t>sublog:</a:t>
            </a:r>
            <a:endParaRPr sz="1600">
              <a:latin typeface="Calibri"/>
              <a:cs typeface="Calibri"/>
            </a:endParaRPr>
          </a:p>
        </p:txBody>
      </p:sp>
      <p:sp>
        <p:nvSpPr>
          <p:cNvPr id="9" name="object 9"/>
          <p:cNvSpPr txBox="1"/>
          <p:nvPr/>
        </p:nvSpPr>
        <p:spPr>
          <a:xfrm>
            <a:off x="3223732" y="1609852"/>
            <a:ext cx="2473325" cy="510540"/>
          </a:xfrm>
          <a:prstGeom prst="rect">
            <a:avLst/>
          </a:prstGeom>
        </p:spPr>
        <p:txBody>
          <a:bodyPr vert="horz" wrap="square" lIns="0" tIns="22860" rIns="0" bIns="0" rtlCol="0">
            <a:spAutoFit/>
          </a:bodyPr>
          <a:lstStyle/>
          <a:p>
            <a:pPr marL="12700" marR="5080">
              <a:lnSpc>
                <a:spcPts val="1900"/>
              </a:lnSpc>
              <a:spcBef>
                <a:spcPts val="180"/>
              </a:spcBef>
            </a:pPr>
            <a:r>
              <a:rPr sz="1600" spc="5" dirty="0">
                <a:latin typeface="Calibri"/>
                <a:cs typeface="Calibri"/>
              </a:rPr>
              <a:t>use Case </a:t>
            </a:r>
            <a:r>
              <a:rPr sz="1600" dirty="0">
                <a:latin typeface="Calibri"/>
                <a:cs typeface="Calibri"/>
              </a:rPr>
              <a:t>&gt; Performance filter </a:t>
            </a:r>
            <a:r>
              <a:rPr sz="1600" spc="-350" dirty="0">
                <a:latin typeface="Calibri"/>
                <a:cs typeface="Calibri"/>
              </a:rPr>
              <a:t> </a:t>
            </a:r>
            <a:r>
              <a:rPr sz="1600" spc="5" dirty="0">
                <a:latin typeface="Calibri"/>
                <a:cs typeface="Calibri"/>
              </a:rPr>
              <a:t>use</a:t>
            </a:r>
            <a:r>
              <a:rPr sz="1600" spc="10" dirty="0">
                <a:latin typeface="Calibri"/>
                <a:cs typeface="Calibri"/>
              </a:rPr>
              <a:t> </a:t>
            </a:r>
            <a:r>
              <a:rPr sz="1600" spc="5" dirty="0">
                <a:latin typeface="Calibri"/>
                <a:cs typeface="Calibri"/>
              </a:rPr>
              <a:t>Case</a:t>
            </a:r>
            <a:r>
              <a:rPr sz="1600" spc="10" dirty="0">
                <a:latin typeface="Calibri"/>
                <a:cs typeface="Calibri"/>
              </a:rPr>
              <a:t> </a:t>
            </a:r>
            <a:r>
              <a:rPr sz="1600" dirty="0">
                <a:latin typeface="Calibri"/>
                <a:cs typeface="Calibri"/>
              </a:rPr>
              <a:t>&gt;</a:t>
            </a:r>
            <a:r>
              <a:rPr sz="1600" spc="10" dirty="0">
                <a:latin typeface="Calibri"/>
                <a:cs typeface="Calibri"/>
              </a:rPr>
              <a:t> </a:t>
            </a:r>
            <a:r>
              <a:rPr sz="1600" spc="-10" dirty="0">
                <a:latin typeface="Calibri"/>
                <a:cs typeface="Calibri"/>
              </a:rPr>
              <a:t>Attribute</a:t>
            </a:r>
            <a:r>
              <a:rPr sz="1600" spc="10" dirty="0">
                <a:latin typeface="Calibri"/>
                <a:cs typeface="Calibri"/>
              </a:rPr>
              <a:t> </a:t>
            </a:r>
            <a:r>
              <a:rPr sz="1600" dirty="0">
                <a:latin typeface="Calibri"/>
                <a:cs typeface="Calibri"/>
              </a:rPr>
              <a:t>filter</a:t>
            </a:r>
            <a:endParaRPr sz="1600">
              <a:latin typeface="Calibri"/>
              <a:cs typeface="Calibri"/>
            </a:endParaRPr>
          </a:p>
        </p:txBody>
      </p:sp>
      <p:sp>
        <p:nvSpPr>
          <p:cNvPr id="10" name="object 10"/>
          <p:cNvSpPr txBox="1"/>
          <p:nvPr/>
        </p:nvSpPr>
        <p:spPr>
          <a:xfrm>
            <a:off x="892647" y="1609852"/>
            <a:ext cx="4638675" cy="766445"/>
          </a:xfrm>
          <a:prstGeom prst="rect">
            <a:avLst/>
          </a:prstGeom>
        </p:spPr>
        <p:txBody>
          <a:bodyPr vert="horz" wrap="square" lIns="0" tIns="12700" rIns="0" bIns="0" rtlCol="0">
            <a:spAutoFit/>
          </a:bodyPr>
          <a:lstStyle/>
          <a:p>
            <a:pPr marL="321310" indent="-308610">
              <a:lnSpc>
                <a:spcPts val="1910"/>
              </a:lnSpc>
              <a:spcBef>
                <a:spcPts val="100"/>
              </a:spcBef>
              <a:buFont typeface="Arial MT"/>
              <a:buChar char="•"/>
              <a:tabLst>
                <a:tab pos="320675" algn="l"/>
                <a:tab pos="321310" algn="l"/>
              </a:tabLst>
            </a:pPr>
            <a:r>
              <a:rPr sz="1600" b="1" dirty="0">
                <a:latin typeface="Calibri"/>
                <a:cs typeface="Calibri"/>
              </a:rPr>
              <a:t>Performance:</a:t>
            </a:r>
            <a:endParaRPr sz="1600">
              <a:latin typeface="Calibri"/>
              <a:cs typeface="Calibri"/>
            </a:endParaRPr>
          </a:p>
          <a:p>
            <a:pPr marL="321310" indent="-308610">
              <a:lnSpc>
                <a:spcPts val="1910"/>
              </a:lnSpc>
              <a:buFont typeface="Arial MT"/>
              <a:buChar char="•"/>
              <a:tabLst>
                <a:tab pos="320675" algn="l"/>
                <a:tab pos="321310" algn="l"/>
              </a:tabLst>
            </a:pPr>
            <a:r>
              <a:rPr sz="1600" b="1" dirty="0">
                <a:latin typeface="Calibri"/>
                <a:cs typeface="Calibri"/>
              </a:rPr>
              <a:t>Logical:</a:t>
            </a:r>
            <a:endParaRPr sz="1600">
              <a:latin typeface="Calibri"/>
              <a:cs typeface="Calibri"/>
            </a:endParaRPr>
          </a:p>
          <a:p>
            <a:pPr marL="321310" indent="-308610">
              <a:lnSpc>
                <a:spcPct val="100000"/>
              </a:lnSpc>
              <a:spcBef>
                <a:spcPts val="95"/>
              </a:spcBef>
              <a:buFont typeface="Arial MT"/>
              <a:buChar char="•"/>
              <a:tabLst>
                <a:tab pos="320675" algn="l"/>
                <a:tab pos="321310" algn="l"/>
                <a:tab pos="2343150" algn="l"/>
              </a:tabLst>
            </a:pPr>
            <a:r>
              <a:rPr sz="1600" b="1" spc="-15" dirty="0">
                <a:latin typeface="Calibri"/>
                <a:cs typeface="Calibri"/>
              </a:rPr>
              <a:t>Temporal:	</a:t>
            </a:r>
            <a:r>
              <a:rPr sz="1600" spc="5" dirty="0">
                <a:latin typeface="Calibri"/>
                <a:cs typeface="Calibri"/>
              </a:rPr>
              <a:t>use</a:t>
            </a:r>
            <a:r>
              <a:rPr sz="1600" dirty="0">
                <a:latin typeface="Calibri"/>
                <a:cs typeface="Calibri"/>
              </a:rPr>
              <a:t> </a:t>
            </a:r>
            <a:r>
              <a:rPr sz="1600" spc="5" dirty="0">
                <a:latin typeface="Calibri"/>
                <a:cs typeface="Calibri"/>
              </a:rPr>
              <a:t>Case </a:t>
            </a:r>
            <a:r>
              <a:rPr sz="1600" dirty="0">
                <a:latin typeface="Calibri"/>
                <a:cs typeface="Calibri"/>
              </a:rPr>
              <a:t>&gt;</a:t>
            </a:r>
            <a:r>
              <a:rPr sz="1600" spc="5" dirty="0">
                <a:latin typeface="Calibri"/>
                <a:cs typeface="Calibri"/>
              </a:rPr>
              <a:t> </a:t>
            </a:r>
            <a:r>
              <a:rPr sz="1600" dirty="0">
                <a:latin typeface="Calibri"/>
                <a:cs typeface="Calibri"/>
              </a:rPr>
              <a:t>Timeframe filter</a:t>
            </a:r>
            <a:endParaRPr sz="1600">
              <a:latin typeface="Calibri"/>
              <a:cs typeface="Calibri"/>
            </a:endParaRPr>
          </a:p>
        </p:txBody>
      </p:sp>
      <p:sp>
        <p:nvSpPr>
          <p:cNvPr id="11" name="object 11"/>
          <p:cNvSpPr txBox="1"/>
          <p:nvPr/>
        </p:nvSpPr>
        <p:spPr>
          <a:xfrm>
            <a:off x="480532" y="2347467"/>
            <a:ext cx="5869305" cy="510540"/>
          </a:xfrm>
          <a:prstGeom prst="rect">
            <a:avLst/>
          </a:prstGeom>
        </p:spPr>
        <p:txBody>
          <a:bodyPr vert="horz" wrap="square" lIns="0" tIns="12700" rIns="0" bIns="0" rtlCol="0">
            <a:spAutoFit/>
          </a:bodyPr>
          <a:lstStyle/>
          <a:p>
            <a:pPr marL="321310" indent="-308610">
              <a:lnSpc>
                <a:spcPts val="1910"/>
              </a:lnSpc>
              <a:spcBef>
                <a:spcPts val="100"/>
              </a:spcBef>
              <a:buAutoNum type="arabicPeriod" startAt="2"/>
              <a:tabLst>
                <a:tab pos="320675" algn="l"/>
                <a:tab pos="321310" algn="l"/>
              </a:tabLst>
            </a:pPr>
            <a:r>
              <a:rPr sz="1600" spc="-5" dirty="0">
                <a:latin typeface="Calibri"/>
                <a:cs typeface="Calibri"/>
              </a:rPr>
              <a:t>Save</a:t>
            </a:r>
            <a:r>
              <a:rPr sz="1600" spc="15" dirty="0">
                <a:latin typeface="Calibri"/>
                <a:cs typeface="Calibri"/>
              </a:rPr>
              <a:t> </a:t>
            </a:r>
            <a:r>
              <a:rPr sz="1600" dirty="0">
                <a:latin typeface="Calibri"/>
                <a:cs typeface="Calibri"/>
              </a:rPr>
              <a:t>filtered</a:t>
            </a:r>
            <a:r>
              <a:rPr sz="1600" spc="10" dirty="0">
                <a:latin typeface="Calibri"/>
                <a:cs typeface="Calibri"/>
              </a:rPr>
              <a:t> </a:t>
            </a:r>
            <a:r>
              <a:rPr sz="1600" dirty="0">
                <a:latin typeface="Calibri"/>
                <a:cs typeface="Calibri"/>
              </a:rPr>
              <a:t>process</a:t>
            </a:r>
            <a:r>
              <a:rPr sz="1600" spc="10" dirty="0">
                <a:latin typeface="Calibri"/>
                <a:cs typeface="Calibri"/>
              </a:rPr>
              <a:t> </a:t>
            </a:r>
            <a:r>
              <a:rPr sz="1600" spc="5" dirty="0">
                <a:latin typeface="Calibri"/>
                <a:cs typeface="Calibri"/>
              </a:rPr>
              <a:t>map</a:t>
            </a:r>
            <a:r>
              <a:rPr sz="1600" spc="10" dirty="0">
                <a:latin typeface="Calibri"/>
                <a:cs typeface="Calibri"/>
              </a:rPr>
              <a:t> </a:t>
            </a:r>
            <a:r>
              <a:rPr sz="1600" spc="5" dirty="0">
                <a:latin typeface="Calibri"/>
                <a:cs typeface="Calibri"/>
              </a:rPr>
              <a:t>and</a:t>
            </a:r>
            <a:r>
              <a:rPr sz="1600" spc="10" dirty="0">
                <a:latin typeface="Calibri"/>
                <a:cs typeface="Calibri"/>
              </a:rPr>
              <a:t> BPMN</a:t>
            </a:r>
            <a:r>
              <a:rPr sz="1600" spc="15" dirty="0">
                <a:latin typeface="Calibri"/>
                <a:cs typeface="Calibri"/>
              </a:rPr>
              <a:t> </a:t>
            </a:r>
            <a:r>
              <a:rPr sz="1600" spc="10" dirty="0">
                <a:latin typeface="Calibri"/>
                <a:cs typeface="Calibri"/>
              </a:rPr>
              <a:t>model </a:t>
            </a:r>
            <a:r>
              <a:rPr sz="1600" spc="5" dirty="0">
                <a:latin typeface="Calibri"/>
                <a:cs typeface="Calibri"/>
              </a:rPr>
              <a:t>back</a:t>
            </a:r>
            <a:r>
              <a:rPr sz="1600" spc="10" dirty="0">
                <a:latin typeface="Calibri"/>
                <a:cs typeface="Calibri"/>
              </a:rPr>
              <a:t> </a:t>
            </a:r>
            <a:r>
              <a:rPr sz="1600" spc="-10" dirty="0">
                <a:latin typeface="Calibri"/>
                <a:cs typeface="Calibri"/>
              </a:rPr>
              <a:t>to</a:t>
            </a:r>
            <a:r>
              <a:rPr sz="1600" spc="5" dirty="0">
                <a:latin typeface="Calibri"/>
                <a:cs typeface="Calibri"/>
              </a:rPr>
              <a:t> </a:t>
            </a:r>
            <a:r>
              <a:rPr sz="1600" dirty="0">
                <a:latin typeface="Calibri"/>
                <a:cs typeface="Calibri"/>
              </a:rPr>
              <a:t>the</a:t>
            </a:r>
            <a:r>
              <a:rPr sz="1600" spc="15" dirty="0">
                <a:latin typeface="Calibri"/>
                <a:cs typeface="Calibri"/>
              </a:rPr>
              <a:t> </a:t>
            </a:r>
            <a:r>
              <a:rPr sz="1600" dirty="0">
                <a:latin typeface="Calibri"/>
                <a:cs typeface="Calibri"/>
              </a:rPr>
              <a:t>repository</a:t>
            </a:r>
            <a:endParaRPr sz="1600">
              <a:latin typeface="Calibri"/>
              <a:cs typeface="Calibri"/>
            </a:endParaRPr>
          </a:p>
          <a:p>
            <a:pPr marL="321310" indent="-308610">
              <a:lnSpc>
                <a:spcPts val="1910"/>
              </a:lnSpc>
              <a:buAutoNum type="arabicPeriod" startAt="2"/>
              <a:tabLst>
                <a:tab pos="320675" algn="l"/>
                <a:tab pos="321310" algn="l"/>
              </a:tabLst>
            </a:pPr>
            <a:r>
              <a:rPr sz="1600" spc="-5" dirty="0">
                <a:latin typeface="Calibri"/>
                <a:cs typeface="Calibri"/>
              </a:rPr>
              <a:t>Analyze</a:t>
            </a:r>
            <a:r>
              <a:rPr sz="1600" spc="10" dirty="0">
                <a:latin typeface="Calibri"/>
                <a:cs typeface="Calibri"/>
              </a:rPr>
              <a:t> </a:t>
            </a:r>
            <a:r>
              <a:rPr sz="1600" dirty="0">
                <a:latin typeface="Calibri"/>
                <a:cs typeface="Calibri"/>
              </a:rPr>
              <a:t>the</a:t>
            </a:r>
            <a:r>
              <a:rPr sz="1600" spc="15" dirty="0">
                <a:latin typeface="Calibri"/>
                <a:cs typeface="Calibri"/>
              </a:rPr>
              <a:t> </a:t>
            </a:r>
            <a:r>
              <a:rPr sz="1600" dirty="0">
                <a:latin typeface="Calibri"/>
                <a:cs typeface="Calibri"/>
              </a:rPr>
              <a:t>variants</a:t>
            </a:r>
            <a:r>
              <a:rPr sz="1600" spc="10" dirty="0">
                <a:latin typeface="Calibri"/>
                <a:cs typeface="Calibri"/>
              </a:rPr>
              <a:t> </a:t>
            </a:r>
            <a:r>
              <a:rPr sz="1600" spc="5" dirty="0">
                <a:latin typeface="Calibri"/>
                <a:cs typeface="Calibri"/>
              </a:rPr>
              <a:t>using </a:t>
            </a:r>
            <a:r>
              <a:rPr sz="1600" dirty="0">
                <a:latin typeface="Calibri"/>
                <a:cs typeface="Calibri"/>
              </a:rPr>
              <a:t>one</a:t>
            </a:r>
            <a:r>
              <a:rPr sz="1600" spc="15" dirty="0">
                <a:latin typeface="Calibri"/>
                <a:cs typeface="Calibri"/>
              </a:rPr>
              <a:t> </a:t>
            </a:r>
            <a:r>
              <a:rPr sz="1600" dirty="0">
                <a:latin typeface="Calibri"/>
                <a:cs typeface="Calibri"/>
              </a:rPr>
              <a:t>or</a:t>
            </a:r>
            <a:r>
              <a:rPr sz="1600" spc="5" dirty="0">
                <a:latin typeface="Calibri"/>
                <a:cs typeface="Calibri"/>
              </a:rPr>
              <a:t> </a:t>
            </a:r>
            <a:r>
              <a:rPr sz="1600" dirty="0">
                <a:latin typeface="Calibri"/>
                <a:cs typeface="Calibri"/>
              </a:rPr>
              <a:t>more</a:t>
            </a:r>
            <a:r>
              <a:rPr sz="1600" spc="10" dirty="0">
                <a:latin typeface="Calibri"/>
                <a:cs typeface="Calibri"/>
              </a:rPr>
              <a:t> </a:t>
            </a:r>
            <a:r>
              <a:rPr sz="1600" dirty="0">
                <a:latin typeface="Calibri"/>
                <a:cs typeface="Calibri"/>
              </a:rPr>
              <a:t>analysis</a:t>
            </a:r>
            <a:r>
              <a:rPr sz="1600" spc="10" dirty="0">
                <a:latin typeface="Calibri"/>
                <a:cs typeface="Calibri"/>
              </a:rPr>
              <a:t> </a:t>
            </a:r>
            <a:r>
              <a:rPr sz="1600" spc="5" dirty="0">
                <a:latin typeface="Calibri"/>
                <a:cs typeface="Calibri"/>
              </a:rPr>
              <a:t>techniques.</a:t>
            </a:r>
            <a:endParaRPr sz="1600">
              <a:latin typeface="Calibri"/>
              <a:cs typeface="Calibri"/>
            </a:endParaRPr>
          </a:p>
        </p:txBody>
      </p:sp>
      <p:sp>
        <p:nvSpPr>
          <p:cNvPr id="12" name="object 12"/>
          <p:cNvSpPr txBox="1"/>
          <p:nvPr/>
        </p:nvSpPr>
        <p:spPr>
          <a:xfrm>
            <a:off x="428385" y="3420092"/>
            <a:ext cx="4949825" cy="429259"/>
          </a:xfrm>
          <a:prstGeom prst="rect">
            <a:avLst/>
          </a:prstGeom>
          <a:solidFill>
            <a:srgbClr val="679CB2"/>
          </a:solidFill>
        </p:spPr>
        <p:txBody>
          <a:bodyPr vert="horz" wrap="square" lIns="0" tIns="86995" rIns="0" bIns="0" rtlCol="0">
            <a:spAutoFit/>
          </a:bodyPr>
          <a:lstStyle/>
          <a:p>
            <a:pPr marR="212725" algn="ctr">
              <a:lnSpc>
                <a:spcPct val="100000"/>
              </a:lnSpc>
              <a:spcBef>
                <a:spcPts val="685"/>
              </a:spcBef>
            </a:pPr>
            <a:r>
              <a:rPr sz="1400" spc="15" dirty="0">
                <a:solidFill>
                  <a:srgbClr val="FFFFFF"/>
                </a:solidFill>
                <a:latin typeface="Calibri"/>
                <a:cs typeface="Calibri"/>
              </a:rPr>
              <a:t>Apply</a:t>
            </a:r>
            <a:r>
              <a:rPr sz="1400" spc="-15" dirty="0">
                <a:solidFill>
                  <a:srgbClr val="FFFFFF"/>
                </a:solidFill>
                <a:latin typeface="Calibri"/>
                <a:cs typeface="Calibri"/>
              </a:rPr>
              <a:t> </a:t>
            </a:r>
            <a:r>
              <a:rPr sz="1400" dirty="0">
                <a:solidFill>
                  <a:srgbClr val="FFFFFF"/>
                </a:solidFill>
                <a:latin typeface="Calibri"/>
                <a:cs typeface="Calibri"/>
              </a:rPr>
              <a:t>filter</a:t>
            </a:r>
            <a:endParaRPr sz="1400">
              <a:latin typeface="Calibri"/>
              <a:cs typeface="Calibri"/>
            </a:endParaRPr>
          </a:p>
        </p:txBody>
      </p:sp>
      <p:sp>
        <p:nvSpPr>
          <p:cNvPr id="13" name="object 13"/>
          <p:cNvSpPr txBox="1"/>
          <p:nvPr/>
        </p:nvSpPr>
        <p:spPr>
          <a:xfrm>
            <a:off x="5690435" y="3410930"/>
            <a:ext cx="4930775" cy="429259"/>
          </a:xfrm>
          <a:prstGeom prst="rect">
            <a:avLst/>
          </a:prstGeom>
          <a:solidFill>
            <a:srgbClr val="679CB2"/>
          </a:solidFill>
        </p:spPr>
        <p:txBody>
          <a:bodyPr vert="horz" wrap="square" lIns="0" tIns="86995" rIns="0" bIns="0" rtlCol="0">
            <a:spAutoFit/>
          </a:bodyPr>
          <a:lstStyle/>
          <a:p>
            <a:pPr algn="ctr">
              <a:lnSpc>
                <a:spcPct val="100000"/>
              </a:lnSpc>
              <a:spcBef>
                <a:spcPts val="685"/>
              </a:spcBef>
            </a:pPr>
            <a:r>
              <a:rPr sz="1400" dirty="0">
                <a:solidFill>
                  <a:srgbClr val="FFFFFF"/>
                </a:solidFill>
                <a:latin typeface="Calibri"/>
                <a:cs typeface="Calibri"/>
              </a:rPr>
              <a:t>Save</a:t>
            </a:r>
            <a:r>
              <a:rPr sz="1400" spc="10" dirty="0">
                <a:solidFill>
                  <a:srgbClr val="FFFFFF"/>
                </a:solidFill>
                <a:latin typeface="Calibri"/>
                <a:cs typeface="Calibri"/>
              </a:rPr>
              <a:t> </a:t>
            </a:r>
            <a:r>
              <a:rPr sz="1400" dirty="0">
                <a:solidFill>
                  <a:srgbClr val="FFFFFF"/>
                </a:solidFill>
                <a:latin typeface="Calibri"/>
                <a:cs typeface="Calibri"/>
              </a:rPr>
              <a:t>filtered</a:t>
            </a:r>
            <a:r>
              <a:rPr sz="1400" spc="25" dirty="0">
                <a:solidFill>
                  <a:srgbClr val="FFFFFF"/>
                </a:solidFill>
                <a:latin typeface="Calibri"/>
                <a:cs typeface="Calibri"/>
              </a:rPr>
              <a:t> </a:t>
            </a:r>
            <a:r>
              <a:rPr sz="1400" spc="5" dirty="0">
                <a:solidFill>
                  <a:srgbClr val="FFFFFF"/>
                </a:solidFill>
                <a:latin typeface="Calibri"/>
                <a:cs typeface="Calibri"/>
              </a:rPr>
              <a:t>log</a:t>
            </a:r>
            <a:r>
              <a:rPr sz="1400" spc="15" dirty="0">
                <a:solidFill>
                  <a:srgbClr val="FFFFFF"/>
                </a:solidFill>
                <a:latin typeface="Calibri"/>
                <a:cs typeface="Calibri"/>
              </a:rPr>
              <a:t> </a:t>
            </a:r>
            <a:r>
              <a:rPr sz="1400" dirty="0">
                <a:solidFill>
                  <a:srgbClr val="FFFFFF"/>
                </a:solidFill>
                <a:latin typeface="Calibri"/>
                <a:cs typeface="Calibri"/>
              </a:rPr>
              <a:t>&amp;</a:t>
            </a:r>
            <a:r>
              <a:rPr sz="1400" spc="30" dirty="0">
                <a:solidFill>
                  <a:srgbClr val="FFFFFF"/>
                </a:solidFill>
                <a:latin typeface="Calibri"/>
                <a:cs typeface="Calibri"/>
              </a:rPr>
              <a:t> </a:t>
            </a:r>
            <a:r>
              <a:rPr sz="1400" spc="20" dirty="0">
                <a:solidFill>
                  <a:srgbClr val="FFFFFF"/>
                </a:solidFill>
                <a:latin typeface="Calibri"/>
                <a:cs typeface="Calibri"/>
              </a:rPr>
              <a:t>BPMN</a:t>
            </a:r>
            <a:r>
              <a:rPr sz="1400" spc="25" dirty="0">
                <a:solidFill>
                  <a:srgbClr val="FFFFFF"/>
                </a:solidFill>
                <a:latin typeface="Calibri"/>
                <a:cs typeface="Calibri"/>
              </a:rPr>
              <a:t> </a:t>
            </a:r>
            <a:r>
              <a:rPr sz="1400" spc="15" dirty="0">
                <a:solidFill>
                  <a:srgbClr val="FFFFFF"/>
                </a:solidFill>
                <a:latin typeface="Calibri"/>
                <a:cs typeface="Calibri"/>
              </a:rPr>
              <a:t>model</a:t>
            </a:r>
            <a:endParaRPr sz="1400">
              <a:latin typeface="Calibri"/>
              <a:cs typeface="Calibri"/>
            </a:endParaRPr>
          </a:p>
        </p:txBody>
      </p:sp>
      <p:pic>
        <p:nvPicPr>
          <p:cNvPr id="14" name="object 14"/>
          <p:cNvPicPr/>
          <p:nvPr/>
        </p:nvPicPr>
        <p:blipFill>
          <a:blip r:embed="rId4" cstate="print"/>
          <a:stretch>
            <a:fillRect/>
          </a:stretch>
        </p:blipFill>
        <p:spPr>
          <a:xfrm>
            <a:off x="661303" y="4029979"/>
            <a:ext cx="4509321" cy="2135388"/>
          </a:xfrm>
          <a:prstGeom prst="rect">
            <a:avLst/>
          </a:prstGeom>
        </p:spPr>
      </p:pic>
      <p:grpSp>
        <p:nvGrpSpPr>
          <p:cNvPr id="15" name="object 15"/>
          <p:cNvGrpSpPr/>
          <p:nvPr/>
        </p:nvGrpSpPr>
        <p:grpSpPr>
          <a:xfrm>
            <a:off x="5986781" y="4109355"/>
            <a:ext cx="4531995" cy="2084705"/>
            <a:chOff x="5986781" y="4109355"/>
            <a:chExt cx="4531995" cy="2084705"/>
          </a:xfrm>
        </p:grpSpPr>
        <p:pic>
          <p:nvPicPr>
            <p:cNvPr id="16" name="object 16"/>
            <p:cNvPicPr/>
            <p:nvPr/>
          </p:nvPicPr>
          <p:blipFill>
            <a:blip r:embed="rId5" cstate="print"/>
            <a:stretch>
              <a:fillRect/>
            </a:stretch>
          </p:blipFill>
          <p:spPr>
            <a:xfrm>
              <a:off x="5986781" y="4109355"/>
              <a:ext cx="2737048" cy="996530"/>
            </a:xfrm>
            <a:prstGeom prst="rect">
              <a:avLst/>
            </a:prstGeom>
          </p:spPr>
        </p:pic>
        <p:pic>
          <p:nvPicPr>
            <p:cNvPr id="17" name="object 17"/>
            <p:cNvPicPr/>
            <p:nvPr/>
          </p:nvPicPr>
          <p:blipFill>
            <a:blip r:embed="rId6" cstate="print"/>
            <a:stretch>
              <a:fillRect/>
            </a:stretch>
          </p:blipFill>
          <p:spPr>
            <a:xfrm>
              <a:off x="7394447" y="4703063"/>
              <a:ext cx="3124200" cy="1490472"/>
            </a:xfrm>
            <a:prstGeom prst="rect">
              <a:avLst/>
            </a:prstGeom>
          </p:spPr>
        </p:pic>
        <p:pic>
          <p:nvPicPr>
            <p:cNvPr id="18" name="object 18"/>
            <p:cNvPicPr/>
            <p:nvPr/>
          </p:nvPicPr>
          <p:blipFill>
            <a:blip r:embed="rId7" cstate="print"/>
            <a:stretch>
              <a:fillRect/>
            </a:stretch>
          </p:blipFill>
          <p:spPr>
            <a:xfrm>
              <a:off x="7585750" y="4894832"/>
              <a:ext cx="2742137" cy="1107795"/>
            </a:xfrm>
            <a:prstGeom prst="rect">
              <a:avLst/>
            </a:prstGeom>
          </p:spPr>
        </p:pic>
      </p:grpSp>
      <p:sp>
        <p:nvSpPr>
          <p:cNvPr id="19" name="object 19"/>
          <p:cNvSpPr txBox="1">
            <a:spLocks noGrp="1"/>
          </p:cNvSpPr>
          <p:nvPr>
            <p:ph type="title"/>
          </p:nvPr>
        </p:nvSpPr>
        <p:spPr>
          <a:xfrm>
            <a:off x="640199" y="176783"/>
            <a:ext cx="3929379" cy="467359"/>
          </a:xfrm>
          <a:prstGeom prst="rect">
            <a:avLst/>
          </a:prstGeom>
        </p:spPr>
        <p:txBody>
          <a:bodyPr vert="horz" wrap="square" lIns="0" tIns="12700" rIns="0" bIns="0" rtlCol="0">
            <a:spAutoFit/>
          </a:bodyPr>
          <a:lstStyle/>
          <a:p>
            <a:pPr marL="12700">
              <a:lnSpc>
                <a:spcPct val="100000"/>
              </a:lnSpc>
              <a:spcBef>
                <a:spcPts val="100"/>
              </a:spcBef>
            </a:pPr>
            <a:r>
              <a:rPr sz="2900" spc="-30" dirty="0"/>
              <a:t>Variant</a:t>
            </a:r>
            <a:r>
              <a:rPr sz="2900" spc="-25" dirty="0"/>
              <a:t> </a:t>
            </a:r>
            <a:r>
              <a:rPr sz="2900" spc="-10" dirty="0"/>
              <a:t>analysis:</a:t>
            </a:r>
            <a:r>
              <a:rPr sz="2900" spc="-30" dirty="0"/>
              <a:t> </a:t>
            </a:r>
            <a:r>
              <a:rPr sz="2900" spc="-10" dirty="0"/>
              <a:t>approach</a:t>
            </a:r>
            <a:endParaRPr sz="29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6727" y="4556060"/>
            <a:ext cx="4814567" cy="876854"/>
          </a:xfrm>
          <a:prstGeom prst="rect">
            <a:avLst/>
          </a:prstGeom>
        </p:spPr>
      </p:pic>
      <p:grpSp>
        <p:nvGrpSpPr>
          <p:cNvPr id="3" name="object 3"/>
          <p:cNvGrpSpPr/>
          <p:nvPr/>
        </p:nvGrpSpPr>
        <p:grpSpPr>
          <a:xfrm>
            <a:off x="5643899" y="4565183"/>
            <a:ext cx="4656455" cy="1548765"/>
            <a:chOff x="5643899" y="4565183"/>
            <a:chExt cx="4656455" cy="1548765"/>
          </a:xfrm>
        </p:grpSpPr>
        <p:pic>
          <p:nvPicPr>
            <p:cNvPr id="4" name="object 4"/>
            <p:cNvPicPr/>
            <p:nvPr/>
          </p:nvPicPr>
          <p:blipFill>
            <a:blip r:embed="rId3" cstate="print"/>
            <a:stretch>
              <a:fillRect/>
            </a:stretch>
          </p:blipFill>
          <p:spPr>
            <a:xfrm>
              <a:off x="5643899" y="4565183"/>
              <a:ext cx="4656377" cy="1453667"/>
            </a:xfrm>
            <a:prstGeom prst="rect">
              <a:avLst/>
            </a:prstGeom>
          </p:spPr>
        </p:pic>
        <p:sp>
          <p:nvSpPr>
            <p:cNvPr id="5" name="object 5"/>
            <p:cNvSpPr/>
            <p:nvPr/>
          </p:nvSpPr>
          <p:spPr>
            <a:xfrm>
              <a:off x="8300186" y="4875244"/>
              <a:ext cx="1525905" cy="1223010"/>
            </a:xfrm>
            <a:custGeom>
              <a:avLst/>
              <a:gdLst/>
              <a:ahLst/>
              <a:cxnLst/>
              <a:rect l="l" t="t" r="r" b="b"/>
              <a:pathLst>
                <a:path w="1525904" h="1223010">
                  <a:moveTo>
                    <a:pt x="0" y="0"/>
                  </a:moveTo>
                  <a:lnTo>
                    <a:pt x="1525811" y="0"/>
                  </a:lnTo>
                  <a:lnTo>
                    <a:pt x="1525811" y="1222731"/>
                  </a:lnTo>
                  <a:lnTo>
                    <a:pt x="0" y="1222731"/>
                  </a:lnTo>
                  <a:lnTo>
                    <a:pt x="0" y="0"/>
                  </a:lnTo>
                  <a:close/>
                </a:path>
              </a:pathLst>
            </a:custGeom>
            <a:ln w="31750">
              <a:solidFill>
                <a:srgbClr val="0C8791"/>
              </a:solidFill>
            </a:ln>
          </p:spPr>
          <p:txBody>
            <a:bodyPr wrap="square" lIns="0" tIns="0" rIns="0" bIns="0" rtlCol="0"/>
            <a:lstStyle/>
            <a:p>
              <a:endParaRPr/>
            </a:p>
          </p:txBody>
        </p:sp>
      </p:grpSp>
      <p:sp>
        <p:nvSpPr>
          <p:cNvPr id="6" name="object 6"/>
          <p:cNvSpPr txBox="1"/>
          <p:nvPr/>
        </p:nvSpPr>
        <p:spPr>
          <a:xfrm>
            <a:off x="520873" y="1739900"/>
            <a:ext cx="7836534" cy="1799589"/>
          </a:xfrm>
          <a:prstGeom prst="rect">
            <a:avLst/>
          </a:prstGeom>
        </p:spPr>
        <p:txBody>
          <a:bodyPr vert="horz" wrap="square" lIns="0" tIns="12700" rIns="0" bIns="0" rtlCol="0">
            <a:spAutoFit/>
          </a:bodyPr>
          <a:lstStyle/>
          <a:p>
            <a:pPr marL="12700">
              <a:lnSpc>
                <a:spcPts val="2135"/>
              </a:lnSpc>
              <a:spcBef>
                <a:spcPts val="100"/>
              </a:spcBef>
            </a:pPr>
            <a:r>
              <a:rPr sz="1800" spc="-5" dirty="0">
                <a:latin typeface="Calibri"/>
                <a:cs typeface="Calibri"/>
              </a:rPr>
              <a:t>Visual</a:t>
            </a:r>
            <a:r>
              <a:rPr sz="1800" spc="10" dirty="0">
                <a:latin typeface="Calibri"/>
                <a:cs typeface="Calibri"/>
              </a:rPr>
              <a:t> </a:t>
            </a:r>
            <a:r>
              <a:rPr sz="1800" spc="-5" dirty="0">
                <a:latin typeface="Calibri"/>
                <a:cs typeface="Calibri"/>
              </a:rPr>
              <a:t>comparison</a:t>
            </a:r>
            <a:r>
              <a:rPr sz="1800" spc="15" dirty="0">
                <a:latin typeface="Calibri"/>
                <a:cs typeface="Calibri"/>
              </a:rPr>
              <a:t> </a:t>
            </a:r>
            <a:r>
              <a:rPr sz="1800" dirty="0">
                <a:latin typeface="Calibri"/>
                <a:cs typeface="Calibri"/>
              </a:rPr>
              <a:t>of</a:t>
            </a:r>
            <a:r>
              <a:rPr sz="1800" spc="10" dirty="0">
                <a:latin typeface="Calibri"/>
                <a:cs typeface="Calibri"/>
              </a:rPr>
              <a:t> </a:t>
            </a:r>
            <a:r>
              <a:rPr sz="1800" spc="-10" dirty="0">
                <a:latin typeface="Calibri"/>
                <a:cs typeface="Calibri"/>
              </a:rPr>
              <a:t>process</a:t>
            </a:r>
            <a:r>
              <a:rPr sz="1800" spc="5" dirty="0">
                <a:latin typeface="Calibri"/>
                <a:cs typeface="Calibri"/>
              </a:rPr>
              <a:t> </a:t>
            </a:r>
            <a:r>
              <a:rPr sz="1800" spc="-5" dirty="0">
                <a:latin typeface="Calibri"/>
                <a:cs typeface="Calibri"/>
              </a:rPr>
              <a:t>maps/BPMN</a:t>
            </a:r>
            <a:r>
              <a:rPr sz="1800" spc="10" dirty="0">
                <a:latin typeface="Calibri"/>
                <a:cs typeface="Calibri"/>
              </a:rPr>
              <a:t> </a:t>
            </a:r>
            <a:r>
              <a:rPr sz="1800" spc="-5" dirty="0">
                <a:latin typeface="Calibri"/>
                <a:cs typeface="Calibri"/>
              </a:rPr>
              <a:t>models,</a:t>
            </a:r>
            <a:r>
              <a:rPr sz="1800" spc="10" dirty="0">
                <a:latin typeface="Calibri"/>
                <a:cs typeface="Calibri"/>
              </a:rPr>
              <a:t> </a:t>
            </a:r>
            <a:r>
              <a:rPr sz="1800" spc="-15" dirty="0">
                <a:latin typeface="Calibri"/>
                <a:cs typeface="Calibri"/>
              </a:rPr>
              <a:t>to</a:t>
            </a:r>
            <a:r>
              <a:rPr sz="1800" spc="10" dirty="0">
                <a:latin typeface="Calibri"/>
                <a:cs typeface="Calibri"/>
              </a:rPr>
              <a:t> </a:t>
            </a:r>
            <a:r>
              <a:rPr sz="1800" spc="-5" dirty="0">
                <a:latin typeface="Calibri"/>
                <a:cs typeface="Calibri"/>
              </a:rPr>
              <a:t>identify</a:t>
            </a:r>
            <a:r>
              <a:rPr sz="1800" spc="10" dirty="0">
                <a:latin typeface="Calibri"/>
                <a:cs typeface="Calibri"/>
              </a:rPr>
              <a:t> </a:t>
            </a:r>
            <a:r>
              <a:rPr sz="1800" spc="-10" dirty="0">
                <a:latin typeface="Calibri"/>
                <a:cs typeface="Calibri"/>
              </a:rPr>
              <a:t>structural</a:t>
            </a:r>
            <a:r>
              <a:rPr sz="1800" spc="10" dirty="0">
                <a:latin typeface="Calibri"/>
                <a:cs typeface="Calibri"/>
              </a:rPr>
              <a:t> </a:t>
            </a:r>
            <a:r>
              <a:rPr sz="1800" spc="-10" dirty="0">
                <a:latin typeface="Calibri"/>
                <a:cs typeface="Calibri"/>
              </a:rPr>
              <a:t>differences:</a:t>
            </a:r>
            <a:endParaRPr sz="1800">
              <a:latin typeface="Calibri"/>
              <a:cs typeface="Calibri"/>
            </a:endParaRPr>
          </a:p>
          <a:p>
            <a:pPr marL="340360" indent="-204470">
              <a:lnSpc>
                <a:spcPts val="2135"/>
              </a:lnSpc>
              <a:buFont typeface="Arial MT"/>
              <a:buChar char="•"/>
              <a:tabLst>
                <a:tab pos="340360" algn="l"/>
              </a:tabLst>
            </a:pPr>
            <a:r>
              <a:rPr sz="1800" spc="-5" dirty="0">
                <a:latin typeface="Calibri"/>
                <a:cs typeface="Calibri"/>
              </a:rPr>
              <a:t>Flow</a:t>
            </a:r>
            <a:endParaRPr sz="1800">
              <a:latin typeface="Calibri"/>
              <a:cs typeface="Calibri"/>
            </a:endParaRPr>
          </a:p>
          <a:p>
            <a:pPr marL="340360" indent="-204470">
              <a:lnSpc>
                <a:spcPct val="100000"/>
              </a:lnSpc>
              <a:spcBef>
                <a:spcPts val="45"/>
              </a:spcBef>
              <a:buFont typeface="Arial MT"/>
              <a:buChar char="•"/>
              <a:tabLst>
                <a:tab pos="340360" algn="l"/>
              </a:tabLst>
            </a:pPr>
            <a:r>
              <a:rPr sz="1800" spc="-5" dirty="0">
                <a:latin typeface="Calibri"/>
                <a:cs typeface="Calibri"/>
              </a:rPr>
              <a:t>Frequency</a:t>
            </a:r>
            <a:r>
              <a:rPr sz="1800" spc="-25" dirty="0">
                <a:latin typeface="Calibri"/>
                <a:cs typeface="Calibri"/>
              </a:rPr>
              <a:t> </a:t>
            </a:r>
            <a:r>
              <a:rPr sz="1800" dirty="0">
                <a:latin typeface="Calibri"/>
                <a:cs typeface="Calibri"/>
              </a:rPr>
              <a:t>&amp;</a:t>
            </a:r>
            <a:r>
              <a:rPr sz="1800" spc="-20" dirty="0">
                <a:latin typeface="Calibri"/>
                <a:cs typeface="Calibri"/>
              </a:rPr>
              <a:t> </a:t>
            </a:r>
            <a:r>
              <a:rPr sz="1800" spc="-10" dirty="0">
                <a:latin typeface="Calibri"/>
                <a:cs typeface="Calibri"/>
              </a:rPr>
              <a:t>rework</a:t>
            </a:r>
            <a:endParaRPr sz="1800">
              <a:latin typeface="Calibri"/>
              <a:cs typeface="Calibri"/>
            </a:endParaRPr>
          </a:p>
          <a:p>
            <a:pPr marL="340360" indent="-204470">
              <a:lnSpc>
                <a:spcPts val="2135"/>
              </a:lnSpc>
              <a:spcBef>
                <a:spcPts val="25"/>
              </a:spcBef>
              <a:buFont typeface="Arial MT"/>
              <a:buChar char="•"/>
              <a:tabLst>
                <a:tab pos="340360" algn="l"/>
              </a:tabLst>
            </a:pPr>
            <a:r>
              <a:rPr sz="1800" spc="-10" dirty="0">
                <a:latin typeface="Calibri"/>
                <a:cs typeface="Calibri"/>
              </a:rPr>
              <a:t>Bottlenecks</a:t>
            </a:r>
            <a:endParaRPr sz="1800">
              <a:latin typeface="Calibri"/>
              <a:cs typeface="Calibri"/>
            </a:endParaRPr>
          </a:p>
          <a:p>
            <a:pPr marL="340360" indent="-204470">
              <a:lnSpc>
                <a:spcPts val="2135"/>
              </a:lnSpc>
              <a:buFont typeface="Arial MT"/>
              <a:buChar char="•"/>
              <a:tabLst>
                <a:tab pos="340360" algn="l"/>
              </a:tabLst>
            </a:pPr>
            <a:r>
              <a:rPr sz="1800" spc="-10" dirty="0">
                <a:latin typeface="Calibri"/>
                <a:cs typeface="Calibri"/>
              </a:rPr>
              <a:t>etc.</a:t>
            </a:r>
            <a:endParaRPr sz="1800">
              <a:latin typeface="Calibri"/>
              <a:cs typeface="Calibri"/>
            </a:endParaRPr>
          </a:p>
          <a:p>
            <a:pPr marL="135890">
              <a:lnSpc>
                <a:spcPct val="100000"/>
              </a:lnSpc>
              <a:spcBef>
                <a:spcPts val="1030"/>
              </a:spcBef>
            </a:pPr>
            <a:r>
              <a:rPr sz="1800" spc="-5" dirty="0">
                <a:latin typeface="Calibri"/>
                <a:cs typeface="Calibri"/>
              </a:rPr>
              <a:t>Consider</a:t>
            </a:r>
            <a:r>
              <a:rPr sz="1800" spc="5" dirty="0">
                <a:latin typeface="Calibri"/>
                <a:cs typeface="Calibri"/>
              </a:rPr>
              <a:t> </a:t>
            </a:r>
            <a:r>
              <a:rPr sz="1800" spc="-15" dirty="0">
                <a:latin typeface="Calibri"/>
                <a:cs typeface="Calibri"/>
              </a:rPr>
              <a:t>different</a:t>
            </a:r>
            <a:r>
              <a:rPr sz="1800" spc="10" dirty="0">
                <a:latin typeface="Calibri"/>
                <a:cs typeface="Calibri"/>
              </a:rPr>
              <a:t> </a:t>
            </a:r>
            <a:r>
              <a:rPr sz="1800" spc="-10" dirty="0">
                <a:latin typeface="Calibri"/>
                <a:cs typeface="Calibri"/>
              </a:rPr>
              <a:t>perspectives</a:t>
            </a:r>
            <a:r>
              <a:rPr sz="1800" spc="5" dirty="0">
                <a:latin typeface="Calibri"/>
                <a:cs typeface="Calibri"/>
              </a:rPr>
              <a:t> </a:t>
            </a:r>
            <a:r>
              <a:rPr sz="1800" spc="-5" dirty="0">
                <a:latin typeface="Calibri"/>
                <a:cs typeface="Calibri"/>
              </a:rPr>
              <a:t>(Activities,</a:t>
            </a:r>
            <a:r>
              <a:rPr sz="1800" spc="15" dirty="0">
                <a:latin typeface="Calibri"/>
                <a:cs typeface="Calibri"/>
              </a:rPr>
              <a:t> </a:t>
            </a:r>
            <a:r>
              <a:rPr sz="1800" spc="-10" dirty="0">
                <a:latin typeface="Calibri"/>
                <a:cs typeface="Calibri"/>
              </a:rPr>
              <a:t>Resources…)</a:t>
            </a:r>
            <a:endParaRPr sz="1800">
              <a:latin typeface="Calibri"/>
              <a:cs typeface="Calibri"/>
            </a:endParaRPr>
          </a:p>
        </p:txBody>
      </p:sp>
      <p:sp>
        <p:nvSpPr>
          <p:cNvPr id="7" name="object 7"/>
          <p:cNvSpPr txBox="1"/>
          <p:nvPr/>
        </p:nvSpPr>
        <p:spPr>
          <a:xfrm>
            <a:off x="397256" y="4109211"/>
            <a:ext cx="261302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324043"/>
                </a:solidFill>
                <a:latin typeface="Calibri"/>
                <a:cs typeface="Calibri"/>
              </a:rPr>
              <a:t>Variant</a:t>
            </a:r>
            <a:r>
              <a:rPr sz="1600" b="1" spc="-5" dirty="0">
                <a:solidFill>
                  <a:srgbClr val="324043"/>
                </a:solidFill>
                <a:latin typeface="Calibri"/>
                <a:cs typeface="Calibri"/>
              </a:rPr>
              <a:t> </a:t>
            </a:r>
            <a:r>
              <a:rPr sz="1600" b="1" spc="5" dirty="0">
                <a:solidFill>
                  <a:srgbClr val="324043"/>
                </a:solidFill>
                <a:latin typeface="Calibri"/>
                <a:cs typeface="Calibri"/>
              </a:rPr>
              <a:t>1:</a:t>
            </a:r>
            <a:r>
              <a:rPr sz="1600" b="1" dirty="0">
                <a:solidFill>
                  <a:srgbClr val="324043"/>
                </a:solidFill>
                <a:latin typeface="Calibri"/>
                <a:cs typeface="Calibri"/>
              </a:rPr>
              <a:t> </a:t>
            </a:r>
            <a:r>
              <a:rPr sz="1600" b="1" spc="5" dirty="0">
                <a:solidFill>
                  <a:srgbClr val="324043"/>
                </a:solidFill>
                <a:latin typeface="Calibri"/>
                <a:cs typeface="Calibri"/>
              </a:rPr>
              <a:t>“</a:t>
            </a:r>
            <a:r>
              <a:rPr sz="1600" spc="5" dirty="0">
                <a:solidFill>
                  <a:srgbClr val="324043"/>
                </a:solidFill>
                <a:latin typeface="Calibri"/>
                <a:cs typeface="Calibri"/>
              </a:rPr>
              <a:t>fast”</a:t>
            </a:r>
            <a:r>
              <a:rPr sz="1600" dirty="0">
                <a:solidFill>
                  <a:srgbClr val="324043"/>
                </a:solidFill>
                <a:latin typeface="Calibri"/>
                <a:cs typeface="Calibri"/>
              </a:rPr>
              <a:t> (up</a:t>
            </a:r>
            <a:r>
              <a:rPr sz="1600" spc="-5" dirty="0">
                <a:solidFill>
                  <a:srgbClr val="324043"/>
                </a:solidFill>
                <a:latin typeface="Calibri"/>
                <a:cs typeface="Calibri"/>
              </a:rPr>
              <a:t> </a:t>
            </a:r>
            <a:r>
              <a:rPr sz="1600" spc="-10" dirty="0">
                <a:solidFill>
                  <a:srgbClr val="324043"/>
                </a:solidFill>
                <a:latin typeface="Calibri"/>
                <a:cs typeface="Calibri"/>
              </a:rPr>
              <a:t>to</a:t>
            </a:r>
            <a:r>
              <a:rPr sz="1600" dirty="0">
                <a:solidFill>
                  <a:srgbClr val="324043"/>
                </a:solidFill>
                <a:latin typeface="Calibri"/>
                <a:cs typeface="Calibri"/>
              </a:rPr>
              <a:t> </a:t>
            </a:r>
            <a:r>
              <a:rPr sz="1600" spc="5" dirty="0">
                <a:solidFill>
                  <a:srgbClr val="324043"/>
                </a:solidFill>
                <a:latin typeface="Calibri"/>
                <a:cs typeface="Calibri"/>
              </a:rPr>
              <a:t>45 min)</a:t>
            </a:r>
            <a:endParaRPr sz="1600">
              <a:latin typeface="Calibri"/>
              <a:cs typeface="Calibri"/>
            </a:endParaRPr>
          </a:p>
        </p:txBody>
      </p:sp>
      <p:sp>
        <p:nvSpPr>
          <p:cNvPr id="8" name="object 8"/>
          <p:cNvSpPr txBox="1"/>
          <p:nvPr/>
        </p:nvSpPr>
        <p:spPr>
          <a:xfrm>
            <a:off x="5621016" y="4109211"/>
            <a:ext cx="310832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324043"/>
                </a:solidFill>
                <a:latin typeface="Calibri"/>
                <a:cs typeface="Calibri"/>
              </a:rPr>
              <a:t>Variant</a:t>
            </a:r>
            <a:r>
              <a:rPr sz="1600" b="1" spc="-5" dirty="0">
                <a:solidFill>
                  <a:srgbClr val="324043"/>
                </a:solidFill>
                <a:latin typeface="Calibri"/>
                <a:cs typeface="Calibri"/>
              </a:rPr>
              <a:t> </a:t>
            </a:r>
            <a:r>
              <a:rPr sz="1600" b="1" spc="5" dirty="0">
                <a:solidFill>
                  <a:srgbClr val="324043"/>
                </a:solidFill>
                <a:latin typeface="Calibri"/>
                <a:cs typeface="Calibri"/>
              </a:rPr>
              <a:t>2: </a:t>
            </a:r>
            <a:r>
              <a:rPr sz="1600" spc="5" dirty="0">
                <a:solidFill>
                  <a:srgbClr val="324043"/>
                </a:solidFill>
                <a:latin typeface="Calibri"/>
                <a:cs typeface="Calibri"/>
              </a:rPr>
              <a:t>“slow”</a:t>
            </a:r>
            <a:r>
              <a:rPr sz="1600" dirty="0">
                <a:solidFill>
                  <a:srgbClr val="324043"/>
                </a:solidFill>
                <a:latin typeface="Calibri"/>
                <a:cs typeface="Calibri"/>
              </a:rPr>
              <a:t> (more</a:t>
            </a:r>
            <a:r>
              <a:rPr sz="1600" spc="10" dirty="0">
                <a:solidFill>
                  <a:srgbClr val="324043"/>
                </a:solidFill>
                <a:latin typeface="Calibri"/>
                <a:cs typeface="Calibri"/>
              </a:rPr>
              <a:t> </a:t>
            </a:r>
            <a:r>
              <a:rPr sz="1600" dirty="0">
                <a:solidFill>
                  <a:srgbClr val="324043"/>
                </a:solidFill>
                <a:latin typeface="Calibri"/>
                <a:cs typeface="Calibri"/>
              </a:rPr>
              <a:t>than </a:t>
            </a:r>
            <a:r>
              <a:rPr sz="1600" spc="5" dirty="0">
                <a:solidFill>
                  <a:srgbClr val="324043"/>
                </a:solidFill>
                <a:latin typeface="Calibri"/>
                <a:cs typeface="Calibri"/>
              </a:rPr>
              <a:t>1.5 </a:t>
            </a:r>
            <a:r>
              <a:rPr sz="1600" spc="-5" dirty="0">
                <a:solidFill>
                  <a:srgbClr val="324043"/>
                </a:solidFill>
                <a:latin typeface="Calibri"/>
                <a:cs typeface="Calibri"/>
              </a:rPr>
              <a:t>hrs)</a:t>
            </a:r>
            <a:endParaRPr sz="1600">
              <a:latin typeface="Calibri"/>
              <a:cs typeface="Calibri"/>
            </a:endParaRPr>
          </a:p>
        </p:txBody>
      </p:sp>
      <p:sp>
        <p:nvSpPr>
          <p:cNvPr id="9" name="object 9"/>
          <p:cNvSpPr txBox="1"/>
          <p:nvPr/>
        </p:nvSpPr>
        <p:spPr>
          <a:xfrm>
            <a:off x="4211937" y="5884164"/>
            <a:ext cx="246697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24043"/>
                </a:solidFill>
                <a:latin typeface="Calibri"/>
                <a:cs typeface="Calibri"/>
              </a:rPr>
              <a:t>[Avg</a:t>
            </a:r>
            <a:r>
              <a:rPr sz="1400" spc="20" dirty="0">
                <a:solidFill>
                  <a:srgbClr val="324043"/>
                </a:solidFill>
                <a:latin typeface="Calibri"/>
                <a:cs typeface="Calibri"/>
              </a:rPr>
              <a:t> </a:t>
            </a:r>
            <a:r>
              <a:rPr sz="1400" spc="5" dirty="0">
                <a:solidFill>
                  <a:srgbClr val="324043"/>
                </a:solidFill>
                <a:latin typeface="Calibri"/>
                <a:cs typeface="Calibri"/>
              </a:rPr>
              <a:t>duration</a:t>
            </a:r>
            <a:r>
              <a:rPr sz="1400" spc="30" dirty="0">
                <a:solidFill>
                  <a:srgbClr val="324043"/>
                </a:solidFill>
                <a:latin typeface="Calibri"/>
                <a:cs typeface="Calibri"/>
              </a:rPr>
              <a:t> </a:t>
            </a:r>
            <a:r>
              <a:rPr sz="1400" spc="-5" dirty="0">
                <a:solidFill>
                  <a:srgbClr val="324043"/>
                </a:solidFill>
                <a:latin typeface="Calibri"/>
                <a:cs typeface="Calibri"/>
              </a:rPr>
              <a:t>for</a:t>
            </a:r>
            <a:r>
              <a:rPr sz="1400" spc="15" dirty="0">
                <a:solidFill>
                  <a:srgbClr val="324043"/>
                </a:solidFill>
                <a:latin typeface="Calibri"/>
                <a:cs typeface="Calibri"/>
              </a:rPr>
              <a:t> </a:t>
            </a:r>
            <a:r>
              <a:rPr sz="1400" spc="5" dirty="0">
                <a:solidFill>
                  <a:srgbClr val="324043"/>
                </a:solidFill>
                <a:latin typeface="Calibri"/>
                <a:cs typeface="Calibri"/>
              </a:rPr>
              <a:t>full log:</a:t>
            </a:r>
            <a:r>
              <a:rPr sz="1400" spc="15" dirty="0">
                <a:solidFill>
                  <a:srgbClr val="324043"/>
                </a:solidFill>
                <a:latin typeface="Calibri"/>
                <a:cs typeface="Calibri"/>
              </a:rPr>
              <a:t> </a:t>
            </a:r>
            <a:r>
              <a:rPr sz="1400" spc="5" dirty="0">
                <a:solidFill>
                  <a:srgbClr val="324043"/>
                </a:solidFill>
                <a:latin typeface="Calibri"/>
                <a:cs typeface="Calibri"/>
              </a:rPr>
              <a:t>1.1</a:t>
            </a:r>
            <a:r>
              <a:rPr sz="1400" spc="10" dirty="0">
                <a:solidFill>
                  <a:srgbClr val="324043"/>
                </a:solidFill>
                <a:latin typeface="Calibri"/>
                <a:cs typeface="Calibri"/>
              </a:rPr>
              <a:t> </a:t>
            </a:r>
            <a:r>
              <a:rPr sz="1400" spc="5" dirty="0">
                <a:solidFill>
                  <a:srgbClr val="324043"/>
                </a:solidFill>
                <a:latin typeface="Calibri"/>
                <a:cs typeface="Calibri"/>
              </a:rPr>
              <a:t>hrs]</a:t>
            </a:r>
            <a:endParaRPr sz="1400">
              <a:latin typeface="Calibri"/>
              <a:cs typeface="Calibri"/>
            </a:endParaRPr>
          </a:p>
        </p:txBody>
      </p:sp>
      <p:sp>
        <p:nvSpPr>
          <p:cNvPr id="10" name="object 10"/>
          <p:cNvSpPr txBox="1">
            <a:spLocks noGrp="1"/>
          </p:cNvSpPr>
          <p:nvPr>
            <p:ph type="title"/>
          </p:nvPr>
        </p:nvSpPr>
        <p:spPr>
          <a:xfrm>
            <a:off x="640199" y="373380"/>
            <a:ext cx="7647305" cy="513080"/>
          </a:xfrm>
          <a:prstGeom prst="rect">
            <a:avLst/>
          </a:prstGeom>
        </p:spPr>
        <p:txBody>
          <a:bodyPr vert="horz" wrap="square" lIns="0" tIns="12700" rIns="0" bIns="0" rtlCol="0">
            <a:spAutoFit/>
          </a:bodyPr>
          <a:lstStyle/>
          <a:p>
            <a:pPr marL="12700">
              <a:lnSpc>
                <a:spcPct val="100000"/>
              </a:lnSpc>
              <a:spcBef>
                <a:spcPts val="100"/>
              </a:spcBef>
            </a:pPr>
            <a:r>
              <a:rPr spc="-30" dirty="0"/>
              <a:t>Variant</a:t>
            </a:r>
            <a:r>
              <a:rPr dirty="0"/>
              <a:t> </a:t>
            </a:r>
            <a:r>
              <a:rPr spc="-5" dirty="0"/>
              <a:t>analysis:</a:t>
            </a:r>
            <a:r>
              <a:rPr spc="5" dirty="0"/>
              <a:t> </a:t>
            </a:r>
            <a:r>
              <a:rPr spc="-5" dirty="0"/>
              <a:t>comparison</a:t>
            </a:r>
            <a:r>
              <a:rPr spc="10" dirty="0"/>
              <a:t> </a:t>
            </a:r>
            <a:r>
              <a:rPr dirty="0"/>
              <a:t>via</a:t>
            </a:r>
            <a:r>
              <a:rPr spc="5" dirty="0"/>
              <a:t> </a:t>
            </a:r>
            <a:r>
              <a:rPr spc="-5" dirty="0"/>
              <a:t>maps/models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1114" y="373380"/>
            <a:ext cx="7146290" cy="513080"/>
          </a:xfrm>
          <a:prstGeom prst="rect">
            <a:avLst/>
          </a:prstGeom>
        </p:spPr>
        <p:txBody>
          <a:bodyPr vert="horz" wrap="square" lIns="0" tIns="12700" rIns="0" bIns="0" rtlCol="0">
            <a:spAutoFit/>
          </a:bodyPr>
          <a:lstStyle/>
          <a:p>
            <a:pPr marL="12700">
              <a:lnSpc>
                <a:spcPct val="100000"/>
              </a:lnSpc>
              <a:spcBef>
                <a:spcPts val="100"/>
              </a:spcBef>
            </a:pPr>
            <a:r>
              <a:rPr spc="-30" dirty="0"/>
              <a:t>Variant</a:t>
            </a:r>
            <a:r>
              <a:rPr spc="-5" dirty="0"/>
              <a:t> analysis: comparison</a:t>
            </a:r>
            <a:r>
              <a:rPr dirty="0"/>
              <a:t> via</a:t>
            </a:r>
            <a:r>
              <a:rPr spc="-5" dirty="0"/>
              <a:t> dashboard</a:t>
            </a:r>
          </a:p>
        </p:txBody>
      </p:sp>
      <p:sp>
        <p:nvSpPr>
          <p:cNvPr id="3" name="object 3"/>
          <p:cNvSpPr txBox="1"/>
          <p:nvPr/>
        </p:nvSpPr>
        <p:spPr>
          <a:xfrm>
            <a:off x="224753" y="1523491"/>
            <a:ext cx="9979660" cy="568325"/>
          </a:xfrm>
          <a:prstGeom prst="rect">
            <a:avLst/>
          </a:prstGeom>
        </p:spPr>
        <p:txBody>
          <a:bodyPr vert="horz" wrap="square" lIns="0" tIns="26670" rIns="0" bIns="0" rtlCol="0">
            <a:spAutoFit/>
          </a:bodyPr>
          <a:lstStyle/>
          <a:p>
            <a:pPr marL="12700" marR="5080">
              <a:lnSpc>
                <a:spcPts val="2110"/>
              </a:lnSpc>
              <a:spcBef>
                <a:spcPts val="210"/>
              </a:spcBef>
            </a:pPr>
            <a:r>
              <a:rPr sz="1800" spc="-15" dirty="0">
                <a:latin typeface="Calibri"/>
                <a:cs typeface="Calibri"/>
              </a:rPr>
              <a:t>Statistical</a:t>
            </a:r>
            <a:r>
              <a:rPr sz="1800" spc="15" dirty="0">
                <a:latin typeface="Calibri"/>
                <a:cs typeface="Calibri"/>
              </a:rPr>
              <a:t> </a:t>
            </a:r>
            <a:r>
              <a:rPr sz="1800" spc="-5" dirty="0">
                <a:latin typeface="Calibri"/>
                <a:cs typeface="Calibri"/>
              </a:rPr>
              <a:t>comparison</a:t>
            </a:r>
            <a:r>
              <a:rPr sz="1800" spc="20" dirty="0">
                <a:latin typeface="Calibri"/>
                <a:cs typeface="Calibri"/>
              </a:rPr>
              <a:t> </a:t>
            </a:r>
            <a:r>
              <a:rPr sz="1800" spc="-5" dirty="0">
                <a:latin typeface="Calibri"/>
                <a:cs typeface="Calibri"/>
              </a:rPr>
              <a:t>via</a:t>
            </a:r>
            <a:r>
              <a:rPr sz="1800" spc="15" dirty="0">
                <a:latin typeface="Calibri"/>
                <a:cs typeface="Calibri"/>
              </a:rPr>
              <a:t> </a:t>
            </a:r>
            <a:r>
              <a:rPr sz="1800" spc="-5" dirty="0">
                <a:latin typeface="Calibri"/>
                <a:cs typeface="Calibri"/>
              </a:rPr>
              <a:t>dashboard</a:t>
            </a:r>
            <a:r>
              <a:rPr sz="1800" spc="20" dirty="0">
                <a:latin typeface="Calibri"/>
                <a:cs typeface="Calibri"/>
              </a:rPr>
              <a:t> </a:t>
            </a:r>
            <a:r>
              <a:rPr sz="1800" spc="-5" dirty="0">
                <a:latin typeface="Calibri"/>
                <a:cs typeface="Calibri"/>
              </a:rPr>
              <a:t>charts</a:t>
            </a:r>
            <a:r>
              <a:rPr sz="1800" spc="10" dirty="0">
                <a:latin typeface="Calibri"/>
                <a:cs typeface="Calibri"/>
              </a:rPr>
              <a:t> </a:t>
            </a:r>
            <a:r>
              <a:rPr sz="1800" dirty="0">
                <a:latin typeface="Calibri"/>
                <a:cs typeface="Calibri"/>
              </a:rPr>
              <a:t>and</a:t>
            </a:r>
            <a:r>
              <a:rPr sz="1800" spc="20" dirty="0">
                <a:latin typeface="Calibri"/>
                <a:cs typeface="Calibri"/>
              </a:rPr>
              <a:t> </a:t>
            </a:r>
            <a:r>
              <a:rPr sz="1800" spc="-5" dirty="0">
                <a:latin typeface="Calibri"/>
                <a:cs typeface="Calibri"/>
              </a:rPr>
              <a:t>tables.</a:t>
            </a:r>
            <a:r>
              <a:rPr sz="1800" spc="10" dirty="0">
                <a:latin typeface="Calibri"/>
                <a:cs typeface="Calibri"/>
              </a:rPr>
              <a:t> </a:t>
            </a:r>
            <a:r>
              <a:rPr sz="1800" spc="-20" dirty="0">
                <a:latin typeface="Calibri"/>
                <a:cs typeface="Calibri"/>
              </a:rPr>
              <a:t>Variants</a:t>
            </a:r>
            <a:r>
              <a:rPr sz="1800" spc="5" dirty="0">
                <a:latin typeface="Calibri"/>
                <a:cs typeface="Calibri"/>
              </a:rPr>
              <a:t> </a:t>
            </a:r>
            <a:r>
              <a:rPr sz="1800" spc="-10" dirty="0">
                <a:latin typeface="Calibri"/>
                <a:cs typeface="Calibri"/>
              </a:rPr>
              <a:t>are</a:t>
            </a:r>
            <a:r>
              <a:rPr sz="1800" spc="20" dirty="0">
                <a:latin typeface="Calibri"/>
                <a:cs typeface="Calibri"/>
              </a:rPr>
              <a:t> </a:t>
            </a:r>
            <a:r>
              <a:rPr sz="1800" spc="-15" dirty="0">
                <a:latin typeface="Calibri"/>
                <a:cs typeface="Calibri"/>
              </a:rPr>
              <a:t>color-coded</a:t>
            </a:r>
            <a:r>
              <a:rPr sz="1800" spc="25" dirty="0">
                <a:latin typeface="Calibri"/>
                <a:cs typeface="Calibri"/>
              </a:rPr>
              <a:t> </a:t>
            </a:r>
            <a:r>
              <a:rPr sz="1800" dirty="0">
                <a:latin typeface="Calibri"/>
                <a:cs typeface="Calibri"/>
              </a:rPr>
              <a:t>(e.g. </a:t>
            </a:r>
            <a:r>
              <a:rPr sz="1800" spc="-10" dirty="0">
                <a:latin typeface="Calibri"/>
                <a:cs typeface="Calibri"/>
              </a:rPr>
              <a:t>red</a:t>
            </a:r>
            <a:r>
              <a:rPr sz="1800" spc="20" dirty="0">
                <a:latin typeface="Calibri"/>
                <a:cs typeface="Calibri"/>
              </a:rPr>
              <a:t> </a:t>
            </a:r>
            <a:r>
              <a:rPr sz="1800" spc="-15" dirty="0">
                <a:latin typeface="Calibri"/>
                <a:cs typeface="Calibri"/>
              </a:rPr>
              <a:t>for</a:t>
            </a:r>
            <a:r>
              <a:rPr sz="1800" spc="10" dirty="0">
                <a:latin typeface="Calibri"/>
                <a:cs typeface="Calibri"/>
              </a:rPr>
              <a:t> </a:t>
            </a:r>
            <a:r>
              <a:rPr sz="1800" spc="-35" dirty="0">
                <a:latin typeface="Calibri"/>
                <a:cs typeface="Calibri"/>
              </a:rPr>
              <a:t>slow,</a:t>
            </a:r>
            <a:r>
              <a:rPr sz="1800" spc="15" dirty="0">
                <a:latin typeface="Calibri"/>
                <a:cs typeface="Calibri"/>
              </a:rPr>
              <a:t> </a:t>
            </a:r>
            <a:r>
              <a:rPr sz="1800" spc="-10" dirty="0">
                <a:latin typeface="Calibri"/>
                <a:cs typeface="Calibri"/>
              </a:rPr>
              <a:t>green</a:t>
            </a:r>
            <a:r>
              <a:rPr sz="1800" spc="20" dirty="0">
                <a:latin typeface="Calibri"/>
                <a:cs typeface="Calibri"/>
              </a:rPr>
              <a:t> </a:t>
            </a:r>
            <a:r>
              <a:rPr sz="1800" spc="-15" dirty="0">
                <a:latin typeface="Calibri"/>
                <a:cs typeface="Calibri"/>
              </a:rPr>
              <a:t>for </a:t>
            </a:r>
            <a:r>
              <a:rPr sz="1800" spc="-390" dirty="0">
                <a:latin typeface="Calibri"/>
                <a:cs typeface="Calibri"/>
              </a:rPr>
              <a:t> </a:t>
            </a:r>
            <a:r>
              <a:rPr sz="1800" spc="-20" dirty="0">
                <a:latin typeface="Calibri"/>
                <a:cs typeface="Calibri"/>
              </a:rPr>
              <a:t>fast</a:t>
            </a:r>
            <a:r>
              <a:rPr sz="1800" spc="-5" dirty="0">
                <a:latin typeface="Calibri"/>
                <a:cs typeface="Calibri"/>
              </a:rPr>
              <a:t> cases)</a:t>
            </a:r>
            <a:endParaRPr sz="1800">
              <a:latin typeface="Calibri"/>
              <a:cs typeface="Calibri"/>
            </a:endParaRPr>
          </a:p>
        </p:txBody>
      </p:sp>
      <p:sp>
        <p:nvSpPr>
          <p:cNvPr id="4" name="object 4"/>
          <p:cNvSpPr txBox="1"/>
          <p:nvPr/>
        </p:nvSpPr>
        <p:spPr>
          <a:xfrm>
            <a:off x="224753" y="4021835"/>
            <a:ext cx="2299970" cy="1144270"/>
          </a:xfrm>
          <a:prstGeom prst="rect">
            <a:avLst/>
          </a:prstGeom>
        </p:spPr>
        <p:txBody>
          <a:bodyPr vert="horz" wrap="square" lIns="0" tIns="18415" rIns="0" bIns="0" rtlCol="0">
            <a:spAutoFit/>
          </a:bodyPr>
          <a:lstStyle/>
          <a:p>
            <a:pPr marL="12700" marR="5080">
              <a:lnSpc>
                <a:spcPct val="104299"/>
              </a:lnSpc>
              <a:spcBef>
                <a:spcPts val="145"/>
              </a:spcBef>
            </a:pPr>
            <a:r>
              <a:rPr sz="1400" spc="10" dirty="0">
                <a:latin typeface="Calibri"/>
                <a:cs typeface="Calibri"/>
              </a:rPr>
              <a:t>Select</a:t>
            </a:r>
            <a:r>
              <a:rPr sz="1400" spc="20" dirty="0">
                <a:latin typeface="Calibri"/>
                <a:cs typeface="Calibri"/>
              </a:rPr>
              <a:t> </a:t>
            </a:r>
            <a:r>
              <a:rPr sz="1400" spc="10" dirty="0">
                <a:latin typeface="Calibri"/>
                <a:cs typeface="Calibri"/>
              </a:rPr>
              <a:t>your</a:t>
            </a:r>
            <a:r>
              <a:rPr sz="1400" spc="15" dirty="0">
                <a:latin typeface="Calibri"/>
                <a:cs typeface="Calibri"/>
              </a:rPr>
              <a:t> </a:t>
            </a:r>
            <a:r>
              <a:rPr sz="1400" dirty="0">
                <a:latin typeface="Calibri"/>
                <a:cs typeface="Calibri"/>
              </a:rPr>
              <a:t>filtered</a:t>
            </a:r>
            <a:r>
              <a:rPr sz="1400" spc="25" dirty="0">
                <a:latin typeface="Calibri"/>
                <a:cs typeface="Calibri"/>
              </a:rPr>
              <a:t> </a:t>
            </a:r>
            <a:r>
              <a:rPr sz="1400" spc="5" dirty="0">
                <a:latin typeface="Calibri"/>
                <a:cs typeface="Calibri"/>
              </a:rPr>
              <a:t>logs</a:t>
            </a:r>
            <a:r>
              <a:rPr sz="1400" spc="15" dirty="0">
                <a:latin typeface="Calibri"/>
                <a:cs typeface="Calibri"/>
              </a:rPr>
              <a:t> </a:t>
            </a:r>
            <a:r>
              <a:rPr sz="1400" spc="10" dirty="0">
                <a:latin typeface="Calibri"/>
                <a:cs typeface="Calibri"/>
              </a:rPr>
              <a:t>and </a:t>
            </a:r>
            <a:r>
              <a:rPr sz="1400" spc="15" dirty="0">
                <a:latin typeface="Calibri"/>
                <a:cs typeface="Calibri"/>
              </a:rPr>
              <a:t> </a:t>
            </a:r>
            <a:r>
              <a:rPr sz="1400" spc="10" dirty="0">
                <a:latin typeface="Calibri"/>
                <a:cs typeface="Calibri"/>
              </a:rPr>
              <a:t>launch</a:t>
            </a:r>
            <a:r>
              <a:rPr sz="1400" spc="30" dirty="0">
                <a:latin typeface="Calibri"/>
                <a:cs typeface="Calibri"/>
              </a:rPr>
              <a:t> </a:t>
            </a:r>
            <a:r>
              <a:rPr sz="1400" spc="10" dirty="0">
                <a:latin typeface="Calibri"/>
                <a:cs typeface="Calibri"/>
              </a:rPr>
              <a:t>the</a:t>
            </a:r>
            <a:r>
              <a:rPr sz="1400" spc="15" dirty="0">
                <a:latin typeface="Calibri"/>
                <a:cs typeface="Calibri"/>
              </a:rPr>
              <a:t> Dashboard.</a:t>
            </a:r>
            <a:r>
              <a:rPr sz="1400" spc="10" dirty="0">
                <a:latin typeface="Calibri"/>
                <a:cs typeface="Calibri"/>
              </a:rPr>
              <a:t> </a:t>
            </a:r>
            <a:r>
              <a:rPr sz="1400" spc="5" dirty="0">
                <a:latin typeface="Calibri"/>
                <a:cs typeface="Calibri"/>
              </a:rPr>
              <a:t>All </a:t>
            </a:r>
            <a:r>
              <a:rPr sz="1400" spc="10" dirty="0">
                <a:latin typeface="Calibri"/>
                <a:cs typeface="Calibri"/>
              </a:rPr>
              <a:t> dashboard</a:t>
            </a:r>
            <a:r>
              <a:rPr sz="1400" spc="20" dirty="0">
                <a:latin typeface="Calibri"/>
                <a:cs typeface="Calibri"/>
              </a:rPr>
              <a:t> </a:t>
            </a:r>
            <a:r>
              <a:rPr sz="1400" spc="10" dirty="0">
                <a:latin typeface="Calibri"/>
                <a:cs typeface="Calibri"/>
              </a:rPr>
              <a:t>functionalities</a:t>
            </a:r>
            <a:r>
              <a:rPr sz="1400" spc="15" dirty="0">
                <a:latin typeface="Calibri"/>
                <a:cs typeface="Calibri"/>
              </a:rPr>
              <a:t> </a:t>
            </a:r>
            <a:r>
              <a:rPr sz="1400" dirty="0">
                <a:latin typeface="Calibri"/>
                <a:cs typeface="Calibri"/>
              </a:rPr>
              <a:t>are </a:t>
            </a:r>
            <a:r>
              <a:rPr sz="1400" spc="5" dirty="0">
                <a:latin typeface="Calibri"/>
                <a:cs typeface="Calibri"/>
              </a:rPr>
              <a:t> also</a:t>
            </a:r>
            <a:r>
              <a:rPr sz="1400" spc="25" dirty="0">
                <a:latin typeface="Calibri"/>
                <a:cs typeface="Calibri"/>
              </a:rPr>
              <a:t> </a:t>
            </a:r>
            <a:r>
              <a:rPr sz="1400" dirty="0">
                <a:latin typeface="Calibri"/>
                <a:cs typeface="Calibri"/>
              </a:rPr>
              <a:t>available</a:t>
            </a:r>
            <a:r>
              <a:rPr sz="1400" spc="15" dirty="0">
                <a:latin typeface="Calibri"/>
                <a:cs typeface="Calibri"/>
              </a:rPr>
              <a:t> when</a:t>
            </a:r>
            <a:r>
              <a:rPr sz="1400" spc="35" dirty="0">
                <a:latin typeface="Calibri"/>
                <a:cs typeface="Calibri"/>
              </a:rPr>
              <a:t> </a:t>
            </a:r>
            <a:r>
              <a:rPr sz="1400" spc="10" dirty="0">
                <a:latin typeface="Calibri"/>
                <a:cs typeface="Calibri"/>
              </a:rPr>
              <a:t>comparing </a:t>
            </a:r>
            <a:r>
              <a:rPr sz="1400" spc="-305" dirty="0">
                <a:latin typeface="Calibri"/>
                <a:cs typeface="Calibri"/>
              </a:rPr>
              <a:t> </a:t>
            </a:r>
            <a:r>
              <a:rPr sz="1400" spc="10" dirty="0">
                <a:latin typeface="Calibri"/>
                <a:cs typeface="Calibri"/>
              </a:rPr>
              <a:t>multiple</a:t>
            </a:r>
            <a:r>
              <a:rPr sz="1400" spc="20" dirty="0">
                <a:latin typeface="Calibri"/>
                <a:cs typeface="Calibri"/>
              </a:rPr>
              <a:t> </a:t>
            </a:r>
            <a:r>
              <a:rPr sz="1400" spc="5" dirty="0">
                <a:latin typeface="Calibri"/>
                <a:cs typeface="Calibri"/>
              </a:rPr>
              <a:t>variants.</a:t>
            </a:r>
            <a:endParaRPr sz="1400">
              <a:latin typeface="Calibri"/>
              <a:cs typeface="Calibri"/>
            </a:endParaRPr>
          </a:p>
        </p:txBody>
      </p:sp>
      <p:pic>
        <p:nvPicPr>
          <p:cNvPr id="5" name="object 5"/>
          <p:cNvPicPr/>
          <p:nvPr/>
        </p:nvPicPr>
        <p:blipFill>
          <a:blip r:embed="rId2" cstate="print"/>
          <a:stretch>
            <a:fillRect/>
          </a:stretch>
        </p:blipFill>
        <p:spPr>
          <a:xfrm>
            <a:off x="246172" y="2453745"/>
            <a:ext cx="1885384" cy="1437753"/>
          </a:xfrm>
          <a:prstGeom prst="rect">
            <a:avLst/>
          </a:prstGeom>
        </p:spPr>
      </p:pic>
      <p:sp>
        <p:nvSpPr>
          <p:cNvPr id="6" name="object 6"/>
          <p:cNvSpPr/>
          <p:nvPr/>
        </p:nvSpPr>
        <p:spPr>
          <a:xfrm>
            <a:off x="2440645" y="3264127"/>
            <a:ext cx="504825" cy="260985"/>
          </a:xfrm>
          <a:custGeom>
            <a:avLst/>
            <a:gdLst/>
            <a:ahLst/>
            <a:cxnLst/>
            <a:rect l="l" t="t" r="r" b="b"/>
            <a:pathLst>
              <a:path w="504825" h="260985">
                <a:moveTo>
                  <a:pt x="373981" y="0"/>
                </a:moveTo>
                <a:lnTo>
                  <a:pt x="373981" y="65112"/>
                </a:lnTo>
                <a:lnTo>
                  <a:pt x="0" y="65112"/>
                </a:lnTo>
                <a:lnTo>
                  <a:pt x="0" y="195337"/>
                </a:lnTo>
                <a:lnTo>
                  <a:pt x="373981" y="195337"/>
                </a:lnTo>
                <a:lnTo>
                  <a:pt x="373981" y="260449"/>
                </a:lnTo>
                <a:lnTo>
                  <a:pt x="504205" y="130225"/>
                </a:lnTo>
                <a:lnTo>
                  <a:pt x="373981" y="0"/>
                </a:lnTo>
                <a:close/>
              </a:path>
            </a:pathLst>
          </a:custGeom>
          <a:solidFill>
            <a:srgbClr val="456979"/>
          </a:solidFill>
        </p:spPr>
        <p:txBody>
          <a:bodyPr wrap="square" lIns="0" tIns="0" rIns="0" bIns="0" rtlCol="0"/>
          <a:lstStyle/>
          <a:p>
            <a:endParaRPr/>
          </a:p>
        </p:txBody>
      </p:sp>
      <p:pic>
        <p:nvPicPr>
          <p:cNvPr id="7" name="object 7"/>
          <p:cNvPicPr/>
          <p:nvPr/>
        </p:nvPicPr>
        <p:blipFill>
          <a:blip r:embed="rId3" cstate="print"/>
          <a:stretch>
            <a:fillRect/>
          </a:stretch>
        </p:blipFill>
        <p:spPr>
          <a:xfrm>
            <a:off x="3293305" y="2453746"/>
            <a:ext cx="7372066" cy="3753191"/>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9242" y="1149952"/>
            <a:ext cx="10435009" cy="311480"/>
          </a:xfrm>
          <a:prstGeom prst="rect">
            <a:avLst/>
          </a:prstGeom>
        </p:spPr>
      </p:pic>
      <p:graphicFrame>
        <p:nvGraphicFramePr>
          <p:cNvPr id="3" name="object 3"/>
          <p:cNvGraphicFramePr>
            <a:graphicFrameLocks noGrp="1"/>
          </p:cNvGraphicFramePr>
          <p:nvPr/>
        </p:nvGraphicFramePr>
        <p:xfrm>
          <a:off x="312892" y="1125485"/>
          <a:ext cx="10435590" cy="5149081"/>
        </p:xfrm>
        <a:graphic>
          <a:graphicData uri="http://schemas.openxmlformats.org/drawingml/2006/table">
            <a:tbl>
              <a:tblPr firstRow="1" bandRow="1">
                <a:tableStyleId>{2D5ABB26-0587-4C30-8999-92F81FD0307C}</a:tableStyleId>
              </a:tblPr>
              <a:tblGrid>
                <a:gridCol w="2433320">
                  <a:extLst>
                    <a:ext uri="{9D8B030D-6E8A-4147-A177-3AD203B41FA5}">
                      <a16:colId xmlns:a16="http://schemas.microsoft.com/office/drawing/2014/main" val="20000"/>
                    </a:ext>
                  </a:extLst>
                </a:gridCol>
                <a:gridCol w="8002270">
                  <a:extLst>
                    <a:ext uri="{9D8B030D-6E8A-4147-A177-3AD203B41FA5}">
                      <a16:colId xmlns:a16="http://schemas.microsoft.com/office/drawing/2014/main" val="20001"/>
                    </a:ext>
                  </a:extLst>
                </a:gridCol>
              </a:tblGrid>
              <a:tr h="329422">
                <a:tc>
                  <a:txBody>
                    <a:bodyPr/>
                    <a:lstStyle/>
                    <a:p>
                      <a:pPr>
                        <a:lnSpc>
                          <a:spcPct val="100000"/>
                        </a:lnSpc>
                      </a:pP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823555">
                <a:tc>
                  <a:txBody>
                    <a:bodyPr/>
                    <a:lstStyle/>
                    <a:p>
                      <a:pPr marL="81915" marR="437515">
                        <a:lnSpc>
                          <a:spcPct val="99400"/>
                        </a:lnSpc>
                        <a:spcBef>
                          <a:spcPts val="225"/>
                        </a:spcBef>
                      </a:pPr>
                      <a:r>
                        <a:rPr sz="1600" spc="-5" dirty="0">
                          <a:latin typeface="Calibri"/>
                          <a:cs typeface="Calibri"/>
                        </a:rPr>
                        <a:t>Flow comparison </a:t>
                      </a:r>
                      <a:r>
                        <a:rPr sz="1600" dirty="0">
                          <a:latin typeface="Calibri"/>
                          <a:cs typeface="Calibri"/>
                        </a:rPr>
                        <a:t> </a:t>
                      </a:r>
                      <a:r>
                        <a:rPr sz="1600" spc="-5" dirty="0">
                          <a:latin typeface="Calibri"/>
                          <a:cs typeface="Calibri"/>
                        </a:rPr>
                        <a:t>Identify notable </a:t>
                      </a:r>
                      <a:r>
                        <a:rPr sz="1600" spc="-15" dirty="0">
                          <a:latin typeface="Calibri"/>
                          <a:cs typeface="Calibri"/>
                        </a:rPr>
                        <a:t>diffs </a:t>
                      </a:r>
                      <a:r>
                        <a:rPr sz="1600" spc="-5" dirty="0">
                          <a:latin typeface="Calibri"/>
                          <a:cs typeface="Calibri"/>
                        </a:rPr>
                        <a:t>in </a:t>
                      </a:r>
                      <a:r>
                        <a:rPr sz="1600" spc="-350" dirty="0">
                          <a:latin typeface="Calibri"/>
                          <a:cs typeface="Calibri"/>
                        </a:rPr>
                        <a:t> </a:t>
                      </a:r>
                      <a:r>
                        <a:rPr sz="1600" spc="-5" dirty="0">
                          <a:latin typeface="Calibri"/>
                          <a:cs typeface="Calibri"/>
                        </a:rPr>
                        <a:t>activity flow</a:t>
                      </a:r>
                      <a:endParaRPr sz="1600">
                        <a:latin typeface="Calibri"/>
                        <a:cs typeface="Calibri"/>
                      </a:endParaRPr>
                    </a:p>
                  </a:txBody>
                  <a:tcPr marL="0" marR="0" marT="285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67665" marR="255270" indent="-285750" algn="just">
                        <a:lnSpc>
                          <a:spcPct val="99400"/>
                        </a:lnSpc>
                        <a:spcBef>
                          <a:spcPts val="225"/>
                        </a:spcBef>
                        <a:buFont typeface="Arial MT"/>
                        <a:buChar char="•"/>
                        <a:tabLst>
                          <a:tab pos="368300" algn="l"/>
                        </a:tabLst>
                      </a:pPr>
                      <a:r>
                        <a:rPr sz="1600" spc="-10" dirty="0">
                          <a:latin typeface="Calibri"/>
                          <a:cs typeface="Calibri"/>
                        </a:rPr>
                        <a:t>Discover </a:t>
                      </a:r>
                      <a:r>
                        <a:rPr sz="1600" dirty="0">
                          <a:latin typeface="Calibri"/>
                          <a:cs typeface="Calibri"/>
                        </a:rPr>
                        <a:t>a </a:t>
                      </a:r>
                      <a:r>
                        <a:rPr sz="1600" spc="-5" dirty="0">
                          <a:latin typeface="Calibri"/>
                          <a:cs typeface="Calibri"/>
                        </a:rPr>
                        <a:t>BPMN process model </a:t>
                      </a:r>
                      <a:r>
                        <a:rPr sz="1600" spc="-10" dirty="0">
                          <a:latin typeface="Calibri"/>
                          <a:cs typeface="Calibri"/>
                        </a:rPr>
                        <a:t>from </a:t>
                      </a:r>
                      <a:r>
                        <a:rPr sz="1600" spc="-5" dirty="0">
                          <a:latin typeface="Calibri"/>
                          <a:cs typeface="Calibri"/>
                        </a:rPr>
                        <a:t>the log </a:t>
                      </a:r>
                      <a:r>
                        <a:rPr sz="1600" dirty="0">
                          <a:latin typeface="Calibri"/>
                          <a:cs typeface="Calibri"/>
                        </a:rPr>
                        <a:t>of </a:t>
                      </a:r>
                      <a:r>
                        <a:rPr sz="1600" spc="-5" dirty="0">
                          <a:latin typeface="Calibri"/>
                          <a:cs typeface="Calibri"/>
                        </a:rPr>
                        <a:t>each </a:t>
                      </a:r>
                      <a:r>
                        <a:rPr sz="1600" spc="-10" dirty="0">
                          <a:latin typeface="Calibri"/>
                          <a:cs typeface="Calibri"/>
                        </a:rPr>
                        <a:t>variant. Visualize </a:t>
                      </a:r>
                      <a:r>
                        <a:rPr sz="1600" spc="-5" dirty="0">
                          <a:latin typeface="Calibri"/>
                          <a:cs typeface="Calibri"/>
                        </a:rPr>
                        <a:t>them </a:t>
                      </a:r>
                      <a:r>
                        <a:rPr sz="1600" spc="-10" dirty="0">
                          <a:latin typeface="Calibri"/>
                          <a:cs typeface="Calibri"/>
                        </a:rPr>
                        <a:t>side-by-side. </a:t>
                      </a:r>
                      <a:r>
                        <a:rPr sz="1600" spc="-5" dirty="0">
                          <a:latin typeface="Calibri"/>
                          <a:cs typeface="Calibri"/>
                        </a:rPr>
                        <a:t> </a:t>
                      </a:r>
                      <a:r>
                        <a:rPr sz="1600" dirty="0">
                          <a:latin typeface="Calibri"/>
                          <a:cs typeface="Calibri"/>
                        </a:rPr>
                        <a:t>Look </a:t>
                      </a:r>
                      <a:r>
                        <a:rPr sz="1600" spc="-10" dirty="0">
                          <a:latin typeface="Calibri"/>
                          <a:cs typeface="Calibri"/>
                        </a:rPr>
                        <a:t>for </a:t>
                      </a:r>
                      <a:r>
                        <a:rPr sz="1600" spc="-5" dirty="0">
                          <a:latin typeface="Calibri"/>
                          <a:cs typeface="Calibri"/>
                        </a:rPr>
                        <a:t>the </a:t>
                      </a:r>
                      <a:r>
                        <a:rPr sz="1600" spc="-20" dirty="0">
                          <a:latin typeface="Calibri"/>
                          <a:cs typeface="Calibri"/>
                        </a:rPr>
                        <a:t>gateways </a:t>
                      </a:r>
                      <a:r>
                        <a:rPr sz="1600" spc="-10" dirty="0">
                          <a:latin typeface="Calibri"/>
                          <a:cs typeface="Calibri"/>
                        </a:rPr>
                        <a:t>around </a:t>
                      </a:r>
                      <a:r>
                        <a:rPr sz="1600" spc="-5" dirty="0">
                          <a:latin typeface="Calibri"/>
                          <a:cs typeface="Calibri"/>
                        </a:rPr>
                        <a:t>each </a:t>
                      </a:r>
                      <a:r>
                        <a:rPr sz="1600" spc="-10" dirty="0">
                          <a:latin typeface="Calibri"/>
                          <a:cs typeface="Calibri"/>
                        </a:rPr>
                        <a:t>task to detect for </a:t>
                      </a:r>
                      <a:r>
                        <a:rPr sz="1600" spc="-15" dirty="0">
                          <a:latin typeface="Calibri"/>
                          <a:cs typeface="Calibri"/>
                        </a:rPr>
                        <a:t>example </a:t>
                      </a:r>
                      <a:r>
                        <a:rPr sz="1600" spc="-5" dirty="0">
                          <a:latin typeface="Calibri"/>
                          <a:cs typeface="Calibri"/>
                        </a:rPr>
                        <a:t>situations where two </a:t>
                      </a:r>
                      <a:r>
                        <a:rPr sz="1600" spc="-10" dirty="0">
                          <a:latin typeface="Calibri"/>
                          <a:cs typeface="Calibri"/>
                        </a:rPr>
                        <a:t>tasks </a:t>
                      </a:r>
                      <a:r>
                        <a:rPr sz="1600" spc="-5" dirty="0">
                          <a:latin typeface="Calibri"/>
                          <a:cs typeface="Calibri"/>
                        </a:rPr>
                        <a:t> </a:t>
                      </a:r>
                      <a:r>
                        <a:rPr sz="1600" spc="-10" dirty="0">
                          <a:latin typeface="Calibri"/>
                          <a:cs typeface="Calibri"/>
                        </a:rPr>
                        <a:t>are</a:t>
                      </a:r>
                      <a:r>
                        <a:rPr sz="1600" dirty="0">
                          <a:latin typeface="Calibri"/>
                          <a:cs typeface="Calibri"/>
                        </a:rPr>
                        <a:t> </a:t>
                      </a:r>
                      <a:r>
                        <a:rPr sz="1600" spc="-5" dirty="0">
                          <a:latin typeface="Calibri"/>
                          <a:cs typeface="Calibri"/>
                        </a:rPr>
                        <a:t>in </a:t>
                      </a:r>
                      <a:r>
                        <a:rPr sz="1600" spc="-10" dirty="0">
                          <a:latin typeface="Calibri"/>
                          <a:cs typeface="Calibri"/>
                        </a:rPr>
                        <a:t>parallel</a:t>
                      </a:r>
                      <a:r>
                        <a:rPr sz="1600" spc="-5" dirty="0">
                          <a:latin typeface="Calibri"/>
                          <a:cs typeface="Calibri"/>
                        </a:rPr>
                        <a:t> in </a:t>
                      </a:r>
                      <a:r>
                        <a:rPr sz="1600" dirty="0">
                          <a:latin typeface="Calibri"/>
                          <a:cs typeface="Calibri"/>
                        </a:rPr>
                        <a:t>one </a:t>
                      </a:r>
                      <a:r>
                        <a:rPr sz="1600" spc="-10" dirty="0">
                          <a:latin typeface="Calibri"/>
                          <a:cs typeface="Calibri"/>
                        </a:rPr>
                        <a:t>variant,</a:t>
                      </a:r>
                      <a:r>
                        <a:rPr sz="1600" dirty="0">
                          <a:latin typeface="Calibri"/>
                          <a:cs typeface="Calibri"/>
                        </a:rPr>
                        <a:t> </a:t>
                      </a:r>
                      <a:r>
                        <a:rPr sz="1600" spc="-5" dirty="0">
                          <a:latin typeface="Calibri"/>
                          <a:cs typeface="Calibri"/>
                        </a:rPr>
                        <a:t>but</a:t>
                      </a:r>
                      <a:r>
                        <a:rPr sz="1600" dirty="0">
                          <a:latin typeface="Calibri"/>
                          <a:cs typeface="Calibri"/>
                        </a:rPr>
                        <a:t> </a:t>
                      </a:r>
                      <a:r>
                        <a:rPr sz="1600" spc="-5" dirty="0">
                          <a:latin typeface="Calibri"/>
                          <a:cs typeface="Calibri"/>
                        </a:rPr>
                        <a:t>sequential in the</a:t>
                      </a:r>
                      <a:r>
                        <a:rPr sz="1600" dirty="0">
                          <a:latin typeface="Calibri"/>
                          <a:cs typeface="Calibri"/>
                        </a:rPr>
                        <a:t> </a:t>
                      </a:r>
                      <a:r>
                        <a:rPr sz="1600" spc="-30" dirty="0">
                          <a:latin typeface="Calibri"/>
                          <a:cs typeface="Calibri"/>
                        </a:rPr>
                        <a:t>other.</a:t>
                      </a:r>
                      <a:endParaRPr sz="1600">
                        <a:latin typeface="Calibri"/>
                        <a:cs typeface="Calibri"/>
                      </a:endParaRPr>
                    </a:p>
                  </a:txBody>
                  <a:tcPr marL="0" marR="0" marT="285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317689">
                <a:tc>
                  <a:txBody>
                    <a:bodyPr/>
                    <a:lstStyle/>
                    <a:p>
                      <a:pPr marL="81915" marR="664210">
                        <a:lnSpc>
                          <a:spcPts val="1900"/>
                        </a:lnSpc>
                        <a:spcBef>
                          <a:spcPts val="310"/>
                        </a:spcBef>
                      </a:pPr>
                      <a:r>
                        <a:rPr sz="1600" spc="-5" dirty="0">
                          <a:latin typeface="Calibri"/>
                          <a:cs typeface="Calibri"/>
                        </a:rPr>
                        <a:t>Frequency</a:t>
                      </a:r>
                      <a:r>
                        <a:rPr sz="1600" spc="-40" dirty="0">
                          <a:latin typeface="Calibri"/>
                          <a:cs typeface="Calibri"/>
                        </a:rPr>
                        <a:t> </a:t>
                      </a:r>
                      <a:r>
                        <a:rPr sz="1600" dirty="0">
                          <a:latin typeface="Calibri"/>
                          <a:cs typeface="Calibri"/>
                        </a:rPr>
                        <a:t>&amp;</a:t>
                      </a:r>
                      <a:r>
                        <a:rPr sz="1600" spc="-45" dirty="0">
                          <a:latin typeface="Calibri"/>
                          <a:cs typeface="Calibri"/>
                        </a:rPr>
                        <a:t> </a:t>
                      </a:r>
                      <a:r>
                        <a:rPr sz="1600" spc="-5" dirty="0">
                          <a:latin typeface="Calibri"/>
                          <a:cs typeface="Calibri"/>
                        </a:rPr>
                        <a:t>rework </a:t>
                      </a:r>
                      <a:r>
                        <a:rPr sz="1600" spc="-350" dirty="0">
                          <a:latin typeface="Calibri"/>
                          <a:cs typeface="Calibri"/>
                        </a:rPr>
                        <a:t> </a:t>
                      </a:r>
                      <a:r>
                        <a:rPr sz="1600" spc="-5" dirty="0">
                          <a:latin typeface="Calibri"/>
                          <a:cs typeface="Calibri"/>
                        </a:rPr>
                        <a:t>comparison </a:t>
                      </a:r>
                      <a:r>
                        <a:rPr sz="1600" dirty="0">
                          <a:latin typeface="Calibri"/>
                          <a:cs typeface="Calibri"/>
                        </a:rPr>
                        <a:t> </a:t>
                      </a:r>
                      <a:r>
                        <a:rPr sz="1600" spc="-5" dirty="0">
                          <a:latin typeface="Calibri"/>
                          <a:cs typeface="Calibri"/>
                        </a:rPr>
                        <a:t>Compare</a:t>
                      </a:r>
                      <a:r>
                        <a:rPr sz="1600" spc="-25" dirty="0">
                          <a:latin typeface="Calibri"/>
                          <a:cs typeface="Calibri"/>
                        </a:rPr>
                        <a:t> </a:t>
                      </a:r>
                      <a:r>
                        <a:rPr sz="1600" spc="-5" dirty="0">
                          <a:latin typeface="Calibri"/>
                          <a:cs typeface="Calibri"/>
                        </a:rPr>
                        <a:t>activity</a:t>
                      </a:r>
                      <a:r>
                        <a:rPr sz="1600" spc="-25" dirty="0">
                          <a:latin typeface="Calibri"/>
                          <a:cs typeface="Calibri"/>
                        </a:rPr>
                        <a:t> </a:t>
                      </a:r>
                      <a:r>
                        <a:rPr sz="1600" dirty="0">
                          <a:latin typeface="Calibri"/>
                          <a:cs typeface="Calibri"/>
                        </a:rPr>
                        <a:t>or</a:t>
                      </a:r>
                      <a:endParaRPr sz="1600">
                        <a:latin typeface="Calibri"/>
                        <a:cs typeface="Calibri"/>
                      </a:endParaRPr>
                    </a:p>
                    <a:p>
                      <a:pPr marL="81915" marR="464820">
                        <a:lnSpc>
                          <a:spcPts val="1900"/>
                        </a:lnSpc>
                        <a:spcBef>
                          <a:spcPts val="85"/>
                        </a:spcBef>
                      </a:pPr>
                      <a:r>
                        <a:rPr sz="1600" spc="-5" dirty="0">
                          <a:latin typeface="Calibri"/>
                          <a:cs typeface="Calibri"/>
                        </a:rPr>
                        <a:t>handoff</a:t>
                      </a:r>
                      <a:r>
                        <a:rPr sz="1600" spc="-55" dirty="0">
                          <a:latin typeface="Calibri"/>
                          <a:cs typeface="Calibri"/>
                        </a:rPr>
                        <a:t> </a:t>
                      </a:r>
                      <a:r>
                        <a:rPr sz="1600" spc="-5" dirty="0">
                          <a:latin typeface="Calibri"/>
                          <a:cs typeface="Calibri"/>
                        </a:rPr>
                        <a:t>frequency</a:t>
                      </a:r>
                      <a:r>
                        <a:rPr sz="1600" spc="-45" dirty="0">
                          <a:latin typeface="Calibri"/>
                          <a:cs typeface="Calibri"/>
                        </a:rPr>
                        <a:t> </a:t>
                      </a:r>
                      <a:r>
                        <a:rPr sz="1600" spc="-5" dirty="0">
                          <a:latin typeface="Calibri"/>
                          <a:cs typeface="Calibri"/>
                        </a:rPr>
                        <a:t>and </a:t>
                      </a:r>
                      <a:r>
                        <a:rPr sz="1600" spc="-345" dirty="0">
                          <a:latin typeface="Calibri"/>
                          <a:cs typeface="Calibri"/>
                        </a:rPr>
                        <a:t> </a:t>
                      </a:r>
                      <a:r>
                        <a:rPr sz="1600" spc="-5" dirty="0">
                          <a:latin typeface="Calibri"/>
                          <a:cs typeface="Calibri"/>
                        </a:rPr>
                        <a:t>rework</a:t>
                      </a:r>
                      <a:endParaRPr sz="1600">
                        <a:latin typeface="Calibri"/>
                        <a:cs typeface="Calibri"/>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67665" marR="171450" indent="-285750">
                        <a:lnSpc>
                          <a:spcPts val="1900"/>
                        </a:lnSpc>
                        <a:spcBef>
                          <a:spcPts val="310"/>
                        </a:spcBef>
                        <a:buFont typeface="Arial MT"/>
                        <a:buChar char="•"/>
                        <a:tabLst>
                          <a:tab pos="367665" algn="l"/>
                          <a:tab pos="368300" algn="l"/>
                        </a:tabLst>
                      </a:pPr>
                      <a:r>
                        <a:rPr sz="1600" spc="-5" dirty="0">
                          <a:latin typeface="Calibri"/>
                          <a:cs typeface="Calibri"/>
                        </a:rPr>
                        <a:t>Compare</a:t>
                      </a:r>
                      <a:r>
                        <a:rPr sz="1600" dirty="0">
                          <a:latin typeface="Calibri"/>
                          <a:cs typeface="Calibri"/>
                        </a:rPr>
                        <a:t> </a:t>
                      </a:r>
                      <a:r>
                        <a:rPr sz="1600" spc="-5" dirty="0">
                          <a:latin typeface="Calibri"/>
                          <a:cs typeface="Calibri"/>
                        </a:rPr>
                        <a:t>the</a:t>
                      </a:r>
                      <a:r>
                        <a:rPr sz="1600" dirty="0">
                          <a:latin typeface="Calibri"/>
                          <a:cs typeface="Calibri"/>
                        </a:rPr>
                        <a:t> </a:t>
                      </a:r>
                      <a:r>
                        <a:rPr sz="1600" spc="-10" dirty="0">
                          <a:latin typeface="Calibri"/>
                          <a:cs typeface="Calibri"/>
                        </a:rPr>
                        <a:t>maps</a:t>
                      </a:r>
                      <a:r>
                        <a:rPr sz="1600" dirty="0">
                          <a:latin typeface="Calibri"/>
                          <a:cs typeface="Calibri"/>
                        </a:rPr>
                        <a:t> of </a:t>
                      </a:r>
                      <a:r>
                        <a:rPr sz="1600" spc="-5" dirty="0">
                          <a:latin typeface="Calibri"/>
                          <a:cs typeface="Calibri"/>
                        </a:rPr>
                        <a:t>the</a:t>
                      </a:r>
                      <a:r>
                        <a:rPr sz="1600" spc="10" dirty="0">
                          <a:latin typeface="Calibri"/>
                          <a:cs typeface="Calibri"/>
                        </a:rPr>
                        <a:t> </a:t>
                      </a:r>
                      <a:r>
                        <a:rPr sz="1600" spc="-5" dirty="0">
                          <a:latin typeface="Calibri"/>
                          <a:cs typeface="Calibri"/>
                        </a:rPr>
                        <a:t>process</a:t>
                      </a:r>
                      <a:r>
                        <a:rPr sz="1600" dirty="0">
                          <a:latin typeface="Calibri"/>
                          <a:cs typeface="Calibri"/>
                        </a:rPr>
                        <a:t> </a:t>
                      </a:r>
                      <a:r>
                        <a:rPr sz="1600" spc="-10" dirty="0">
                          <a:latin typeface="Calibri"/>
                          <a:cs typeface="Calibri"/>
                        </a:rPr>
                        <a:t>variants</a:t>
                      </a:r>
                      <a:r>
                        <a:rPr sz="1600" spc="5" dirty="0">
                          <a:latin typeface="Calibri"/>
                          <a:cs typeface="Calibri"/>
                        </a:rPr>
                        <a:t> </a:t>
                      </a:r>
                      <a:r>
                        <a:rPr sz="1600" spc="-10" dirty="0">
                          <a:latin typeface="Calibri"/>
                          <a:cs typeface="Calibri"/>
                        </a:rPr>
                        <a:t>side-by-side</a:t>
                      </a:r>
                      <a:r>
                        <a:rPr sz="1600" dirty="0">
                          <a:latin typeface="Calibri"/>
                          <a:cs typeface="Calibri"/>
                        </a:rPr>
                        <a:t> </a:t>
                      </a:r>
                      <a:r>
                        <a:rPr sz="1600" spc="-5" dirty="0">
                          <a:latin typeface="Calibri"/>
                          <a:cs typeface="Calibri"/>
                        </a:rPr>
                        <a:t>(as above),</a:t>
                      </a:r>
                      <a:r>
                        <a:rPr sz="1600" spc="5" dirty="0">
                          <a:latin typeface="Calibri"/>
                          <a:cs typeface="Calibri"/>
                        </a:rPr>
                        <a:t> </a:t>
                      </a:r>
                      <a:r>
                        <a:rPr sz="1600" spc="-5" dirty="0">
                          <a:latin typeface="Calibri"/>
                          <a:cs typeface="Calibri"/>
                        </a:rPr>
                        <a:t>but</a:t>
                      </a:r>
                      <a:r>
                        <a:rPr sz="1600" dirty="0">
                          <a:latin typeface="Calibri"/>
                          <a:cs typeface="Calibri"/>
                        </a:rPr>
                        <a:t> </a:t>
                      </a:r>
                      <a:r>
                        <a:rPr sz="1600" spc="-5" dirty="0">
                          <a:latin typeface="Calibri"/>
                          <a:cs typeface="Calibri"/>
                        </a:rPr>
                        <a:t>using</a:t>
                      </a:r>
                      <a:r>
                        <a:rPr sz="1600" dirty="0">
                          <a:latin typeface="Calibri"/>
                          <a:cs typeface="Calibri"/>
                        </a:rPr>
                        <a:t> </a:t>
                      </a:r>
                      <a:r>
                        <a:rPr sz="1600" spc="-5" dirty="0">
                          <a:latin typeface="Calibri"/>
                          <a:cs typeface="Calibri"/>
                        </a:rPr>
                        <a:t>the</a:t>
                      </a:r>
                      <a:r>
                        <a:rPr sz="1600" dirty="0">
                          <a:latin typeface="Calibri"/>
                          <a:cs typeface="Calibri"/>
                        </a:rPr>
                        <a:t> </a:t>
                      </a:r>
                      <a:r>
                        <a:rPr sz="1600" spc="-5" dirty="0">
                          <a:latin typeface="Calibri"/>
                          <a:cs typeface="Calibri"/>
                        </a:rPr>
                        <a:t>frequency </a:t>
                      </a:r>
                      <a:r>
                        <a:rPr sz="1600" spc="-345" dirty="0">
                          <a:latin typeface="Calibri"/>
                          <a:cs typeface="Calibri"/>
                        </a:rPr>
                        <a:t> </a:t>
                      </a:r>
                      <a:r>
                        <a:rPr sz="1600" spc="-10" dirty="0">
                          <a:latin typeface="Calibri"/>
                          <a:cs typeface="Calibri"/>
                        </a:rPr>
                        <a:t>overlay</a:t>
                      </a:r>
                      <a:r>
                        <a:rPr sz="1600" dirty="0">
                          <a:latin typeface="Calibri"/>
                          <a:cs typeface="Calibri"/>
                        </a:rPr>
                        <a:t> </a:t>
                      </a:r>
                      <a:r>
                        <a:rPr sz="1600" spc="-10" dirty="0">
                          <a:latin typeface="Calibri"/>
                          <a:cs typeface="Calibri"/>
                        </a:rPr>
                        <a:t>instead</a:t>
                      </a:r>
                      <a:r>
                        <a:rPr sz="1600" spc="-5" dirty="0">
                          <a:latin typeface="Calibri"/>
                          <a:cs typeface="Calibri"/>
                        </a:rPr>
                        <a:t> </a:t>
                      </a:r>
                      <a:r>
                        <a:rPr sz="1600" dirty="0">
                          <a:latin typeface="Calibri"/>
                          <a:cs typeface="Calibri"/>
                        </a:rPr>
                        <a:t>of</a:t>
                      </a:r>
                      <a:r>
                        <a:rPr sz="1600" spc="5" dirty="0">
                          <a:latin typeface="Calibri"/>
                          <a:cs typeface="Calibri"/>
                        </a:rPr>
                        <a:t> </a:t>
                      </a:r>
                      <a:r>
                        <a:rPr sz="1600" spc="-5" dirty="0">
                          <a:latin typeface="Calibri"/>
                          <a:cs typeface="Calibri"/>
                        </a:rPr>
                        <a:t>the</a:t>
                      </a:r>
                      <a:r>
                        <a:rPr sz="1600" spc="5" dirty="0">
                          <a:latin typeface="Calibri"/>
                          <a:cs typeface="Calibri"/>
                        </a:rPr>
                        <a:t> </a:t>
                      </a:r>
                      <a:r>
                        <a:rPr sz="1600" spc="-10" dirty="0">
                          <a:latin typeface="Calibri"/>
                          <a:cs typeface="Calibri"/>
                        </a:rPr>
                        <a:t>duration</a:t>
                      </a:r>
                      <a:r>
                        <a:rPr sz="1600" dirty="0">
                          <a:latin typeface="Calibri"/>
                          <a:cs typeface="Calibri"/>
                        </a:rPr>
                        <a:t> </a:t>
                      </a:r>
                      <a:r>
                        <a:rPr sz="1600" spc="-25" dirty="0">
                          <a:latin typeface="Calibri"/>
                          <a:cs typeface="Calibri"/>
                        </a:rPr>
                        <a:t>overlay.</a:t>
                      </a:r>
                      <a:r>
                        <a:rPr sz="1600" spc="-5" dirty="0">
                          <a:latin typeface="Calibri"/>
                          <a:cs typeface="Calibri"/>
                        </a:rPr>
                        <a:t> This</a:t>
                      </a:r>
                      <a:r>
                        <a:rPr sz="1600" dirty="0">
                          <a:latin typeface="Calibri"/>
                          <a:cs typeface="Calibri"/>
                        </a:rPr>
                        <a:t> </a:t>
                      </a:r>
                      <a:r>
                        <a:rPr sz="1600" spc="-5" dirty="0">
                          <a:latin typeface="Calibri"/>
                          <a:cs typeface="Calibri"/>
                        </a:rPr>
                        <a:t>allows</a:t>
                      </a:r>
                      <a:r>
                        <a:rPr sz="1600" spc="5" dirty="0">
                          <a:latin typeface="Calibri"/>
                          <a:cs typeface="Calibri"/>
                        </a:rPr>
                        <a:t> </a:t>
                      </a:r>
                      <a:r>
                        <a:rPr sz="1600" spc="-5" dirty="0">
                          <a:latin typeface="Calibri"/>
                          <a:cs typeface="Calibri"/>
                        </a:rPr>
                        <a:t>us</a:t>
                      </a:r>
                      <a:r>
                        <a:rPr sz="1600" dirty="0">
                          <a:latin typeface="Calibri"/>
                          <a:cs typeface="Calibri"/>
                        </a:rPr>
                        <a:t> </a:t>
                      </a:r>
                      <a:r>
                        <a:rPr sz="1600" spc="-10" dirty="0">
                          <a:latin typeface="Calibri"/>
                          <a:cs typeface="Calibri"/>
                        </a:rPr>
                        <a:t>to</a:t>
                      </a:r>
                      <a:r>
                        <a:rPr sz="1600" spc="10" dirty="0">
                          <a:latin typeface="Calibri"/>
                          <a:cs typeface="Calibri"/>
                        </a:rPr>
                        <a:t> </a:t>
                      </a:r>
                      <a:r>
                        <a:rPr sz="1600" spc="-10" dirty="0">
                          <a:latin typeface="Calibri"/>
                          <a:cs typeface="Calibri"/>
                        </a:rPr>
                        <a:t>detect</a:t>
                      </a:r>
                      <a:r>
                        <a:rPr sz="1600" dirty="0">
                          <a:latin typeface="Calibri"/>
                          <a:cs typeface="Calibri"/>
                        </a:rPr>
                        <a:t> </a:t>
                      </a:r>
                      <a:r>
                        <a:rPr sz="1600" spc="-5" dirty="0">
                          <a:latin typeface="Calibri"/>
                          <a:cs typeface="Calibri"/>
                        </a:rPr>
                        <a:t>the</a:t>
                      </a:r>
                      <a:r>
                        <a:rPr sz="1600" spc="5" dirty="0">
                          <a:latin typeface="Calibri"/>
                          <a:cs typeface="Calibri"/>
                        </a:rPr>
                        <a:t> </a:t>
                      </a:r>
                      <a:r>
                        <a:rPr sz="1600" spc="-5" dirty="0">
                          <a:latin typeface="Calibri"/>
                          <a:cs typeface="Calibri"/>
                        </a:rPr>
                        <a:t>most</a:t>
                      </a:r>
                      <a:r>
                        <a:rPr sz="1600" spc="5" dirty="0">
                          <a:latin typeface="Calibri"/>
                          <a:cs typeface="Calibri"/>
                        </a:rPr>
                        <a:t> </a:t>
                      </a:r>
                      <a:r>
                        <a:rPr sz="1600" spc="-10" dirty="0">
                          <a:latin typeface="Calibri"/>
                          <a:cs typeface="Calibri"/>
                        </a:rPr>
                        <a:t>frequent </a:t>
                      </a:r>
                      <a:r>
                        <a:rPr sz="1600" spc="-5" dirty="0">
                          <a:latin typeface="Calibri"/>
                          <a:cs typeface="Calibri"/>
                        </a:rPr>
                        <a:t> transitions between </a:t>
                      </a:r>
                      <a:r>
                        <a:rPr sz="1600" spc="-10" dirty="0">
                          <a:latin typeface="Calibri"/>
                          <a:cs typeface="Calibri"/>
                        </a:rPr>
                        <a:t>tasks.</a:t>
                      </a:r>
                      <a:r>
                        <a:rPr sz="1600" spc="-5" dirty="0">
                          <a:latin typeface="Calibri"/>
                          <a:cs typeface="Calibri"/>
                        </a:rPr>
                        <a:t> </a:t>
                      </a:r>
                      <a:r>
                        <a:rPr sz="1600" dirty="0">
                          <a:latin typeface="Calibri"/>
                          <a:cs typeface="Calibri"/>
                        </a:rPr>
                        <a:t>Look</a:t>
                      </a:r>
                      <a:r>
                        <a:rPr sz="1600" spc="-5" dirty="0">
                          <a:latin typeface="Calibri"/>
                          <a:cs typeface="Calibri"/>
                        </a:rPr>
                        <a:t> also</a:t>
                      </a:r>
                      <a:r>
                        <a:rPr sz="1600" spc="5" dirty="0">
                          <a:latin typeface="Calibri"/>
                          <a:cs typeface="Calibri"/>
                        </a:rPr>
                        <a:t> </a:t>
                      </a:r>
                      <a:r>
                        <a:rPr sz="1600" spc="-10" dirty="0">
                          <a:latin typeface="Calibri"/>
                          <a:cs typeface="Calibri"/>
                        </a:rPr>
                        <a:t>for</a:t>
                      </a:r>
                      <a:r>
                        <a:rPr sz="1600" spc="5" dirty="0">
                          <a:latin typeface="Calibri"/>
                          <a:cs typeface="Calibri"/>
                        </a:rPr>
                        <a:t> </a:t>
                      </a:r>
                      <a:r>
                        <a:rPr sz="1600" spc="-5" dirty="0">
                          <a:latin typeface="Calibri"/>
                          <a:cs typeface="Calibri"/>
                        </a:rPr>
                        <a:t>“thick”</a:t>
                      </a:r>
                      <a:r>
                        <a:rPr sz="1600" spc="5" dirty="0">
                          <a:latin typeface="Calibri"/>
                          <a:cs typeface="Calibri"/>
                        </a:rPr>
                        <a:t> </a:t>
                      </a:r>
                      <a:r>
                        <a:rPr sz="1600" spc="-5" dirty="0">
                          <a:latin typeface="Calibri"/>
                          <a:cs typeface="Calibri"/>
                        </a:rPr>
                        <a:t>loop-backs.</a:t>
                      </a:r>
                      <a:endParaRPr sz="1600">
                        <a:latin typeface="Calibri"/>
                        <a:cs typeface="Calibri"/>
                      </a:endParaRPr>
                    </a:p>
                    <a:p>
                      <a:pPr marL="367665" marR="794385" indent="-285750">
                        <a:lnSpc>
                          <a:spcPts val="1900"/>
                        </a:lnSpc>
                        <a:spcBef>
                          <a:spcPts val="85"/>
                        </a:spcBef>
                        <a:buFont typeface="Arial MT"/>
                        <a:buChar char="•"/>
                        <a:tabLst>
                          <a:tab pos="367665" algn="l"/>
                          <a:tab pos="368300" algn="l"/>
                        </a:tabLst>
                      </a:pPr>
                      <a:r>
                        <a:rPr sz="1600" spc="-5" dirty="0">
                          <a:latin typeface="Calibri"/>
                          <a:cs typeface="Calibri"/>
                        </a:rPr>
                        <a:t>Use</a:t>
                      </a:r>
                      <a:r>
                        <a:rPr sz="1600" dirty="0">
                          <a:latin typeface="Calibri"/>
                          <a:cs typeface="Calibri"/>
                        </a:rPr>
                        <a:t> a</a:t>
                      </a:r>
                      <a:r>
                        <a:rPr sz="1600" spc="-5" dirty="0">
                          <a:latin typeface="Calibri"/>
                          <a:cs typeface="Calibri"/>
                        </a:rPr>
                        <a:t> multi-low</a:t>
                      </a:r>
                      <a:r>
                        <a:rPr sz="1600" spc="10" dirty="0">
                          <a:latin typeface="Calibri"/>
                          <a:cs typeface="Calibri"/>
                        </a:rPr>
                        <a:t> </a:t>
                      </a:r>
                      <a:r>
                        <a:rPr sz="1600" spc="-5" dirty="0">
                          <a:latin typeface="Calibri"/>
                          <a:cs typeface="Calibri"/>
                        </a:rPr>
                        <a:t>dashboard </a:t>
                      </a:r>
                      <a:r>
                        <a:rPr sz="1600" spc="-10" dirty="0">
                          <a:latin typeface="Calibri"/>
                          <a:cs typeface="Calibri"/>
                        </a:rPr>
                        <a:t>to</a:t>
                      </a:r>
                      <a:r>
                        <a:rPr sz="1600" spc="10" dirty="0">
                          <a:latin typeface="Calibri"/>
                          <a:cs typeface="Calibri"/>
                        </a:rPr>
                        <a:t> </a:t>
                      </a:r>
                      <a:r>
                        <a:rPr sz="1600" spc="-10" dirty="0">
                          <a:latin typeface="Calibri"/>
                          <a:cs typeface="Calibri"/>
                        </a:rPr>
                        <a:t>compare</a:t>
                      </a:r>
                      <a:r>
                        <a:rPr sz="1600" dirty="0">
                          <a:latin typeface="Calibri"/>
                          <a:cs typeface="Calibri"/>
                        </a:rPr>
                        <a:t> </a:t>
                      </a:r>
                      <a:r>
                        <a:rPr sz="1600" spc="-5" dirty="0">
                          <a:latin typeface="Calibri"/>
                          <a:cs typeface="Calibri"/>
                        </a:rPr>
                        <a:t>frequencies</a:t>
                      </a:r>
                      <a:r>
                        <a:rPr sz="1600" spc="5" dirty="0">
                          <a:latin typeface="Calibri"/>
                          <a:cs typeface="Calibri"/>
                        </a:rPr>
                        <a:t> </a:t>
                      </a:r>
                      <a:r>
                        <a:rPr sz="1600" dirty="0">
                          <a:latin typeface="Calibri"/>
                          <a:cs typeface="Calibri"/>
                        </a:rPr>
                        <a:t>of </a:t>
                      </a:r>
                      <a:r>
                        <a:rPr sz="1600" spc="-5" dirty="0">
                          <a:latin typeface="Calibri"/>
                          <a:cs typeface="Calibri"/>
                        </a:rPr>
                        <a:t>activities,</a:t>
                      </a:r>
                      <a:r>
                        <a:rPr sz="1600" dirty="0">
                          <a:latin typeface="Calibri"/>
                          <a:cs typeface="Calibri"/>
                        </a:rPr>
                        <a:t> </a:t>
                      </a:r>
                      <a:r>
                        <a:rPr sz="1600" spc="-10" dirty="0">
                          <a:latin typeface="Calibri"/>
                          <a:cs typeface="Calibri"/>
                        </a:rPr>
                        <a:t>resources</a:t>
                      </a:r>
                      <a:r>
                        <a:rPr sz="1600" spc="5" dirty="0">
                          <a:latin typeface="Calibri"/>
                          <a:cs typeface="Calibri"/>
                        </a:rPr>
                        <a:t> </a:t>
                      </a:r>
                      <a:r>
                        <a:rPr sz="1600" dirty="0">
                          <a:latin typeface="Calibri"/>
                          <a:cs typeface="Calibri"/>
                        </a:rPr>
                        <a:t>or</a:t>
                      </a:r>
                      <a:r>
                        <a:rPr sz="1600" spc="5" dirty="0">
                          <a:latin typeface="Calibri"/>
                          <a:cs typeface="Calibri"/>
                        </a:rPr>
                        <a:t> </a:t>
                      </a:r>
                      <a:r>
                        <a:rPr sz="1600" dirty="0">
                          <a:latin typeface="Calibri"/>
                          <a:cs typeface="Calibri"/>
                        </a:rPr>
                        <a:t>other </a:t>
                      </a:r>
                      <a:r>
                        <a:rPr sz="1600" spc="-345" dirty="0">
                          <a:latin typeface="Calibri"/>
                          <a:cs typeface="Calibri"/>
                        </a:rPr>
                        <a:t> </a:t>
                      </a:r>
                      <a:r>
                        <a:rPr sz="1600" spc="-10" dirty="0">
                          <a:latin typeface="Calibri"/>
                          <a:cs typeface="Calibri"/>
                        </a:rPr>
                        <a:t>attributes.</a:t>
                      </a:r>
                      <a:endParaRPr sz="1600">
                        <a:latin typeface="Calibri"/>
                        <a:cs typeface="Calibri"/>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2678415">
                <a:tc>
                  <a:txBody>
                    <a:bodyPr/>
                    <a:lstStyle/>
                    <a:p>
                      <a:pPr marL="81915" marR="207010">
                        <a:lnSpc>
                          <a:spcPct val="100800"/>
                        </a:lnSpc>
                        <a:spcBef>
                          <a:spcPts val="210"/>
                        </a:spcBef>
                      </a:pPr>
                      <a:r>
                        <a:rPr sz="1600" spc="-5" dirty="0">
                          <a:latin typeface="Calibri"/>
                          <a:cs typeface="Calibri"/>
                        </a:rPr>
                        <a:t>Bottleneck comparison </a:t>
                      </a:r>
                      <a:r>
                        <a:rPr sz="1600" dirty="0">
                          <a:latin typeface="Calibri"/>
                          <a:cs typeface="Calibri"/>
                        </a:rPr>
                        <a:t> </a:t>
                      </a:r>
                      <a:r>
                        <a:rPr sz="1600" spc="-5" dirty="0">
                          <a:latin typeface="Calibri"/>
                          <a:cs typeface="Calibri"/>
                        </a:rPr>
                        <a:t>Compare the </a:t>
                      </a:r>
                      <a:r>
                        <a:rPr sz="1600" spc="-10" dirty="0">
                          <a:latin typeface="Calibri"/>
                          <a:cs typeface="Calibri"/>
                        </a:rPr>
                        <a:t>location </a:t>
                      </a:r>
                      <a:r>
                        <a:rPr sz="1600" spc="-5" dirty="0">
                          <a:latin typeface="Calibri"/>
                          <a:cs typeface="Calibri"/>
                        </a:rPr>
                        <a:t>and </a:t>
                      </a:r>
                      <a:r>
                        <a:rPr sz="1600" spc="-350" dirty="0">
                          <a:latin typeface="Calibri"/>
                          <a:cs typeface="Calibri"/>
                        </a:rPr>
                        <a:t> </a:t>
                      </a:r>
                      <a:r>
                        <a:rPr sz="1600" spc="-5" dirty="0">
                          <a:latin typeface="Calibri"/>
                          <a:cs typeface="Calibri"/>
                        </a:rPr>
                        <a:t>magnitude </a:t>
                      </a:r>
                      <a:r>
                        <a:rPr sz="1600" dirty="0">
                          <a:latin typeface="Calibri"/>
                          <a:cs typeface="Calibri"/>
                        </a:rPr>
                        <a:t>of </a:t>
                      </a:r>
                      <a:r>
                        <a:rPr sz="1600" spc="-10" dirty="0">
                          <a:latin typeface="Calibri"/>
                          <a:cs typeface="Calibri"/>
                        </a:rPr>
                        <a:t>bottlenecks </a:t>
                      </a:r>
                      <a:r>
                        <a:rPr sz="1600" spc="-350" dirty="0">
                          <a:latin typeface="Calibri"/>
                          <a:cs typeface="Calibri"/>
                        </a:rPr>
                        <a:t> </a:t>
                      </a:r>
                      <a:r>
                        <a:rPr sz="1600" spc="-10" dirty="0">
                          <a:latin typeface="Calibri"/>
                          <a:cs typeface="Calibri"/>
                        </a:rPr>
                        <a:t>across</a:t>
                      </a:r>
                      <a:r>
                        <a:rPr sz="1600" spc="-5" dirty="0">
                          <a:latin typeface="Calibri"/>
                          <a:cs typeface="Calibri"/>
                        </a:rPr>
                        <a:t> </a:t>
                      </a:r>
                      <a:r>
                        <a:rPr sz="1600" spc="-10" dirty="0">
                          <a:latin typeface="Calibri"/>
                          <a:cs typeface="Calibri"/>
                        </a:rPr>
                        <a:t>variants</a:t>
                      </a:r>
                      <a:endParaRPr sz="1600">
                        <a:latin typeface="Calibri"/>
                        <a:cs typeface="Calibri"/>
                      </a:endParaRPr>
                    </a:p>
                  </a:txBody>
                  <a:tcPr marL="0" marR="0" marT="266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67665" marR="516890" indent="-285750">
                        <a:lnSpc>
                          <a:spcPts val="1900"/>
                        </a:lnSpc>
                        <a:spcBef>
                          <a:spcPts val="305"/>
                        </a:spcBef>
                        <a:buFont typeface="Arial MT"/>
                        <a:buChar char="•"/>
                        <a:tabLst>
                          <a:tab pos="367665" algn="l"/>
                          <a:tab pos="368300" algn="l"/>
                        </a:tabLst>
                      </a:pPr>
                      <a:r>
                        <a:rPr sz="1600" spc="-5" dirty="0">
                          <a:latin typeface="Calibri"/>
                          <a:cs typeface="Calibri"/>
                        </a:rPr>
                        <a:t>Use</a:t>
                      </a:r>
                      <a:r>
                        <a:rPr sz="1600" dirty="0">
                          <a:latin typeface="Calibri"/>
                          <a:cs typeface="Calibri"/>
                        </a:rPr>
                        <a:t> </a:t>
                      </a:r>
                      <a:r>
                        <a:rPr sz="1600" spc="-5" dirty="0">
                          <a:latin typeface="Calibri"/>
                          <a:cs typeface="Calibri"/>
                        </a:rPr>
                        <a:t>filtering</a:t>
                      </a:r>
                      <a:r>
                        <a:rPr sz="1600" dirty="0">
                          <a:latin typeface="Calibri"/>
                          <a:cs typeface="Calibri"/>
                        </a:rPr>
                        <a:t> </a:t>
                      </a:r>
                      <a:r>
                        <a:rPr sz="1600" spc="-10" dirty="0">
                          <a:latin typeface="Calibri"/>
                          <a:cs typeface="Calibri"/>
                        </a:rPr>
                        <a:t>interface</a:t>
                      </a:r>
                      <a:r>
                        <a:rPr sz="1600" dirty="0">
                          <a:latin typeface="Calibri"/>
                          <a:cs typeface="Calibri"/>
                        </a:rPr>
                        <a:t> </a:t>
                      </a:r>
                      <a:r>
                        <a:rPr sz="1600" spc="-10" dirty="0">
                          <a:latin typeface="Calibri"/>
                          <a:cs typeface="Calibri"/>
                        </a:rPr>
                        <a:t>to</a:t>
                      </a:r>
                      <a:r>
                        <a:rPr sz="1600" spc="10" dirty="0">
                          <a:latin typeface="Calibri"/>
                          <a:cs typeface="Calibri"/>
                        </a:rPr>
                        <a:t> </a:t>
                      </a:r>
                      <a:r>
                        <a:rPr sz="1600" spc="-10" dirty="0">
                          <a:latin typeface="Calibri"/>
                          <a:cs typeface="Calibri"/>
                        </a:rPr>
                        <a:t>retain</a:t>
                      </a:r>
                      <a:r>
                        <a:rPr sz="1600" spc="-5" dirty="0">
                          <a:latin typeface="Calibri"/>
                          <a:cs typeface="Calibri"/>
                        </a:rPr>
                        <a:t> all</a:t>
                      </a:r>
                      <a:r>
                        <a:rPr sz="1600" dirty="0">
                          <a:latin typeface="Calibri"/>
                          <a:cs typeface="Calibri"/>
                        </a:rPr>
                        <a:t> </a:t>
                      </a:r>
                      <a:r>
                        <a:rPr sz="1600" spc="-10" dirty="0">
                          <a:latin typeface="Calibri"/>
                          <a:cs typeface="Calibri"/>
                        </a:rPr>
                        <a:t>traces</a:t>
                      </a:r>
                      <a:r>
                        <a:rPr sz="1600" spc="5" dirty="0">
                          <a:latin typeface="Calibri"/>
                          <a:cs typeface="Calibri"/>
                        </a:rPr>
                        <a:t> </a:t>
                      </a:r>
                      <a:r>
                        <a:rPr sz="1600" spc="-10" dirty="0">
                          <a:latin typeface="Calibri"/>
                          <a:cs typeface="Calibri"/>
                        </a:rPr>
                        <a:t>that</a:t>
                      </a:r>
                      <a:r>
                        <a:rPr sz="1600" dirty="0">
                          <a:latin typeface="Calibri"/>
                          <a:cs typeface="Calibri"/>
                        </a:rPr>
                        <a:t> </a:t>
                      </a:r>
                      <a:r>
                        <a:rPr sz="1600" spc="-5" dirty="0">
                          <a:latin typeface="Calibri"/>
                          <a:cs typeface="Calibri"/>
                        </a:rPr>
                        <a:t>fulfill</a:t>
                      </a:r>
                      <a:r>
                        <a:rPr sz="1600" dirty="0">
                          <a:latin typeface="Calibri"/>
                          <a:cs typeface="Calibri"/>
                        </a:rPr>
                        <a:t> </a:t>
                      </a:r>
                      <a:r>
                        <a:rPr sz="1600" spc="-5" dirty="0">
                          <a:latin typeface="Calibri"/>
                          <a:cs typeface="Calibri"/>
                        </a:rPr>
                        <a:t>the</a:t>
                      </a:r>
                      <a:r>
                        <a:rPr sz="1600" dirty="0">
                          <a:latin typeface="Calibri"/>
                          <a:cs typeface="Calibri"/>
                        </a:rPr>
                        <a:t> </a:t>
                      </a:r>
                      <a:r>
                        <a:rPr sz="1600" spc="-5" dirty="0">
                          <a:latin typeface="Calibri"/>
                          <a:cs typeface="Calibri"/>
                        </a:rPr>
                        <a:t>condition</a:t>
                      </a:r>
                      <a:r>
                        <a:rPr sz="1600" dirty="0">
                          <a:latin typeface="Calibri"/>
                          <a:cs typeface="Calibri"/>
                        </a:rPr>
                        <a:t> </a:t>
                      </a:r>
                      <a:r>
                        <a:rPr sz="1600" spc="-10" dirty="0">
                          <a:latin typeface="Calibri"/>
                          <a:cs typeface="Calibri"/>
                        </a:rPr>
                        <a:t>to</a:t>
                      </a:r>
                      <a:r>
                        <a:rPr sz="1600" spc="10" dirty="0">
                          <a:latin typeface="Calibri"/>
                          <a:cs typeface="Calibri"/>
                        </a:rPr>
                        <a:t> </a:t>
                      </a:r>
                      <a:r>
                        <a:rPr sz="1600" spc="-5" dirty="0">
                          <a:latin typeface="Calibri"/>
                          <a:cs typeface="Calibri"/>
                        </a:rPr>
                        <a:t>belong </a:t>
                      </a:r>
                      <a:r>
                        <a:rPr sz="1600" spc="-10" dirty="0">
                          <a:latin typeface="Calibri"/>
                          <a:cs typeface="Calibri"/>
                        </a:rPr>
                        <a:t>to</a:t>
                      </a:r>
                      <a:r>
                        <a:rPr sz="1600" spc="10" dirty="0">
                          <a:latin typeface="Calibri"/>
                          <a:cs typeface="Calibri"/>
                        </a:rPr>
                        <a:t> </a:t>
                      </a:r>
                      <a:r>
                        <a:rPr sz="1600" dirty="0">
                          <a:latin typeface="Calibri"/>
                          <a:cs typeface="Calibri"/>
                        </a:rPr>
                        <a:t>a</a:t>
                      </a:r>
                      <a:r>
                        <a:rPr sz="1600" spc="-5" dirty="0">
                          <a:latin typeface="Calibri"/>
                          <a:cs typeface="Calibri"/>
                        </a:rPr>
                        <a:t> </a:t>
                      </a:r>
                      <a:r>
                        <a:rPr sz="1600" spc="-10" dirty="0">
                          <a:latin typeface="Calibri"/>
                          <a:cs typeface="Calibri"/>
                        </a:rPr>
                        <a:t>variant </a:t>
                      </a:r>
                      <a:r>
                        <a:rPr sz="1600" spc="-345" dirty="0">
                          <a:latin typeface="Calibri"/>
                          <a:cs typeface="Calibri"/>
                        </a:rPr>
                        <a:t> </a:t>
                      </a:r>
                      <a:r>
                        <a:rPr sz="1600" spc="-5" dirty="0">
                          <a:latin typeface="Calibri"/>
                          <a:cs typeface="Calibri"/>
                        </a:rPr>
                        <a:t>(then</a:t>
                      </a:r>
                      <a:r>
                        <a:rPr sz="1600" spc="-10" dirty="0">
                          <a:latin typeface="Calibri"/>
                          <a:cs typeface="Calibri"/>
                        </a:rPr>
                        <a:t> repeat</a:t>
                      </a:r>
                      <a:r>
                        <a:rPr sz="1600" dirty="0">
                          <a:latin typeface="Calibri"/>
                          <a:cs typeface="Calibri"/>
                        </a:rPr>
                        <a:t> </a:t>
                      </a:r>
                      <a:r>
                        <a:rPr sz="1600" spc="-10" dirty="0">
                          <a:latin typeface="Calibri"/>
                          <a:cs typeface="Calibri"/>
                        </a:rPr>
                        <a:t>for</a:t>
                      </a:r>
                      <a:r>
                        <a:rPr sz="1600" spc="5" dirty="0">
                          <a:latin typeface="Calibri"/>
                          <a:cs typeface="Calibri"/>
                        </a:rPr>
                        <a:t> </a:t>
                      </a:r>
                      <a:r>
                        <a:rPr sz="1600" spc="-5" dirty="0">
                          <a:latin typeface="Calibri"/>
                          <a:cs typeface="Calibri"/>
                        </a:rPr>
                        <a:t>the</a:t>
                      </a:r>
                      <a:r>
                        <a:rPr sz="1600" spc="5" dirty="0">
                          <a:latin typeface="Calibri"/>
                          <a:cs typeface="Calibri"/>
                        </a:rPr>
                        <a:t> </a:t>
                      </a:r>
                      <a:r>
                        <a:rPr sz="1600" dirty="0">
                          <a:latin typeface="Calibri"/>
                          <a:cs typeface="Calibri"/>
                        </a:rPr>
                        <a:t>other).</a:t>
                      </a:r>
                      <a:endParaRPr sz="1600">
                        <a:latin typeface="Calibri"/>
                        <a:cs typeface="Calibri"/>
                      </a:endParaRPr>
                    </a:p>
                    <a:p>
                      <a:pPr marL="367665" indent="-286385">
                        <a:lnSpc>
                          <a:spcPts val="1830"/>
                        </a:lnSpc>
                        <a:buFont typeface="Arial MT"/>
                        <a:buChar char="•"/>
                        <a:tabLst>
                          <a:tab pos="367665" algn="l"/>
                          <a:tab pos="368300" algn="l"/>
                        </a:tabLst>
                      </a:pPr>
                      <a:r>
                        <a:rPr sz="1600" spc="-5" dirty="0">
                          <a:latin typeface="Calibri"/>
                          <a:cs typeface="Calibri"/>
                        </a:rPr>
                        <a:t>Open</a:t>
                      </a:r>
                      <a:r>
                        <a:rPr sz="1600" dirty="0">
                          <a:latin typeface="Calibri"/>
                          <a:cs typeface="Calibri"/>
                        </a:rPr>
                        <a:t> </a:t>
                      </a:r>
                      <a:r>
                        <a:rPr sz="1600" spc="-5" dirty="0">
                          <a:latin typeface="Calibri"/>
                          <a:cs typeface="Calibri"/>
                        </a:rPr>
                        <a:t>the</a:t>
                      </a:r>
                      <a:r>
                        <a:rPr sz="1600" spc="5" dirty="0">
                          <a:latin typeface="Calibri"/>
                          <a:cs typeface="Calibri"/>
                        </a:rPr>
                        <a:t> </a:t>
                      </a:r>
                      <a:r>
                        <a:rPr sz="1600" spc="-10" dirty="0">
                          <a:latin typeface="Calibri"/>
                          <a:cs typeface="Calibri"/>
                        </a:rPr>
                        <a:t>maps</a:t>
                      </a:r>
                      <a:r>
                        <a:rPr sz="1600" spc="5" dirty="0">
                          <a:latin typeface="Calibri"/>
                          <a:cs typeface="Calibri"/>
                        </a:rPr>
                        <a:t> </a:t>
                      </a:r>
                      <a:r>
                        <a:rPr sz="1600" dirty="0">
                          <a:latin typeface="Calibri"/>
                          <a:cs typeface="Calibri"/>
                        </a:rPr>
                        <a:t>of </a:t>
                      </a:r>
                      <a:r>
                        <a:rPr sz="1600" spc="-5" dirty="0">
                          <a:latin typeface="Calibri"/>
                          <a:cs typeface="Calibri"/>
                        </a:rPr>
                        <a:t>the</a:t>
                      </a:r>
                      <a:r>
                        <a:rPr sz="1600" spc="10" dirty="0">
                          <a:latin typeface="Calibri"/>
                          <a:cs typeface="Calibri"/>
                        </a:rPr>
                        <a:t> </a:t>
                      </a:r>
                      <a:r>
                        <a:rPr sz="1600" spc="-5" dirty="0">
                          <a:latin typeface="Calibri"/>
                          <a:cs typeface="Calibri"/>
                        </a:rPr>
                        <a:t>process</a:t>
                      </a:r>
                      <a:r>
                        <a:rPr sz="1600" dirty="0">
                          <a:latin typeface="Calibri"/>
                          <a:cs typeface="Calibri"/>
                        </a:rPr>
                        <a:t> </a:t>
                      </a:r>
                      <a:r>
                        <a:rPr sz="1600" spc="-10" dirty="0">
                          <a:latin typeface="Calibri"/>
                          <a:cs typeface="Calibri"/>
                        </a:rPr>
                        <a:t>variants</a:t>
                      </a:r>
                      <a:r>
                        <a:rPr sz="1600" dirty="0">
                          <a:latin typeface="Calibri"/>
                          <a:cs typeface="Calibri"/>
                        </a:rPr>
                        <a:t> </a:t>
                      </a:r>
                      <a:r>
                        <a:rPr sz="1600" spc="-10" dirty="0">
                          <a:latin typeface="Calibri"/>
                          <a:cs typeface="Calibri"/>
                        </a:rPr>
                        <a:t>side-by-side</a:t>
                      </a:r>
                      <a:r>
                        <a:rPr sz="1600" spc="10" dirty="0">
                          <a:latin typeface="Calibri"/>
                          <a:cs typeface="Calibri"/>
                        </a:rPr>
                        <a:t> </a:t>
                      </a:r>
                      <a:r>
                        <a:rPr sz="1600" spc="-5" dirty="0">
                          <a:latin typeface="Calibri"/>
                          <a:cs typeface="Calibri"/>
                        </a:rPr>
                        <a:t>and</a:t>
                      </a:r>
                      <a:r>
                        <a:rPr sz="1600" dirty="0">
                          <a:latin typeface="Calibri"/>
                          <a:cs typeface="Calibri"/>
                        </a:rPr>
                        <a:t> </a:t>
                      </a:r>
                      <a:r>
                        <a:rPr sz="1600" spc="-10" dirty="0">
                          <a:latin typeface="Calibri"/>
                          <a:cs typeface="Calibri"/>
                        </a:rPr>
                        <a:t>compare</a:t>
                      </a:r>
                      <a:r>
                        <a:rPr sz="1600" spc="10" dirty="0">
                          <a:latin typeface="Calibri"/>
                          <a:cs typeface="Calibri"/>
                        </a:rPr>
                        <a:t> </a:t>
                      </a:r>
                      <a:r>
                        <a:rPr sz="1600" spc="-5" dirty="0">
                          <a:latin typeface="Calibri"/>
                          <a:cs typeface="Calibri"/>
                        </a:rPr>
                        <a:t>the</a:t>
                      </a:r>
                      <a:r>
                        <a:rPr sz="1600" spc="5" dirty="0">
                          <a:latin typeface="Calibri"/>
                          <a:cs typeface="Calibri"/>
                        </a:rPr>
                        <a:t> </a:t>
                      </a:r>
                      <a:r>
                        <a:rPr sz="1600" spc="-5" dirty="0">
                          <a:latin typeface="Calibri"/>
                          <a:cs typeface="Calibri"/>
                        </a:rPr>
                        <a:t>dependencies</a:t>
                      </a:r>
                      <a:r>
                        <a:rPr sz="1600" dirty="0">
                          <a:latin typeface="Calibri"/>
                          <a:cs typeface="Calibri"/>
                        </a:rPr>
                        <a:t> </a:t>
                      </a:r>
                      <a:r>
                        <a:rPr sz="1600" spc="-10" dirty="0">
                          <a:latin typeface="Calibri"/>
                          <a:cs typeface="Calibri"/>
                        </a:rPr>
                        <a:t>(arcs)</a:t>
                      </a:r>
                      <a:endParaRPr sz="1600">
                        <a:latin typeface="Calibri"/>
                        <a:cs typeface="Calibri"/>
                      </a:endParaRPr>
                    </a:p>
                    <a:p>
                      <a:pPr marL="367665" marR="148590">
                        <a:lnSpc>
                          <a:spcPts val="1900"/>
                        </a:lnSpc>
                        <a:spcBef>
                          <a:spcPts val="175"/>
                        </a:spcBef>
                      </a:pPr>
                      <a:r>
                        <a:rPr sz="1600" dirty="0">
                          <a:latin typeface="Calibri"/>
                          <a:cs typeface="Calibri"/>
                        </a:rPr>
                        <a:t>with</a:t>
                      </a:r>
                      <a:r>
                        <a:rPr sz="1600" spc="-5" dirty="0">
                          <a:latin typeface="Calibri"/>
                          <a:cs typeface="Calibri"/>
                        </a:rPr>
                        <a:t> the</a:t>
                      </a:r>
                      <a:r>
                        <a:rPr sz="1600" spc="5" dirty="0">
                          <a:latin typeface="Calibri"/>
                          <a:cs typeface="Calibri"/>
                        </a:rPr>
                        <a:t> </a:t>
                      </a:r>
                      <a:r>
                        <a:rPr sz="1600" spc="-10" dirty="0">
                          <a:latin typeface="Calibri"/>
                          <a:cs typeface="Calibri"/>
                        </a:rPr>
                        <a:t>highest</a:t>
                      </a:r>
                      <a:r>
                        <a:rPr sz="1600" spc="5" dirty="0">
                          <a:latin typeface="Calibri"/>
                          <a:cs typeface="Calibri"/>
                        </a:rPr>
                        <a:t> </a:t>
                      </a:r>
                      <a:r>
                        <a:rPr sz="1600" spc="-5" dirty="0">
                          <a:latin typeface="Calibri"/>
                          <a:cs typeface="Calibri"/>
                        </a:rPr>
                        <a:t>waiting</a:t>
                      </a:r>
                      <a:r>
                        <a:rPr sz="1600" dirty="0">
                          <a:latin typeface="Calibri"/>
                          <a:cs typeface="Calibri"/>
                        </a:rPr>
                        <a:t> </a:t>
                      </a:r>
                      <a:r>
                        <a:rPr sz="1600" spc="-5" dirty="0">
                          <a:latin typeface="Calibri"/>
                          <a:cs typeface="Calibri"/>
                        </a:rPr>
                        <a:t>times.</a:t>
                      </a:r>
                      <a:r>
                        <a:rPr sz="1600" dirty="0">
                          <a:latin typeface="Calibri"/>
                          <a:cs typeface="Calibri"/>
                        </a:rPr>
                        <a:t> </a:t>
                      </a:r>
                      <a:r>
                        <a:rPr sz="1600" spc="-5" dirty="0">
                          <a:latin typeface="Calibri"/>
                          <a:cs typeface="Calibri"/>
                        </a:rPr>
                        <a:t>If</a:t>
                      </a:r>
                      <a:r>
                        <a:rPr sz="1600" spc="5" dirty="0">
                          <a:latin typeface="Calibri"/>
                          <a:cs typeface="Calibri"/>
                        </a:rPr>
                        <a:t> </a:t>
                      </a:r>
                      <a:r>
                        <a:rPr sz="1600" spc="-5" dirty="0">
                          <a:latin typeface="Calibri"/>
                          <a:cs typeface="Calibri"/>
                        </a:rPr>
                        <a:t>the</a:t>
                      </a:r>
                      <a:r>
                        <a:rPr sz="1600" dirty="0">
                          <a:latin typeface="Calibri"/>
                          <a:cs typeface="Calibri"/>
                        </a:rPr>
                        <a:t> </a:t>
                      </a:r>
                      <a:r>
                        <a:rPr sz="1600" spc="-10" dirty="0">
                          <a:latin typeface="Calibri"/>
                          <a:cs typeface="Calibri"/>
                        </a:rPr>
                        <a:t>maps</a:t>
                      </a:r>
                      <a:r>
                        <a:rPr sz="1600" spc="5" dirty="0">
                          <a:latin typeface="Calibri"/>
                          <a:cs typeface="Calibri"/>
                        </a:rPr>
                        <a:t> </a:t>
                      </a:r>
                      <a:r>
                        <a:rPr sz="1600" spc="-10" dirty="0">
                          <a:latin typeface="Calibri"/>
                          <a:cs typeface="Calibri"/>
                        </a:rPr>
                        <a:t>are</a:t>
                      </a:r>
                      <a:r>
                        <a:rPr sz="1600" spc="5" dirty="0">
                          <a:latin typeface="Calibri"/>
                          <a:cs typeface="Calibri"/>
                        </a:rPr>
                        <a:t> </a:t>
                      </a:r>
                      <a:r>
                        <a:rPr sz="1600" spc="-5" dirty="0">
                          <a:latin typeface="Calibri"/>
                          <a:cs typeface="Calibri"/>
                        </a:rPr>
                        <a:t>too</a:t>
                      </a:r>
                      <a:r>
                        <a:rPr sz="1600" spc="10" dirty="0">
                          <a:latin typeface="Calibri"/>
                          <a:cs typeface="Calibri"/>
                        </a:rPr>
                        <a:t> </a:t>
                      </a:r>
                      <a:r>
                        <a:rPr sz="1600" spc="-10" dirty="0">
                          <a:latin typeface="Calibri"/>
                          <a:cs typeface="Calibri"/>
                        </a:rPr>
                        <a:t>complex,</a:t>
                      </a:r>
                      <a:r>
                        <a:rPr sz="1600" spc="5" dirty="0">
                          <a:latin typeface="Calibri"/>
                          <a:cs typeface="Calibri"/>
                        </a:rPr>
                        <a:t> </a:t>
                      </a:r>
                      <a:r>
                        <a:rPr sz="1600" spc="-5" dirty="0">
                          <a:latin typeface="Calibri"/>
                          <a:cs typeface="Calibri"/>
                        </a:rPr>
                        <a:t>use</a:t>
                      </a:r>
                      <a:r>
                        <a:rPr sz="1600" spc="5" dirty="0">
                          <a:latin typeface="Calibri"/>
                          <a:cs typeface="Calibri"/>
                        </a:rPr>
                        <a:t> </a:t>
                      </a:r>
                      <a:r>
                        <a:rPr sz="1600" spc="-5" dirty="0">
                          <a:latin typeface="Calibri"/>
                          <a:cs typeface="Calibri"/>
                        </a:rPr>
                        <a:t>the</a:t>
                      </a:r>
                      <a:r>
                        <a:rPr sz="1600" dirty="0">
                          <a:latin typeface="Calibri"/>
                          <a:cs typeface="Calibri"/>
                        </a:rPr>
                        <a:t> </a:t>
                      </a:r>
                      <a:r>
                        <a:rPr sz="1600" spc="-10" dirty="0">
                          <a:latin typeface="Calibri"/>
                          <a:cs typeface="Calibri"/>
                        </a:rPr>
                        <a:t>abstraction</a:t>
                      </a:r>
                      <a:r>
                        <a:rPr sz="1600" dirty="0">
                          <a:latin typeface="Calibri"/>
                          <a:cs typeface="Calibri"/>
                        </a:rPr>
                        <a:t> </a:t>
                      </a:r>
                      <a:r>
                        <a:rPr sz="1600" spc="-5" dirty="0">
                          <a:latin typeface="Calibri"/>
                          <a:cs typeface="Calibri"/>
                        </a:rPr>
                        <a:t>slider</a:t>
                      </a:r>
                      <a:r>
                        <a:rPr sz="1600" spc="10" dirty="0">
                          <a:latin typeface="Calibri"/>
                          <a:cs typeface="Calibri"/>
                        </a:rPr>
                        <a:t> </a:t>
                      </a:r>
                      <a:r>
                        <a:rPr sz="1600" dirty="0">
                          <a:latin typeface="Calibri"/>
                          <a:cs typeface="Calibri"/>
                        </a:rPr>
                        <a:t>with </a:t>
                      </a:r>
                      <a:r>
                        <a:rPr sz="1600" spc="-345" dirty="0">
                          <a:latin typeface="Calibri"/>
                          <a:cs typeface="Calibri"/>
                        </a:rPr>
                        <a:t> </a:t>
                      </a:r>
                      <a:r>
                        <a:rPr sz="1600" spc="-5" dirty="0">
                          <a:latin typeface="Calibri"/>
                          <a:cs typeface="Calibri"/>
                        </a:rPr>
                        <a:t>the</a:t>
                      </a:r>
                      <a:r>
                        <a:rPr sz="1600" spc="5" dirty="0">
                          <a:latin typeface="Calibri"/>
                          <a:cs typeface="Calibri"/>
                        </a:rPr>
                        <a:t> </a:t>
                      </a:r>
                      <a:r>
                        <a:rPr sz="1600" spc="-10" dirty="0">
                          <a:latin typeface="Calibri"/>
                          <a:cs typeface="Calibri"/>
                        </a:rPr>
                        <a:t>abstraction</a:t>
                      </a:r>
                      <a:r>
                        <a:rPr sz="1600" dirty="0">
                          <a:latin typeface="Calibri"/>
                          <a:cs typeface="Calibri"/>
                        </a:rPr>
                        <a:t> </a:t>
                      </a:r>
                      <a:r>
                        <a:rPr sz="1600" spc="-5" dirty="0">
                          <a:latin typeface="Calibri"/>
                          <a:cs typeface="Calibri"/>
                        </a:rPr>
                        <a:t>metric</a:t>
                      </a:r>
                      <a:r>
                        <a:rPr sz="1600" dirty="0">
                          <a:latin typeface="Calibri"/>
                          <a:cs typeface="Calibri"/>
                        </a:rPr>
                        <a:t> </a:t>
                      </a:r>
                      <a:r>
                        <a:rPr sz="1600" spc="-20" dirty="0">
                          <a:latin typeface="Calibri"/>
                          <a:cs typeface="Calibri"/>
                        </a:rPr>
                        <a:t>“average</a:t>
                      </a:r>
                      <a:r>
                        <a:rPr sz="1600" spc="10" dirty="0">
                          <a:latin typeface="Calibri"/>
                          <a:cs typeface="Calibri"/>
                        </a:rPr>
                        <a:t> </a:t>
                      </a:r>
                      <a:r>
                        <a:rPr sz="1600" spc="-10" dirty="0">
                          <a:latin typeface="Calibri"/>
                          <a:cs typeface="Calibri"/>
                        </a:rPr>
                        <a:t>duration”</a:t>
                      </a:r>
                      <a:r>
                        <a:rPr sz="1600" spc="10" dirty="0">
                          <a:latin typeface="Calibri"/>
                          <a:cs typeface="Calibri"/>
                        </a:rPr>
                        <a:t> </a:t>
                      </a:r>
                      <a:r>
                        <a:rPr sz="1600" spc="-5" dirty="0">
                          <a:latin typeface="Calibri"/>
                          <a:cs typeface="Calibri"/>
                        </a:rPr>
                        <a:t>and</a:t>
                      </a:r>
                      <a:r>
                        <a:rPr sz="1600" dirty="0">
                          <a:latin typeface="Calibri"/>
                          <a:cs typeface="Calibri"/>
                        </a:rPr>
                        <a:t> </a:t>
                      </a:r>
                      <a:r>
                        <a:rPr sz="1600" spc="-5" dirty="0">
                          <a:latin typeface="Calibri"/>
                          <a:cs typeface="Calibri"/>
                        </a:rPr>
                        <a:t>the</a:t>
                      </a:r>
                      <a:r>
                        <a:rPr sz="1600" spc="10" dirty="0">
                          <a:latin typeface="Calibri"/>
                          <a:cs typeface="Calibri"/>
                        </a:rPr>
                        <a:t> </a:t>
                      </a:r>
                      <a:r>
                        <a:rPr sz="1600" spc="-5" dirty="0">
                          <a:latin typeface="Calibri"/>
                          <a:cs typeface="Calibri"/>
                        </a:rPr>
                        <a:t>ordering</a:t>
                      </a:r>
                      <a:r>
                        <a:rPr sz="1600" dirty="0">
                          <a:latin typeface="Calibri"/>
                          <a:cs typeface="Calibri"/>
                        </a:rPr>
                        <a:t> </a:t>
                      </a:r>
                      <a:r>
                        <a:rPr sz="1600" spc="-10" dirty="0">
                          <a:latin typeface="Calibri"/>
                          <a:cs typeface="Calibri"/>
                        </a:rPr>
                        <a:t>from</a:t>
                      </a:r>
                      <a:r>
                        <a:rPr sz="1600" dirty="0">
                          <a:latin typeface="Calibri"/>
                          <a:cs typeface="Calibri"/>
                        </a:rPr>
                        <a:t> </a:t>
                      </a:r>
                      <a:r>
                        <a:rPr sz="1600" spc="-5" dirty="0">
                          <a:latin typeface="Calibri"/>
                          <a:cs typeface="Calibri"/>
                        </a:rPr>
                        <a:t>slow</a:t>
                      </a:r>
                      <a:r>
                        <a:rPr sz="1600" spc="10" dirty="0">
                          <a:latin typeface="Calibri"/>
                          <a:cs typeface="Calibri"/>
                        </a:rPr>
                        <a:t> </a:t>
                      </a:r>
                      <a:r>
                        <a:rPr sz="1600" spc="-5" dirty="0">
                          <a:latin typeface="Calibri"/>
                          <a:cs typeface="Calibri"/>
                        </a:rPr>
                        <a:t>(right)</a:t>
                      </a:r>
                      <a:r>
                        <a:rPr sz="1600" spc="5" dirty="0">
                          <a:latin typeface="Calibri"/>
                          <a:cs typeface="Calibri"/>
                        </a:rPr>
                        <a:t> </a:t>
                      </a:r>
                      <a:r>
                        <a:rPr sz="1600" spc="-10" dirty="0">
                          <a:latin typeface="Calibri"/>
                          <a:cs typeface="Calibri"/>
                        </a:rPr>
                        <a:t>to</a:t>
                      </a:r>
                      <a:r>
                        <a:rPr sz="1600" spc="10" dirty="0">
                          <a:latin typeface="Calibri"/>
                          <a:cs typeface="Calibri"/>
                        </a:rPr>
                        <a:t> </a:t>
                      </a:r>
                      <a:r>
                        <a:rPr sz="1600" spc="-15" dirty="0">
                          <a:latin typeface="Calibri"/>
                          <a:cs typeface="Calibri"/>
                        </a:rPr>
                        <a:t>fast</a:t>
                      </a:r>
                      <a:r>
                        <a:rPr sz="1600" spc="5" dirty="0">
                          <a:latin typeface="Calibri"/>
                          <a:cs typeface="Calibri"/>
                        </a:rPr>
                        <a:t> </a:t>
                      </a:r>
                      <a:r>
                        <a:rPr sz="1600" spc="-5" dirty="0">
                          <a:latin typeface="Calibri"/>
                          <a:cs typeface="Calibri"/>
                        </a:rPr>
                        <a:t>(left). </a:t>
                      </a:r>
                      <a:r>
                        <a:rPr sz="1600" dirty="0">
                          <a:latin typeface="Calibri"/>
                          <a:cs typeface="Calibri"/>
                        </a:rPr>
                        <a:t> </a:t>
                      </a:r>
                      <a:r>
                        <a:rPr sz="1600" spc="-5" dirty="0">
                          <a:latin typeface="Calibri"/>
                          <a:cs typeface="Calibri"/>
                        </a:rPr>
                        <a:t>Use</a:t>
                      </a:r>
                      <a:r>
                        <a:rPr sz="1600" dirty="0">
                          <a:latin typeface="Calibri"/>
                          <a:cs typeface="Calibri"/>
                        </a:rPr>
                        <a:t> </a:t>
                      </a:r>
                      <a:r>
                        <a:rPr sz="1600" spc="-5" dirty="0">
                          <a:latin typeface="Calibri"/>
                          <a:cs typeface="Calibri"/>
                        </a:rPr>
                        <a:t>the</a:t>
                      </a:r>
                      <a:r>
                        <a:rPr sz="1600" dirty="0">
                          <a:latin typeface="Calibri"/>
                          <a:cs typeface="Calibri"/>
                        </a:rPr>
                        <a:t> </a:t>
                      </a:r>
                      <a:r>
                        <a:rPr sz="1600" spc="-10" dirty="0">
                          <a:latin typeface="Calibri"/>
                          <a:cs typeface="Calibri"/>
                        </a:rPr>
                        <a:t>arc</a:t>
                      </a:r>
                      <a:r>
                        <a:rPr sz="1600" spc="-5" dirty="0">
                          <a:latin typeface="Calibri"/>
                          <a:cs typeface="Calibri"/>
                        </a:rPr>
                        <a:t> slider</a:t>
                      </a:r>
                      <a:r>
                        <a:rPr sz="1600" spc="5" dirty="0">
                          <a:latin typeface="Calibri"/>
                          <a:cs typeface="Calibri"/>
                        </a:rPr>
                        <a:t> </a:t>
                      </a:r>
                      <a:r>
                        <a:rPr sz="1600" spc="-10" dirty="0">
                          <a:latin typeface="Calibri"/>
                          <a:cs typeface="Calibri"/>
                        </a:rPr>
                        <a:t>to</a:t>
                      </a:r>
                      <a:r>
                        <a:rPr sz="1600" spc="5" dirty="0">
                          <a:latin typeface="Calibri"/>
                          <a:cs typeface="Calibri"/>
                        </a:rPr>
                        <a:t> </a:t>
                      </a:r>
                      <a:r>
                        <a:rPr sz="1600" spc="-10" dirty="0">
                          <a:latin typeface="Calibri"/>
                          <a:cs typeface="Calibri"/>
                        </a:rPr>
                        <a:t>retain</a:t>
                      </a:r>
                      <a:r>
                        <a:rPr sz="1600" spc="-5" dirty="0">
                          <a:latin typeface="Calibri"/>
                          <a:cs typeface="Calibri"/>
                        </a:rPr>
                        <a:t> the</a:t>
                      </a:r>
                      <a:r>
                        <a:rPr sz="1600" dirty="0">
                          <a:latin typeface="Calibri"/>
                          <a:cs typeface="Calibri"/>
                        </a:rPr>
                        <a:t> </a:t>
                      </a:r>
                      <a:r>
                        <a:rPr sz="1600" spc="-10" dirty="0">
                          <a:latin typeface="Calibri"/>
                          <a:cs typeface="Calibri"/>
                        </a:rPr>
                        <a:t>slowest</a:t>
                      </a:r>
                      <a:r>
                        <a:rPr sz="1600" dirty="0">
                          <a:latin typeface="Calibri"/>
                          <a:cs typeface="Calibri"/>
                        </a:rPr>
                        <a:t> </a:t>
                      </a:r>
                      <a:r>
                        <a:rPr sz="1600" spc="-5" dirty="0">
                          <a:latin typeface="Calibri"/>
                          <a:cs typeface="Calibri"/>
                        </a:rPr>
                        <a:t>dependencies.</a:t>
                      </a:r>
                      <a:endParaRPr sz="1600">
                        <a:latin typeface="Calibri"/>
                        <a:cs typeface="Calibri"/>
                      </a:endParaRPr>
                    </a:p>
                    <a:p>
                      <a:pPr marL="367665" indent="-286385">
                        <a:lnSpc>
                          <a:spcPts val="1814"/>
                        </a:lnSpc>
                        <a:buFont typeface="Arial MT"/>
                        <a:buChar char="•"/>
                        <a:tabLst>
                          <a:tab pos="367665" algn="l"/>
                          <a:tab pos="368300" algn="l"/>
                        </a:tabLst>
                      </a:pPr>
                      <a:r>
                        <a:rPr sz="1600" spc="-5" dirty="0">
                          <a:latin typeface="Calibri"/>
                          <a:cs typeface="Calibri"/>
                        </a:rPr>
                        <a:t>Compare</a:t>
                      </a:r>
                      <a:r>
                        <a:rPr sz="1600" dirty="0">
                          <a:latin typeface="Calibri"/>
                          <a:cs typeface="Calibri"/>
                        </a:rPr>
                        <a:t> </a:t>
                      </a:r>
                      <a:r>
                        <a:rPr sz="1600" spc="-5" dirty="0">
                          <a:latin typeface="Calibri"/>
                          <a:cs typeface="Calibri"/>
                        </a:rPr>
                        <a:t>activity</a:t>
                      </a:r>
                      <a:r>
                        <a:rPr sz="1600" dirty="0">
                          <a:latin typeface="Calibri"/>
                          <a:cs typeface="Calibri"/>
                        </a:rPr>
                        <a:t> </a:t>
                      </a:r>
                      <a:r>
                        <a:rPr sz="1600" spc="-10" dirty="0">
                          <a:latin typeface="Calibri"/>
                          <a:cs typeface="Calibri"/>
                        </a:rPr>
                        <a:t>durations</a:t>
                      </a:r>
                      <a:r>
                        <a:rPr sz="1600" dirty="0">
                          <a:latin typeface="Calibri"/>
                          <a:cs typeface="Calibri"/>
                        </a:rPr>
                        <a:t> </a:t>
                      </a:r>
                      <a:r>
                        <a:rPr sz="1600" spc="-5" dirty="0">
                          <a:latin typeface="Calibri"/>
                          <a:cs typeface="Calibri"/>
                        </a:rPr>
                        <a:t>using </a:t>
                      </a:r>
                      <a:r>
                        <a:rPr sz="1600" spc="-10" dirty="0">
                          <a:latin typeface="Calibri"/>
                          <a:cs typeface="Calibri"/>
                        </a:rPr>
                        <a:t>side-by-side</a:t>
                      </a:r>
                      <a:r>
                        <a:rPr sz="1600" spc="5" dirty="0">
                          <a:latin typeface="Calibri"/>
                          <a:cs typeface="Calibri"/>
                        </a:rPr>
                        <a:t> </a:t>
                      </a:r>
                      <a:r>
                        <a:rPr sz="1600" spc="-5" dirty="0">
                          <a:latin typeface="Calibri"/>
                          <a:cs typeface="Calibri"/>
                        </a:rPr>
                        <a:t>comparison </a:t>
                      </a:r>
                      <a:r>
                        <a:rPr sz="1600" dirty="0">
                          <a:latin typeface="Calibri"/>
                          <a:cs typeface="Calibri"/>
                        </a:rPr>
                        <a:t>of</a:t>
                      </a:r>
                      <a:r>
                        <a:rPr sz="1600" spc="-5" dirty="0">
                          <a:latin typeface="Calibri"/>
                          <a:cs typeface="Calibri"/>
                        </a:rPr>
                        <a:t> process</a:t>
                      </a:r>
                      <a:r>
                        <a:rPr sz="1600" dirty="0">
                          <a:latin typeface="Calibri"/>
                          <a:cs typeface="Calibri"/>
                        </a:rPr>
                        <a:t> </a:t>
                      </a:r>
                      <a:r>
                        <a:rPr sz="1600" spc="-10" dirty="0">
                          <a:latin typeface="Calibri"/>
                          <a:cs typeface="Calibri"/>
                        </a:rPr>
                        <a:t>maps</a:t>
                      </a:r>
                      <a:r>
                        <a:rPr sz="1600" spc="-5" dirty="0">
                          <a:latin typeface="Calibri"/>
                          <a:cs typeface="Calibri"/>
                        </a:rPr>
                        <a:t> </a:t>
                      </a:r>
                      <a:r>
                        <a:rPr sz="1600" dirty="0">
                          <a:latin typeface="Calibri"/>
                          <a:cs typeface="Calibri"/>
                        </a:rPr>
                        <a:t>or</a:t>
                      </a:r>
                      <a:r>
                        <a:rPr sz="1600" spc="10" dirty="0">
                          <a:latin typeface="Calibri"/>
                          <a:cs typeface="Calibri"/>
                        </a:rPr>
                        <a:t> </a:t>
                      </a:r>
                      <a:r>
                        <a:rPr sz="1600" dirty="0">
                          <a:latin typeface="Calibri"/>
                          <a:cs typeface="Calibri"/>
                        </a:rPr>
                        <a:t>a</a:t>
                      </a:r>
                      <a:r>
                        <a:rPr sz="1600" spc="-5" dirty="0">
                          <a:latin typeface="Calibri"/>
                          <a:cs typeface="Calibri"/>
                        </a:rPr>
                        <a:t> multi-log</a:t>
                      </a:r>
                      <a:endParaRPr sz="1600">
                        <a:latin typeface="Calibri"/>
                        <a:cs typeface="Calibri"/>
                      </a:endParaRPr>
                    </a:p>
                    <a:p>
                      <a:pPr marL="367665">
                        <a:lnSpc>
                          <a:spcPts val="1910"/>
                        </a:lnSpc>
                      </a:pPr>
                      <a:r>
                        <a:rPr sz="1600" spc="-5" dirty="0">
                          <a:latin typeface="Calibri"/>
                          <a:cs typeface="Calibri"/>
                        </a:rPr>
                        <a:t>dashboard</a:t>
                      </a:r>
                      <a:r>
                        <a:rPr sz="1600" spc="-10" dirty="0">
                          <a:latin typeface="Calibri"/>
                          <a:cs typeface="Calibri"/>
                        </a:rPr>
                        <a:t> </a:t>
                      </a:r>
                      <a:r>
                        <a:rPr sz="1600" dirty="0">
                          <a:latin typeface="Calibri"/>
                          <a:cs typeface="Calibri"/>
                        </a:rPr>
                        <a:t>(open</a:t>
                      </a:r>
                      <a:r>
                        <a:rPr sz="1600" spc="-10" dirty="0">
                          <a:latin typeface="Calibri"/>
                          <a:cs typeface="Calibri"/>
                        </a:rPr>
                        <a:t> </a:t>
                      </a:r>
                      <a:r>
                        <a:rPr sz="1600" spc="-5" dirty="0">
                          <a:latin typeface="Calibri"/>
                          <a:cs typeface="Calibri"/>
                        </a:rPr>
                        <a:t>the</a:t>
                      </a:r>
                      <a:r>
                        <a:rPr sz="1600" dirty="0">
                          <a:latin typeface="Calibri"/>
                          <a:cs typeface="Calibri"/>
                        </a:rPr>
                        <a:t> </a:t>
                      </a:r>
                      <a:r>
                        <a:rPr sz="1600" spc="-5" dirty="0">
                          <a:latin typeface="Calibri"/>
                          <a:cs typeface="Calibri"/>
                        </a:rPr>
                        <a:t>logs</a:t>
                      </a:r>
                      <a:r>
                        <a:rPr sz="1600" spc="-10" dirty="0">
                          <a:latin typeface="Calibri"/>
                          <a:cs typeface="Calibri"/>
                        </a:rPr>
                        <a:t> </a:t>
                      </a:r>
                      <a:r>
                        <a:rPr sz="1600" dirty="0">
                          <a:latin typeface="Calibri"/>
                          <a:cs typeface="Calibri"/>
                        </a:rPr>
                        <a:t>of</a:t>
                      </a:r>
                      <a:r>
                        <a:rPr sz="1600" spc="-10" dirty="0">
                          <a:latin typeface="Calibri"/>
                          <a:cs typeface="Calibri"/>
                        </a:rPr>
                        <a:t> </a:t>
                      </a:r>
                      <a:r>
                        <a:rPr sz="1600" dirty="0">
                          <a:latin typeface="Calibri"/>
                          <a:cs typeface="Calibri"/>
                        </a:rPr>
                        <a:t>2+ </a:t>
                      </a:r>
                      <a:r>
                        <a:rPr sz="1600" spc="-10" dirty="0">
                          <a:latin typeface="Calibri"/>
                          <a:cs typeface="Calibri"/>
                        </a:rPr>
                        <a:t>variants </a:t>
                      </a:r>
                      <a:r>
                        <a:rPr sz="1600" spc="-5" dirty="0">
                          <a:latin typeface="Calibri"/>
                          <a:cs typeface="Calibri"/>
                        </a:rPr>
                        <a:t>in </a:t>
                      </a:r>
                      <a:r>
                        <a:rPr sz="1600" dirty="0">
                          <a:latin typeface="Calibri"/>
                          <a:cs typeface="Calibri"/>
                        </a:rPr>
                        <a:t>a</a:t>
                      </a:r>
                      <a:r>
                        <a:rPr sz="1600" spc="-10" dirty="0">
                          <a:latin typeface="Calibri"/>
                          <a:cs typeface="Calibri"/>
                        </a:rPr>
                        <a:t> </a:t>
                      </a:r>
                      <a:r>
                        <a:rPr sz="1600" spc="-5" dirty="0">
                          <a:latin typeface="Calibri"/>
                          <a:cs typeface="Calibri"/>
                        </a:rPr>
                        <a:t>single</a:t>
                      </a:r>
                      <a:r>
                        <a:rPr sz="1600" dirty="0">
                          <a:latin typeface="Calibri"/>
                          <a:cs typeface="Calibri"/>
                        </a:rPr>
                        <a:t> </a:t>
                      </a:r>
                      <a:r>
                        <a:rPr sz="1600" spc="-5" dirty="0">
                          <a:latin typeface="Calibri"/>
                          <a:cs typeface="Calibri"/>
                        </a:rPr>
                        <a:t>dashboard).</a:t>
                      </a:r>
                      <a:endParaRPr sz="1600">
                        <a:latin typeface="Calibri"/>
                        <a:cs typeface="Calibri"/>
                      </a:endParaRPr>
                    </a:p>
                    <a:p>
                      <a:pPr marL="367665" marR="125095" indent="-285750">
                        <a:lnSpc>
                          <a:spcPts val="1900"/>
                        </a:lnSpc>
                        <a:spcBef>
                          <a:spcPts val="175"/>
                        </a:spcBef>
                        <a:buFont typeface="Arial MT"/>
                        <a:buChar char="•"/>
                        <a:tabLst>
                          <a:tab pos="367665" algn="l"/>
                          <a:tab pos="368300" algn="l"/>
                        </a:tabLst>
                      </a:pPr>
                      <a:r>
                        <a:rPr sz="1600" spc="-5" dirty="0">
                          <a:latin typeface="Calibri"/>
                          <a:cs typeface="Calibri"/>
                        </a:rPr>
                        <a:t>Consider</a:t>
                      </a:r>
                      <a:r>
                        <a:rPr sz="1600" dirty="0">
                          <a:latin typeface="Calibri"/>
                          <a:cs typeface="Calibri"/>
                        </a:rPr>
                        <a:t> </a:t>
                      </a:r>
                      <a:r>
                        <a:rPr sz="1600" spc="-5" dirty="0">
                          <a:latin typeface="Calibri"/>
                          <a:cs typeface="Calibri"/>
                        </a:rPr>
                        <a:t>comparing the</a:t>
                      </a:r>
                      <a:r>
                        <a:rPr sz="1600" dirty="0">
                          <a:latin typeface="Calibri"/>
                          <a:cs typeface="Calibri"/>
                        </a:rPr>
                        <a:t> </a:t>
                      </a:r>
                      <a:r>
                        <a:rPr sz="1600" spc="-5" dirty="0">
                          <a:latin typeface="Calibri"/>
                          <a:cs typeface="Calibri"/>
                        </a:rPr>
                        <a:t>two</a:t>
                      </a:r>
                      <a:r>
                        <a:rPr sz="1600" spc="5" dirty="0">
                          <a:latin typeface="Calibri"/>
                          <a:cs typeface="Calibri"/>
                        </a:rPr>
                        <a:t> </a:t>
                      </a:r>
                      <a:r>
                        <a:rPr sz="1600" spc="-10" dirty="0">
                          <a:latin typeface="Calibri"/>
                          <a:cs typeface="Calibri"/>
                        </a:rPr>
                        <a:t>variants</a:t>
                      </a:r>
                      <a:r>
                        <a:rPr sz="1600" spc="-5" dirty="0">
                          <a:latin typeface="Calibri"/>
                          <a:cs typeface="Calibri"/>
                        </a:rPr>
                        <a:t> using</a:t>
                      </a:r>
                      <a:r>
                        <a:rPr sz="1600" dirty="0">
                          <a:latin typeface="Calibri"/>
                          <a:cs typeface="Calibri"/>
                        </a:rPr>
                        <a:t> </a:t>
                      </a:r>
                      <a:r>
                        <a:rPr sz="1600" spc="-5" dirty="0">
                          <a:latin typeface="Calibri"/>
                          <a:cs typeface="Calibri"/>
                        </a:rPr>
                        <a:t>the</a:t>
                      </a:r>
                      <a:r>
                        <a:rPr sz="1600" dirty="0">
                          <a:latin typeface="Calibri"/>
                          <a:cs typeface="Calibri"/>
                        </a:rPr>
                        <a:t> </a:t>
                      </a:r>
                      <a:r>
                        <a:rPr sz="1600" spc="-5" dirty="0">
                          <a:latin typeface="Calibri"/>
                          <a:cs typeface="Calibri"/>
                        </a:rPr>
                        <a:t>“resource”</a:t>
                      </a:r>
                      <a:r>
                        <a:rPr sz="1600" spc="5" dirty="0">
                          <a:latin typeface="Calibri"/>
                          <a:cs typeface="Calibri"/>
                        </a:rPr>
                        <a:t> </a:t>
                      </a:r>
                      <a:r>
                        <a:rPr sz="1600" spc="-10" dirty="0">
                          <a:latin typeface="Calibri"/>
                          <a:cs typeface="Calibri"/>
                        </a:rPr>
                        <a:t>perspective</a:t>
                      </a:r>
                      <a:r>
                        <a:rPr sz="1600" dirty="0">
                          <a:latin typeface="Calibri"/>
                          <a:cs typeface="Calibri"/>
                        </a:rPr>
                        <a:t> </a:t>
                      </a:r>
                      <a:r>
                        <a:rPr sz="1600" spc="-10" dirty="0">
                          <a:latin typeface="Calibri"/>
                          <a:cs typeface="Calibri"/>
                        </a:rPr>
                        <a:t>to</a:t>
                      </a:r>
                      <a:r>
                        <a:rPr sz="1600" spc="5" dirty="0">
                          <a:latin typeface="Calibri"/>
                          <a:cs typeface="Calibri"/>
                        </a:rPr>
                        <a:t> </a:t>
                      </a:r>
                      <a:r>
                        <a:rPr sz="1600" spc="-5" dirty="0">
                          <a:latin typeface="Calibri"/>
                          <a:cs typeface="Calibri"/>
                        </a:rPr>
                        <a:t>identify</a:t>
                      </a:r>
                      <a:r>
                        <a:rPr sz="1600" dirty="0">
                          <a:latin typeface="Calibri"/>
                          <a:cs typeface="Calibri"/>
                        </a:rPr>
                        <a:t> </a:t>
                      </a:r>
                      <a:r>
                        <a:rPr sz="1600" spc="-5" dirty="0">
                          <a:latin typeface="Calibri"/>
                          <a:cs typeface="Calibri"/>
                        </a:rPr>
                        <a:t>hand-offs </a:t>
                      </a:r>
                      <a:r>
                        <a:rPr sz="1600" spc="-345" dirty="0">
                          <a:latin typeface="Calibri"/>
                          <a:cs typeface="Calibri"/>
                        </a:rPr>
                        <a:t> </a:t>
                      </a:r>
                      <a:r>
                        <a:rPr sz="1600" spc="-5" dirty="0">
                          <a:latin typeface="Calibri"/>
                          <a:cs typeface="Calibri"/>
                        </a:rPr>
                        <a:t>between</a:t>
                      </a:r>
                      <a:r>
                        <a:rPr sz="1600" spc="-10" dirty="0">
                          <a:latin typeface="Calibri"/>
                          <a:cs typeface="Calibri"/>
                        </a:rPr>
                        <a:t> resources.</a:t>
                      </a:r>
                      <a:endParaRPr sz="1600">
                        <a:latin typeface="Calibri"/>
                        <a:cs typeface="Calibri"/>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4" name="object 4"/>
          <p:cNvSpPr txBox="1">
            <a:spLocks noGrp="1"/>
          </p:cNvSpPr>
          <p:nvPr>
            <p:ph type="title"/>
          </p:nvPr>
        </p:nvSpPr>
        <p:spPr>
          <a:xfrm>
            <a:off x="640199" y="176783"/>
            <a:ext cx="3838575" cy="467359"/>
          </a:xfrm>
          <a:prstGeom prst="rect">
            <a:avLst/>
          </a:prstGeom>
        </p:spPr>
        <p:txBody>
          <a:bodyPr vert="horz" wrap="square" lIns="0" tIns="12700" rIns="0" bIns="0" rtlCol="0">
            <a:spAutoFit/>
          </a:bodyPr>
          <a:lstStyle/>
          <a:p>
            <a:pPr marL="12700">
              <a:lnSpc>
                <a:spcPct val="100000"/>
              </a:lnSpc>
              <a:spcBef>
                <a:spcPts val="100"/>
              </a:spcBef>
            </a:pPr>
            <a:r>
              <a:rPr sz="2900" spc="-30" dirty="0"/>
              <a:t>Variant </a:t>
            </a:r>
            <a:r>
              <a:rPr sz="2900" spc="-10" dirty="0"/>
              <a:t>Analysis</a:t>
            </a:r>
            <a:r>
              <a:rPr sz="2900" spc="-25" dirty="0"/>
              <a:t> </a:t>
            </a:r>
            <a:r>
              <a:rPr sz="2900" spc="-45" dirty="0"/>
              <a:t>Template</a:t>
            </a:r>
            <a:endParaRPr sz="29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895" y="2640941"/>
            <a:ext cx="1885664" cy="486439"/>
          </a:xfrm>
          <a:prstGeom prst="rect">
            <a:avLst/>
          </a:prstGeom>
        </p:spPr>
      </p:pic>
      <p:sp>
        <p:nvSpPr>
          <p:cNvPr id="3" name="object 3"/>
          <p:cNvSpPr txBox="1">
            <a:spLocks noGrp="1"/>
          </p:cNvSpPr>
          <p:nvPr>
            <p:ph type="title"/>
          </p:nvPr>
        </p:nvSpPr>
        <p:spPr>
          <a:xfrm>
            <a:off x="640502" y="417576"/>
            <a:ext cx="1440180" cy="467359"/>
          </a:xfrm>
          <a:prstGeom prst="rect">
            <a:avLst/>
          </a:prstGeom>
        </p:spPr>
        <p:txBody>
          <a:bodyPr vert="horz" wrap="square" lIns="0" tIns="12700" rIns="0" bIns="0" rtlCol="0">
            <a:spAutoFit/>
          </a:bodyPr>
          <a:lstStyle/>
          <a:p>
            <a:pPr marL="12700">
              <a:lnSpc>
                <a:spcPct val="100000"/>
              </a:lnSpc>
              <a:spcBef>
                <a:spcPts val="100"/>
              </a:spcBef>
            </a:pPr>
            <a:r>
              <a:rPr sz="2900" spc="-15" dirty="0">
                <a:solidFill>
                  <a:srgbClr val="FF0000"/>
                </a:solidFill>
              </a:rPr>
              <a:t>Summary</a:t>
            </a:r>
            <a:endParaRPr sz="2900"/>
          </a:p>
        </p:txBody>
      </p:sp>
      <p:sp>
        <p:nvSpPr>
          <p:cNvPr id="4" name="object 4"/>
          <p:cNvSpPr txBox="1"/>
          <p:nvPr/>
        </p:nvSpPr>
        <p:spPr>
          <a:xfrm>
            <a:off x="9776923" y="6322059"/>
            <a:ext cx="23495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7F7F7F"/>
                </a:solidFill>
                <a:latin typeface="Calibri"/>
                <a:cs typeface="Calibri"/>
              </a:rPr>
              <a:t>94</a:t>
            </a:r>
            <a:endParaRPr sz="1600">
              <a:latin typeface="Calibri"/>
              <a:cs typeface="Calibri"/>
            </a:endParaRPr>
          </a:p>
        </p:txBody>
      </p:sp>
      <p:sp>
        <p:nvSpPr>
          <p:cNvPr id="5" name="object 5"/>
          <p:cNvSpPr/>
          <p:nvPr/>
        </p:nvSpPr>
        <p:spPr>
          <a:xfrm>
            <a:off x="4964329" y="3558758"/>
            <a:ext cx="114300" cy="887730"/>
          </a:xfrm>
          <a:custGeom>
            <a:avLst/>
            <a:gdLst/>
            <a:ahLst/>
            <a:cxnLst/>
            <a:rect l="l" t="t" r="r" b="b"/>
            <a:pathLst>
              <a:path w="114300" h="887729">
                <a:moveTo>
                  <a:pt x="38093" y="773634"/>
                </a:moveTo>
                <a:lnTo>
                  <a:pt x="0" y="774357"/>
                </a:lnTo>
                <a:lnTo>
                  <a:pt x="59306" y="887553"/>
                </a:lnTo>
                <a:lnTo>
                  <a:pt x="104515" y="792680"/>
                </a:lnTo>
                <a:lnTo>
                  <a:pt x="38454" y="792680"/>
                </a:lnTo>
                <a:lnTo>
                  <a:pt x="38093" y="773634"/>
                </a:lnTo>
                <a:close/>
              </a:path>
              <a:path w="114300" h="887729">
                <a:moveTo>
                  <a:pt x="76186" y="772912"/>
                </a:moveTo>
                <a:lnTo>
                  <a:pt x="38093" y="773634"/>
                </a:lnTo>
                <a:lnTo>
                  <a:pt x="38454" y="792680"/>
                </a:lnTo>
                <a:lnTo>
                  <a:pt x="76547" y="791959"/>
                </a:lnTo>
                <a:lnTo>
                  <a:pt x="76186" y="772912"/>
                </a:lnTo>
                <a:close/>
              </a:path>
              <a:path w="114300" h="887729">
                <a:moveTo>
                  <a:pt x="114279" y="772190"/>
                </a:moveTo>
                <a:lnTo>
                  <a:pt x="76186" y="772912"/>
                </a:lnTo>
                <a:lnTo>
                  <a:pt x="76547" y="791959"/>
                </a:lnTo>
                <a:lnTo>
                  <a:pt x="38454" y="792680"/>
                </a:lnTo>
                <a:lnTo>
                  <a:pt x="104515" y="792680"/>
                </a:lnTo>
                <a:lnTo>
                  <a:pt x="114279" y="772190"/>
                </a:lnTo>
                <a:close/>
              </a:path>
              <a:path w="114300" h="887729">
                <a:moveTo>
                  <a:pt x="61534" y="0"/>
                </a:moveTo>
                <a:lnTo>
                  <a:pt x="23440" y="722"/>
                </a:lnTo>
                <a:lnTo>
                  <a:pt x="38093" y="773634"/>
                </a:lnTo>
                <a:lnTo>
                  <a:pt x="76186" y="772912"/>
                </a:lnTo>
                <a:lnTo>
                  <a:pt x="61534" y="0"/>
                </a:lnTo>
                <a:close/>
              </a:path>
            </a:pathLst>
          </a:custGeom>
          <a:solidFill>
            <a:srgbClr val="000000"/>
          </a:solidFill>
        </p:spPr>
        <p:txBody>
          <a:bodyPr wrap="square" lIns="0" tIns="0" rIns="0" bIns="0" rtlCol="0"/>
          <a:lstStyle/>
          <a:p>
            <a:endParaRPr/>
          </a:p>
        </p:txBody>
      </p:sp>
      <p:sp>
        <p:nvSpPr>
          <p:cNvPr id="6" name="object 6"/>
          <p:cNvSpPr/>
          <p:nvPr/>
        </p:nvSpPr>
        <p:spPr>
          <a:xfrm>
            <a:off x="4974895" y="5116178"/>
            <a:ext cx="114300" cy="553720"/>
          </a:xfrm>
          <a:custGeom>
            <a:avLst/>
            <a:gdLst/>
            <a:ahLst/>
            <a:cxnLst/>
            <a:rect l="l" t="t" r="r" b="b"/>
            <a:pathLst>
              <a:path w="114300" h="553720">
                <a:moveTo>
                  <a:pt x="76200" y="95250"/>
                </a:moveTo>
                <a:lnTo>
                  <a:pt x="38100" y="95250"/>
                </a:lnTo>
                <a:lnTo>
                  <a:pt x="38100" y="553446"/>
                </a:lnTo>
                <a:lnTo>
                  <a:pt x="76200" y="553446"/>
                </a:lnTo>
                <a:lnTo>
                  <a:pt x="76200" y="95250"/>
                </a:lnTo>
                <a:close/>
              </a:path>
              <a:path w="114300" h="553720">
                <a:moveTo>
                  <a:pt x="57151" y="0"/>
                </a:moveTo>
                <a:lnTo>
                  <a:pt x="0" y="114300"/>
                </a:lnTo>
                <a:lnTo>
                  <a:pt x="38100" y="114300"/>
                </a:lnTo>
                <a:lnTo>
                  <a:pt x="38100" y="95250"/>
                </a:lnTo>
                <a:lnTo>
                  <a:pt x="104775" y="95250"/>
                </a:lnTo>
                <a:lnTo>
                  <a:pt x="57151" y="0"/>
                </a:lnTo>
                <a:close/>
              </a:path>
              <a:path w="114300" h="55372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7" name="object 7"/>
          <p:cNvSpPr/>
          <p:nvPr/>
        </p:nvSpPr>
        <p:spPr>
          <a:xfrm>
            <a:off x="6046492" y="4706485"/>
            <a:ext cx="1330960" cy="114300"/>
          </a:xfrm>
          <a:custGeom>
            <a:avLst/>
            <a:gdLst/>
            <a:ahLst/>
            <a:cxnLst/>
            <a:rect l="l" t="t" r="r" b="b"/>
            <a:pathLst>
              <a:path w="1330959" h="114300">
                <a:moveTo>
                  <a:pt x="1294633" y="37758"/>
                </a:moveTo>
                <a:lnTo>
                  <a:pt x="1235382" y="37758"/>
                </a:lnTo>
                <a:lnTo>
                  <a:pt x="1236055" y="75852"/>
                </a:lnTo>
                <a:lnTo>
                  <a:pt x="1217006" y="76188"/>
                </a:lnTo>
                <a:lnTo>
                  <a:pt x="1217678" y="114282"/>
                </a:lnTo>
                <a:lnTo>
                  <a:pt x="1330953" y="55124"/>
                </a:lnTo>
                <a:lnTo>
                  <a:pt x="1294633" y="37758"/>
                </a:lnTo>
                <a:close/>
              </a:path>
              <a:path w="1330959" h="114300">
                <a:moveTo>
                  <a:pt x="1216334" y="38094"/>
                </a:moveTo>
                <a:lnTo>
                  <a:pt x="0" y="59555"/>
                </a:lnTo>
                <a:lnTo>
                  <a:pt x="671" y="97649"/>
                </a:lnTo>
                <a:lnTo>
                  <a:pt x="1217006" y="76188"/>
                </a:lnTo>
                <a:lnTo>
                  <a:pt x="1216334" y="38094"/>
                </a:lnTo>
                <a:close/>
              </a:path>
              <a:path w="1330959" h="114300">
                <a:moveTo>
                  <a:pt x="1235382" y="37758"/>
                </a:moveTo>
                <a:lnTo>
                  <a:pt x="1216334" y="38094"/>
                </a:lnTo>
                <a:lnTo>
                  <a:pt x="1217006" y="76188"/>
                </a:lnTo>
                <a:lnTo>
                  <a:pt x="1236055" y="75852"/>
                </a:lnTo>
                <a:lnTo>
                  <a:pt x="1235382" y="37758"/>
                </a:lnTo>
                <a:close/>
              </a:path>
              <a:path w="1330959" h="114300">
                <a:moveTo>
                  <a:pt x="1215663" y="0"/>
                </a:moveTo>
                <a:lnTo>
                  <a:pt x="1216334" y="38094"/>
                </a:lnTo>
                <a:lnTo>
                  <a:pt x="1235382" y="37758"/>
                </a:lnTo>
                <a:lnTo>
                  <a:pt x="1294633" y="37758"/>
                </a:lnTo>
                <a:lnTo>
                  <a:pt x="1215663" y="0"/>
                </a:lnTo>
                <a:close/>
              </a:path>
            </a:pathLst>
          </a:custGeom>
          <a:solidFill>
            <a:srgbClr val="000000"/>
          </a:solidFill>
        </p:spPr>
        <p:txBody>
          <a:bodyPr wrap="square" lIns="0" tIns="0" rIns="0" bIns="0" rtlCol="0"/>
          <a:lstStyle/>
          <a:p>
            <a:endParaRPr/>
          </a:p>
        </p:txBody>
      </p:sp>
      <p:sp>
        <p:nvSpPr>
          <p:cNvPr id="8" name="object 8"/>
          <p:cNvSpPr txBox="1"/>
          <p:nvPr/>
        </p:nvSpPr>
        <p:spPr>
          <a:xfrm>
            <a:off x="7581413" y="4504944"/>
            <a:ext cx="680085" cy="467359"/>
          </a:xfrm>
          <a:prstGeom prst="rect">
            <a:avLst/>
          </a:prstGeom>
        </p:spPr>
        <p:txBody>
          <a:bodyPr vert="horz" wrap="square" lIns="0" tIns="12700" rIns="0" bIns="0" rtlCol="0">
            <a:spAutoFit/>
          </a:bodyPr>
          <a:lstStyle/>
          <a:p>
            <a:pPr marL="302260" indent="-290195">
              <a:lnSpc>
                <a:spcPct val="100000"/>
              </a:lnSpc>
              <a:spcBef>
                <a:spcPts val="100"/>
              </a:spcBef>
              <a:buClr>
                <a:srgbClr val="336600"/>
              </a:buClr>
              <a:buSzPct val="96551"/>
              <a:buFont typeface="Wingdings"/>
              <a:buChar char=""/>
              <a:tabLst>
                <a:tab pos="302895" algn="l"/>
              </a:tabLst>
            </a:pPr>
            <a:r>
              <a:rPr sz="2900" spc="-5" dirty="0">
                <a:latin typeface="Calibri Light"/>
                <a:cs typeface="Calibri Light"/>
              </a:rPr>
              <a:t>/</a:t>
            </a:r>
            <a:r>
              <a:rPr sz="2900" dirty="0">
                <a:solidFill>
                  <a:srgbClr val="C00000"/>
                </a:solidFill>
                <a:latin typeface="Wingdings"/>
                <a:cs typeface="Wingdings"/>
              </a:rPr>
              <a:t></a:t>
            </a:r>
            <a:endParaRPr sz="2900">
              <a:latin typeface="Wingdings"/>
              <a:cs typeface="Wingdings"/>
            </a:endParaRPr>
          </a:p>
        </p:txBody>
      </p:sp>
      <p:sp>
        <p:nvSpPr>
          <p:cNvPr id="9" name="object 9"/>
          <p:cNvSpPr txBox="1"/>
          <p:nvPr/>
        </p:nvSpPr>
        <p:spPr>
          <a:xfrm>
            <a:off x="4483483" y="3212084"/>
            <a:ext cx="8686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Light"/>
                <a:cs typeface="Calibri Light"/>
              </a:rPr>
              <a:t>event</a:t>
            </a:r>
            <a:r>
              <a:rPr sz="1800" spc="-65" dirty="0">
                <a:latin typeface="Calibri Light"/>
                <a:cs typeface="Calibri Light"/>
              </a:rPr>
              <a:t> </a:t>
            </a:r>
            <a:r>
              <a:rPr sz="1800" spc="-5" dirty="0">
                <a:latin typeface="Calibri Light"/>
                <a:cs typeface="Calibri Light"/>
              </a:rPr>
              <a:t>log</a:t>
            </a:r>
            <a:endParaRPr sz="1800">
              <a:latin typeface="Calibri Light"/>
              <a:cs typeface="Calibri Light"/>
            </a:endParaRPr>
          </a:p>
        </p:txBody>
      </p:sp>
      <p:grpSp>
        <p:nvGrpSpPr>
          <p:cNvPr id="10" name="object 10"/>
          <p:cNvGrpSpPr/>
          <p:nvPr/>
        </p:nvGrpSpPr>
        <p:grpSpPr>
          <a:xfrm>
            <a:off x="4512505" y="1809692"/>
            <a:ext cx="923290" cy="1450975"/>
            <a:chOff x="4512505" y="1809692"/>
            <a:chExt cx="923290" cy="1450975"/>
          </a:xfrm>
        </p:grpSpPr>
        <p:sp>
          <p:nvSpPr>
            <p:cNvPr id="11" name="object 11"/>
            <p:cNvSpPr/>
            <p:nvPr/>
          </p:nvSpPr>
          <p:spPr>
            <a:xfrm>
              <a:off x="4966486" y="1809692"/>
              <a:ext cx="114300" cy="674370"/>
            </a:xfrm>
            <a:custGeom>
              <a:avLst/>
              <a:gdLst/>
              <a:ahLst/>
              <a:cxnLst/>
              <a:rect l="l" t="t" r="r" b="b"/>
              <a:pathLst>
                <a:path w="114300" h="674369">
                  <a:moveTo>
                    <a:pt x="76200" y="95250"/>
                  </a:moveTo>
                  <a:lnTo>
                    <a:pt x="38100" y="95250"/>
                  </a:lnTo>
                  <a:lnTo>
                    <a:pt x="38098" y="674198"/>
                  </a:lnTo>
                  <a:lnTo>
                    <a:pt x="76198" y="674198"/>
                  </a:lnTo>
                  <a:lnTo>
                    <a:pt x="76200" y="95250"/>
                  </a:lnTo>
                  <a:close/>
                </a:path>
                <a:path w="114300" h="674369">
                  <a:moveTo>
                    <a:pt x="57150" y="0"/>
                  </a:moveTo>
                  <a:lnTo>
                    <a:pt x="0" y="114300"/>
                  </a:lnTo>
                  <a:lnTo>
                    <a:pt x="38099" y="114300"/>
                  </a:lnTo>
                  <a:lnTo>
                    <a:pt x="38100" y="95250"/>
                  </a:lnTo>
                  <a:lnTo>
                    <a:pt x="104775" y="95250"/>
                  </a:lnTo>
                  <a:lnTo>
                    <a:pt x="57150" y="0"/>
                  </a:lnTo>
                  <a:close/>
                </a:path>
                <a:path w="114300" h="674369">
                  <a:moveTo>
                    <a:pt x="104775" y="95250"/>
                  </a:moveTo>
                  <a:lnTo>
                    <a:pt x="76200" y="95250"/>
                  </a:lnTo>
                  <a:lnTo>
                    <a:pt x="76199" y="114300"/>
                  </a:lnTo>
                  <a:lnTo>
                    <a:pt x="114300" y="114300"/>
                  </a:lnTo>
                  <a:lnTo>
                    <a:pt x="104775" y="95250"/>
                  </a:lnTo>
                  <a:close/>
                </a:path>
              </a:pathLst>
            </a:custGeom>
            <a:solidFill>
              <a:srgbClr val="000000"/>
            </a:solidFill>
          </p:spPr>
          <p:txBody>
            <a:bodyPr wrap="square" lIns="0" tIns="0" rIns="0" bIns="0" rtlCol="0"/>
            <a:lstStyle/>
            <a:p>
              <a:endParaRPr/>
            </a:p>
          </p:txBody>
        </p:sp>
        <p:pic>
          <p:nvPicPr>
            <p:cNvPr id="12" name="object 12"/>
            <p:cNvPicPr/>
            <p:nvPr/>
          </p:nvPicPr>
          <p:blipFill>
            <a:blip r:embed="rId3" cstate="print"/>
            <a:stretch>
              <a:fillRect/>
            </a:stretch>
          </p:blipFill>
          <p:spPr>
            <a:xfrm>
              <a:off x="4512505" y="2526020"/>
              <a:ext cx="923209" cy="734574"/>
            </a:xfrm>
            <a:prstGeom prst="rect">
              <a:avLst/>
            </a:prstGeom>
          </p:spPr>
        </p:pic>
      </p:grpSp>
      <p:sp>
        <p:nvSpPr>
          <p:cNvPr id="13" name="object 13"/>
          <p:cNvSpPr txBox="1"/>
          <p:nvPr/>
        </p:nvSpPr>
        <p:spPr>
          <a:xfrm>
            <a:off x="6498968" y="1508252"/>
            <a:ext cx="1360805" cy="580390"/>
          </a:xfrm>
          <a:prstGeom prst="rect">
            <a:avLst/>
          </a:prstGeom>
        </p:spPr>
        <p:txBody>
          <a:bodyPr vert="horz" wrap="square" lIns="0" tIns="6350" rIns="0" bIns="0" rtlCol="0">
            <a:spAutoFit/>
          </a:bodyPr>
          <a:lstStyle/>
          <a:p>
            <a:pPr marL="12700" marR="5080" indent="172720">
              <a:lnSpc>
                <a:spcPct val="102200"/>
              </a:lnSpc>
              <a:spcBef>
                <a:spcPts val="50"/>
              </a:spcBef>
            </a:pPr>
            <a:r>
              <a:rPr sz="1800" spc="-10" dirty="0">
                <a:latin typeface="Calibri Light"/>
                <a:cs typeface="Calibri Light"/>
              </a:rPr>
              <a:t>discovered </a:t>
            </a:r>
            <a:r>
              <a:rPr sz="1800" spc="-5" dirty="0">
                <a:latin typeface="Calibri Light"/>
                <a:cs typeface="Calibri Light"/>
              </a:rPr>
              <a:t> </a:t>
            </a:r>
            <a:r>
              <a:rPr sz="1800" spc="-10" dirty="0">
                <a:latin typeface="Calibri Light"/>
                <a:cs typeface="Calibri Light"/>
              </a:rPr>
              <a:t>process</a:t>
            </a:r>
            <a:r>
              <a:rPr sz="1800" spc="-5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pic>
        <p:nvPicPr>
          <p:cNvPr id="14" name="object 14"/>
          <p:cNvPicPr/>
          <p:nvPr/>
        </p:nvPicPr>
        <p:blipFill>
          <a:blip r:embed="rId4" cstate="print"/>
          <a:stretch>
            <a:fillRect/>
          </a:stretch>
        </p:blipFill>
        <p:spPr>
          <a:xfrm>
            <a:off x="6041198" y="1022248"/>
            <a:ext cx="2154329" cy="458832"/>
          </a:xfrm>
          <a:prstGeom prst="rect">
            <a:avLst/>
          </a:prstGeom>
        </p:spPr>
      </p:pic>
      <p:sp>
        <p:nvSpPr>
          <p:cNvPr id="15" name="object 15"/>
          <p:cNvSpPr txBox="1"/>
          <p:nvPr/>
        </p:nvSpPr>
        <p:spPr>
          <a:xfrm>
            <a:off x="4013522" y="1070288"/>
            <a:ext cx="1885950" cy="727710"/>
          </a:xfrm>
          <a:prstGeom prst="rect">
            <a:avLst/>
          </a:prstGeom>
          <a:solidFill>
            <a:srgbClr val="E7ECED"/>
          </a:solidFill>
          <a:ln w="25400">
            <a:solidFill>
              <a:srgbClr val="648086"/>
            </a:solidFill>
          </a:ln>
        </p:spPr>
        <p:txBody>
          <a:bodyPr vert="horz" wrap="square" lIns="0" tIns="89535" rIns="0" bIns="0" rtlCol="0">
            <a:spAutoFit/>
          </a:bodyPr>
          <a:lstStyle/>
          <a:p>
            <a:pPr marL="127635" marR="120014" indent="299720">
              <a:lnSpc>
                <a:spcPts val="2110"/>
              </a:lnSpc>
              <a:spcBef>
                <a:spcPts val="705"/>
              </a:spcBef>
            </a:pPr>
            <a:r>
              <a:rPr sz="1800" spc="-10" dirty="0">
                <a:latin typeface="Calibri Light"/>
                <a:cs typeface="Calibri Light"/>
              </a:rPr>
              <a:t>Automated </a:t>
            </a:r>
            <a:r>
              <a:rPr sz="1800" spc="-5" dirty="0">
                <a:latin typeface="Calibri Light"/>
                <a:cs typeface="Calibri Light"/>
              </a:rPr>
              <a:t> </a:t>
            </a:r>
            <a:r>
              <a:rPr sz="1800" spc="-10" dirty="0">
                <a:latin typeface="Calibri Light"/>
                <a:cs typeface="Calibri Light"/>
              </a:rPr>
              <a:t>Process</a:t>
            </a:r>
            <a:r>
              <a:rPr sz="1800" spc="-45" dirty="0">
                <a:latin typeface="Calibri Light"/>
                <a:cs typeface="Calibri Light"/>
              </a:rPr>
              <a:t> </a:t>
            </a:r>
            <a:r>
              <a:rPr sz="1800" spc="-10" dirty="0">
                <a:latin typeface="Calibri Light"/>
                <a:cs typeface="Calibri Light"/>
              </a:rPr>
              <a:t>Discovery</a:t>
            </a:r>
            <a:endParaRPr sz="1800">
              <a:latin typeface="Calibri Light"/>
              <a:cs typeface="Calibri Light"/>
            </a:endParaRPr>
          </a:p>
        </p:txBody>
      </p:sp>
      <p:sp>
        <p:nvSpPr>
          <p:cNvPr id="16" name="object 16"/>
          <p:cNvSpPr txBox="1"/>
          <p:nvPr/>
        </p:nvSpPr>
        <p:spPr>
          <a:xfrm>
            <a:off x="4017264" y="4458050"/>
            <a:ext cx="2030095" cy="654685"/>
          </a:xfrm>
          <a:prstGeom prst="rect">
            <a:avLst/>
          </a:prstGeom>
          <a:solidFill>
            <a:srgbClr val="E7ECED"/>
          </a:solidFill>
          <a:ln w="25400">
            <a:solidFill>
              <a:srgbClr val="648086"/>
            </a:solidFill>
          </a:ln>
        </p:spPr>
        <p:txBody>
          <a:bodyPr vert="horz" wrap="square" lIns="0" tIns="57150" rIns="0" bIns="0" rtlCol="0">
            <a:spAutoFit/>
          </a:bodyPr>
          <a:lstStyle/>
          <a:p>
            <a:pPr marL="599440" marR="387985" indent="-203835">
              <a:lnSpc>
                <a:spcPts val="2090"/>
              </a:lnSpc>
              <a:spcBef>
                <a:spcPts val="450"/>
              </a:spcBef>
            </a:pPr>
            <a:r>
              <a:rPr sz="1800" spc="-5" dirty="0">
                <a:latin typeface="Calibri Light"/>
                <a:cs typeface="Calibri Light"/>
              </a:rPr>
              <a:t>Co</a:t>
            </a:r>
            <a:r>
              <a:rPr sz="1800" spc="-10" dirty="0">
                <a:latin typeface="Calibri Light"/>
                <a:cs typeface="Calibri Light"/>
              </a:rPr>
              <a:t>n</a:t>
            </a:r>
            <a:r>
              <a:rPr sz="1800" spc="-50" dirty="0">
                <a:latin typeface="Calibri Light"/>
                <a:cs typeface="Calibri Light"/>
              </a:rPr>
              <a:t>f</a:t>
            </a:r>
            <a:r>
              <a:rPr sz="1800" spc="-5" dirty="0">
                <a:latin typeface="Calibri Light"/>
                <a:cs typeface="Calibri Light"/>
              </a:rPr>
              <a:t>o</a:t>
            </a:r>
            <a:r>
              <a:rPr sz="1800" dirty="0">
                <a:latin typeface="Calibri Light"/>
                <a:cs typeface="Calibri Light"/>
              </a:rPr>
              <a:t>rman</a:t>
            </a:r>
            <a:r>
              <a:rPr sz="1800" spc="-5" dirty="0">
                <a:latin typeface="Calibri Light"/>
                <a:cs typeface="Calibri Light"/>
              </a:rPr>
              <a:t>c</a:t>
            </a:r>
            <a:r>
              <a:rPr sz="1800" dirty="0">
                <a:latin typeface="Calibri Light"/>
                <a:cs typeface="Calibri Light"/>
              </a:rPr>
              <a:t>e  </a:t>
            </a:r>
            <a:r>
              <a:rPr sz="1800" spc="-5" dirty="0">
                <a:latin typeface="Calibri Light"/>
                <a:cs typeface="Calibri Light"/>
              </a:rPr>
              <a:t>Checking</a:t>
            </a:r>
            <a:endParaRPr sz="1800">
              <a:latin typeface="Calibri Light"/>
              <a:cs typeface="Calibri Light"/>
            </a:endParaRPr>
          </a:p>
        </p:txBody>
      </p:sp>
      <p:sp>
        <p:nvSpPr>
          <p:cNvPr id="17" name="object 17"/>
          <p:cNvSpPr txBox="1"/>
          <p:nvPr/>
        </p:nvSpPr>
        <p:spPr>
          <a:xfrm>
            <a:off x="5966467" y="2483891"/>
            <a:ext cx="1885950" cy="708025"/>
          </a:xfrm>
          <a:prstGeom prst="rect">
            <a:avLst/>
          </a:prstGeom>
          <a:solidFill>
            <a:srgbClr val="E7ECED"/>
          </a:solidFill>
          <a:ln w="25400">
            <a:solidFill>
              <a:srgbClr val="648086"/>
            </a:solidFill>
          </a:ln>
        </p:spPr>
        <p:txBody>
          <a:bodyPr vert="horz" wrap="square" lIns="0" tIns="204470" rIns="0" bIns="0" rtlCol="0">
            <a:spAutoFit/>
          </a:bodyPr>
          <a:lstStyle/>
          <a:p>
            <a:pPr marL="179070">
              <a:lnSpc>
                <a:spcPct val="100000"/>
              </a:lnSpc>
              <a:spcBef>
                <a:spcPts val="1610"/>
              </a:spcBef>
            </a:pPr>
            <a:r>
              <a:rPr sz="1800" spc="-15" dirty="0">
                <a:latin typeface="Calibri Light"/>
                <a:cs typeface="Calibri Light"/>
              </a:rPr>
              <a:t>Variants</a:t>
            </a:r>
            <a:r>
              <a:rPr sz="1800" spc="-25" dirty="0">
                <a:latin typeface="Calibri Light"/>
                <a:cs typeface="Calibri Light"/>
              </a:rPr>
              <a:t> </a:t>
            </a:r>
            <a:r>
              <a:rPr sz="1800" spc="-5" dirty="0">
                <a:latin typeface="Calibri Light"/>
                <a:cs typeface="Calibri Light"/>
              </a:rPr>
              <a:t>Analysis</a:t>
            </a:r>
            <a:endParaRPr sz="1800">
              <a:latin typeface="Calibri Light"/>
              <a:cs typeface="Calibri Light"/>
            </a:endParaRPr>
          </a:p>
        </p:txBody>
      </p:sp>
      <p:sp>
        <p:nvSpPr>
          <p:cNvPr id="18" name="object 18"/>
          <p:cNvSpPr/>
          <p:nvPr/>
        </p:nvSpPr>
        <p:spPr>
          <a:xfrm>
            <a:off x="5456273" y="2821063"/>
            <a:ext cx="478790" cy="114300"/>
          </a:xfrm>
          <a:custGeom>
            <a:avLst/>
            <a:gdLst/>
            <a:ahLst/>
            <a:cxnLst/>
            <a:rect l="l" t="t" r="r" b="b"/>
            <a:pathLst>
              <a:path w="478789" h="114300">
                <a:moveTo>
                  <a:pt x="364124" y="76199"/>
                </a:moveTo>
                <a:lnTo>
                  <a:pt x="364124" y="114300"/>
                </a:lnTo>
                <a:lnTo>
                  <a:pt x="440324" y="76200"/>
                </a:lnTo>
                <a:lnTo>
                  <a:pt x="364124" y="76199"/>
                </a:lnTo>
                <a:close/>
              </a:path>
              <a:path w="478789" h="114300">
                <a:moveTo>
                  <a:pt x="364124" y="38099"/>
                </a:moveTo>
                <a:lnTo>
                  <a:pt x="364124" y="76199"/>
                </a:lnTo>
                <a:lnTo>
                  <a:pt x="383174" y="76200"/>
                </a:lnTo>
                <a:lnTo>
                  <a:pt x="383174" y="38100"/>
                </a:lnTo>
                <a:lnTo>
                  <a:pt x="364124" y="38099"/>
                </a:lnTo>
                <a:close/>
              </a:path>
              <a:path w="478789" h="114300">
                <a:moveTo>
                  <a:pt x="364124" y="0"/>
                </a:moveTo>
                <a:lnTo>
                  <a:pt x="364124" y="38099"/>
                </a:lnTo>
                <a:lnTo>
                  <a:pt x="383174" y="38100"/>
                </a:lnTo>
                <a:lnTo>
                  <a:pt x="383174" y="76200"/>
                </a:lnTo>
                <a:lnTo>
                  <a:pt x="440326" y="76198"/>
                </a:lnTo>
                <a:lnTo>
                  <a:pt x="478424" y="57150"/>
                </a:lnTo>
                <a:lnTo>
                  <a:pt x="364124" y="0"/>
                </a:lnTo>
                <a:close/>
              </a:path>
              <a:path w="478789" h="114300">
                <a:moveTo>
                  <a:pt x="1" y="38098"/>
                </a:moveTo>
                <a:lnTo>
                  <a:pt x="0" y="76198"/>
                </a:lnTo>
                <a:lnTo>
                  <a:pt x="364124" y="76199"/>
                </a:lnTo>
                <a:lnTo>
                  <a:pt x="364124" y="38099"/>
                </a:lnTo>
                <a:lnTo>
                  <a:pt x="1" y="38098"/>
                </a:lnTo>
                <a:close/>
              </a:path>
            </a:pathLst>
          </a:custGeom>
          <a:solidFill>
            <a:srgbClr val="000000"/>
          </a:solidFill>
        </p:spPr>
        <p:txBody>
          <a:bodyPr wrap="square" lIns="0" tIns="0" rIns="0" bIns="0" rtlCol="0"/>
          <a:lstStyle/>
          <a:p>
            <a:endParaRPr/>
          </a:p>
        </p:txBody>
      </p:sp>
      <p:pic>
        <p:nvPicPr>
          <p:cNvPr id="19" name="object 19"/>
          <p:cNvPicPr/>
          <p:nvPr/>
        </p:nvPicPr>
        <p:blipFill>
          <a:blip r:embed="rId5" cstate="print"/>
          <a:stretch>
            <a:fillRect/>
          </a:stretch>
        </p:blipFill>
        <p:spPr>
          <a:xfrm>
            <a:off x="4015393" y="5779621"/>
            <a:ext cx="2717789" cy="286339"/>
          </a:xfrm>
          <a:prstGeom prst="rect">
            <a:avLst/>
          </a:prstGeom>
        </p:spPr>
      </p:pic>
      <p:grpSp>
        <p:nvGrpSpPr>
          <p:cNvPr id="20" name="object 20"/>
          <p:cNvGrpSpPr/>
          <p:nvPr/>
        </p:nvGrpSpPr>
        <p:grpSpPr>
          <a:xfrm>
            <a:off x="7860211" y="2202363"/>
            <a:ext cx="2888615" cy="1239520"/>
            <a:chOff x="7860211" y="2202363"/>
            <a:chExt cx="2888615" cy="1239520"/>
          </a:xfrm>
        </p:grpSpPr>
        <p:sp>
          <p:nvSpPr>
            <p:cNvPr id="21" name="object 21"/>
            <p:cNvSpPr/>
            <p:nvPr/>
          </p:nvSpPr>
          <p:spPr>
            <a:xfrm>
              <a:off x="7860211" y="2768431"/>
              <a:ext cx="345440" cy="114300"/>
            </a:xfrm>
            <a:custGeom>
              <a:avLst/>
              <a:gdLst/>
              <a:ahLst/>
              <a:cxnLst/>
              <a:rect l="l" t="t" r="r" b="b"/>
              <a:pathLst>
                <a:path w="345440" h="114300">
                  <a:moveTo>
                    <a:pt x="310226" y="37498"/>
                  </a:moveTo>
                  <a:lnTo>
                    <a:pt x="249321" y="37498"/>
                  </a:lnTo>
                  <a:lnTo>
                    <a:pt x="250487" y="75580"/>
                  </a:lnTo>
                  <a:lnTo>
                    <a:pt x="231446" y="76163"/>
                  </a:lnTo>
                  <a:lnTo>
                    <a:pt x="232611" y="114245"/>
                  </a:lnTo>
                  <a:lnTo>
                    <a:pt x="345109" y="53624"/>
                  </a:lnTo>
                  <a:lnTo>
                    <a:pt x="310226" y="37498"/>
                  </a:lnTo>
                  <a:close/>
                </a:path>
                <a:path w="345440" h="114300">
                  <a:moveTo>
                    <a:pt x="230280" y="38081"/>
                  </a:moveTo>
                  <a:lnTo>
                    <a:pt x="0" y="45131"/>
                  </a:lnTo>
                  <a:lnTo>
                    <a:pt x="1165" y="83214"/>
                  </a:lnTo>
                  <a:lnTo>
                    <a:pt x="231446" y="76163"/>
                  </a:lnTo>
                  <a:lnTo>
                    <a:pt x="230280" y="38081"/>
                  </a:lnTo>
                  <a:close/>
                </a:path>
                <a:path w="345440" h="114300">
                  <a:moveTo>
                    <a:pt x="249321" y="37498"/>
                  </a:moveTo>
                  <a:lnTo>
                    <a:pt x="230280" y="38081"/>
                  </a:lnTo>
                  <a:lnTo>
                    <a:pt x="231446" y="76163"/>
                  </a:lnTo>
                  <a:lnTo>
                    <a:pt x="250487" y="75580"/>
                  </a:lnTo>
                  <a:lnTo>
                    <a:pt x="249321" y="37498"/>
                  </a:lnTo>
                  <a:close/>
                </a:path>
                <a:path w="345440" h="114300">
                  <a:moveTo>
                    <a:pt x="229114" y="0"/>
                  </a:moveTo>
                  <a:lnTo>
                    <a:pt x="230280" y="38081"/>
                  </a:lnTo>
                  <a:lnTo>
                    <a:pt x="249321" y="37498"/>
                  </a:lnTo>
                  <a:lnTo>
                    <a:pt x="310226" y="37498"/>
                  </a:lnTo>
                  <a:lnTo>
                    <a:pt x="229114" y="0"/>
                  </a:lnTo>
                  <a:close/>
                </a:path>
              </a:pathLst>
            </a:custGeom>
            <a:solidFill>
              <a:srgbClr val="000000"/>
            </a:solidFill>
          </p:spPr>
          <p:txBody>
            <a:bodyPr wrap="square" lIns="0" tIns="0" rIns="0" bIns="0" rtlCol="0"/>
            <a:lstStyle/>
            <a:p>
              <a:endParaRPr/>
            </a:p>
          </p:txBody>
        </p:sp>
        <p:pic>
          <p:nvPicPr>
            <p:cNvPr id="22" name="object 22"/>
            <p:cNvPicPr/>
            <p:nvPr/>
          </p:nvPicPr>
          <p:blipFill>
            <a:blip r:embed="rId6" cstate="print"/>
            <a:stretch>
              <a:fillRect/>
            </a:stretch>
          </p:blipFill>
          <p:spPr>
            <a:xfrm>
              <a:off x="8205320" y="2202363"/>
              <a:ext cx="2543497" cy="1239384"/>
            </a:xfrm>
            <a:prstGeom prst="rect">
              <a:avLst/>
            </a:prstGeom>
          </p:spPr>
        </p:pic>
      </p:grpSp>
      <p:grpSp>
        <p:nvGrpSpPr>
          <p:cNvPr id="23" name="object 23"/>
          <p:cNvGrpSpPr/>
          <p:nvPr/>
        </p:nvGrpSpPr>
        <p:grpSpPr>
          <a:xfrm>
            <a:off x="6601600" y="3167193"/>
            <a:ext cx="759460" cy="908050"/>
            <a:chOff x="6601600" y="3167193"/>
            <a:chExt cx="759460" cy="908050"/>
          </a:xfrm>
        </p:grpSpPr>
        <p:pic>
          <p:nvPicPr>
            <p:cNvPr id="24" name="object 24"/>
            <p:cNvPicPr/>
            <p:nvPr/>
          </p:nvPicPr>
          <p:blipFill>
            <a:blip r:embed="rId3" cstate="print"/>
            <a:stretch>
              <a:fillRect/>
            </a:stretch>
          </p:blipFill>
          <p:spPr>
            <a:xfrm>
              <a:off x="6601600" y="3471203"/>
              <a:ext cx="759025" cy="603937"/>
            </a:xfrm>
            <a:prstGeom prst="rect">
              <a:avLst/>
            </a:prstGeom>
          </p:spPr>
        </p:pic>
        <p:sp>
          <p:nvSpPr>
            <p:cNvPr id="25" name="object 25"/>
            <p:cNvSpPr/>
            <p:nvPr/>
          </p:nvSpPr>
          <p:spPr>
            <a:xfrm>
              <a:off x="6852151" y="3167193"/>
              <a:ext cx="114300" cy="351155"/>
            </a:xfrm>
            <a:custGeom>
              <a:avLst/>
              <a:gdLst/>
              <a:ahLst/>
              <a:cxnLst/>
              <a:rect l="l" t="t" r="r" b="b"/>
              <a:pathLst>
                <a:path w="114300" h="351154">
                  <a:moveTo>
                    <a:pt x="38099" y="114300"/>
                  </a:moveTo>
                  <a:lnTo>
                    <a:pt x="38098" y="350832"/>
                  </a:lnTo>
                  <a:lnTo>
                    <a:pt x="76198" y="350832"/>
                  </a:lnTo>
                  <a:lnTo>
                    <a:pt x="76199" y="114300"/>
                  </a:lnTo>
                  <a:lnTo>
                    <a:pt x="38099" y="114300"/>
                  </a:lnTo>
                  <a:close/>
                </a:path>
                <a:path w="114300" h="351154">
                  <a:moveTo>
                    <a:pt x="104774" y="95250"/>
                  </a:moveTo>
                  <a:lnTo>
                    <a:pt x="38100" y="95250"/>
                  </a:lnTo>
                  <a:lnTo>
                    <a:pt x="76200" y="95251"/>
                  </a:lnTo>
                  <a:lnTo>
                    <a:pt x="76199" y="114300"/>
                  </a:lnTo>
                  <a:lnTo>
                    <a:pt x="114300" y="114301"/>
                  </a:lnTo>
                  <a:lnTo>
                    <a:pt x="104774" y="95250"/>
                  </a:lnTo>
                  <a:close/>
                </a:path>
                <a:path w="114300" h="351154">
                  <a:moveTo>
                    <a:pt x="38100" y="95250"/>
                  </a:moveTo>
                  <a:lnTo>
                    <a:pt x="38099" y="114300"/>
                  </a:lnTo>
                  <a:lnTo>
                    <a:pt x="76199" y="114300"/>
                  </a:lnTo>
                  <a:lnTo>
                    <a:pt x="76200" y="95251"/>
                  </a:lnTo>
                  <a:lnTo>
                    <a:pt x="38100" y="95250"/>
                  </a:lnTo>
                  <a:close/>
                </a:path>
                <a:path w="114300" h="351154">
                  <a:moveTo>
                    <a:pt x="57150" y="0"/>
                  </a:moveTo>
                  <a:lnTo>
                    <a:pt x="0" y="114300"/>
                  </a:lnTo>
                  <a:lnTo>
                    <a:pt x="38099" y="114300"/>
                  </a:lnTo>
                  <a:lnTo>
                    <a:pt x="38100" y="95250"/>
                  </a:lnTo>
                  <a:lnTo>
                    <a:pt x="104774" y="95250"/>
                  </a:lnTo>
                  <a:lnTo>
                    <a:pt x="57150" y="0"/>
                  </a:lnTo>
                  <a:close/>
                </a:path>
              </a:pathLst>
            </a:custGeom>
            <a:solidFill>
              <a:srgbClr val="000000"/>
            </a:solidFill>
          </p:spPr>
          <p:txBody>
            <a:bodyPr wrap="square" lIns="0" tIns="0" rIns="0" bIns="0" rtlCol="0"/>
            <a:lstStyle/>
            <a:p>
              <a:endParaRPr/>
            </a:p>
          </p:txBody>
        </p:sp>
      </p:grpSp>
      <p:sp>
        <p:nvSpPr>
          <p:cNvPr id="26" name="object 26"/>
          <p:cNvSpPr txBox="1"/>
          <p:nvPr/>
        </p:nvSpPr>
        <p:spPr>
          <a:xfrm>
            <a:off x="9043500" y="3483355"/>
            <a:ext cx="1046480" cy="580390"/>
          </a:xfrm>
          <a:prstGeom prst="rect">
            <a:avLst/>
          </a:prstGeom>
        </p:spPr>
        <p:txBody>
          <a:bodyPr vert="horz" wrap="square" lIns="0" tIns="6350" rIns="0" bIns="0" rtlCol="0">
            <a:spAutoFit/>
          </a:bodyPr>
          <a:lstStyle/>
          <a:p>
            <a:pPr marL="12700" marR="5080" indent="37465">
              <a:lnSpc>
                <a:spcPct val="102200"/>
              </a:lnSpc>
              <a:spcBef>
                <a:spcPts val="50"/>
              </a:spcBef>
            </a:pPr>
            <a:r>
              <a:rPr sz="1800" spc="-15" dirty="0">
                <a:latin typeface="Calibri Light"/>
                <a:cs typeface="Calibri Light"/>
              </a:rPr>
              <a:t>Difference </a:t>
            </a:r>
            <a:r>
              <a:rPr sz="1800" spc="-395" dirty="0">
                <a:latin typeface="Calibri Light"/>
                <a:cs typeface="Calibri Light"/>
              </a:rPr>
              <a:t> </a:t>
            </a:r>
            <a:r>
              <a:rPr sz="1800" dirty="0">
                <a:latin typeface="Calibri Light"/>
                <a:cs typeface="Calibri Light"/>
              </a:rPr>
              <a:t>dia</a:t>
            </a:r>
            <a:r>
              <a:rPr sz="1800" spc="5" dirty="0">
                <a:latin typeface="Calibri Light"/>
                <a:cs typeface="Calibri Light"/>
              </a:rPr>
              <a:t>g</a:t>
            </a:r>
            <a:r>
              <a:rPr sz="1800" dirty="0">
                <a:latin typeface="Calibri Light"/>
                <a:cs typeface="Calibri Light"/>
              </a:rPr>
              <a:t>no</a:t>
            </a:r>
            <a:r>
              <a:rPr sz="1800" spc="-20" dirty="0">
                <a:latin typeface="Calibri Light"/>
                <a:cs typeface="Calibri Light"/>
              </a:rPr>
              <a:t>s</a:t>
            </a:r>
            <a:r>
              <a:rPr sz="1800" spc="-5" dirty="0">
                <a:latin typeface="Calibri Light"/>
                <a:cs typeface="Calibri Light"/>
              </a:rPr>
              <a:t>t</a:t>
            </a:r>
            <a:r>
              <a:rPr sz="1800" dirty="0">
                <a:latin typeface="Calibri Light"/>
                <a:cs typeface="Calibri Light"/>
              </a:rPr>
              <a:t>i</a:t>
            </a:r>
            <a:r>
              <a:rPr sz="1800" spc="-5" dirty="0">
                <a:latin typeface="Calibri Light"/>
                <a:cs typeface="Calibri Light"/>
              </a:rPr>
              <a:t>c</a:t>
            </a:r>
            <a:r>
              <a:rPr sz="1800" dirty="0">
                <a:latin typeface="Calibri Light"/>
                <a:cs typeface="Calibri Light"/>
              </a:rPr>
              <a:t>s</a:t>
            </a:r>
            <a:endParaRPr sz="1800">
              <a:latin typeface="Calibri Light"/>
              <a:cs typeface="Calibri Light"/>
            </a:endParaRPr>
          </a:p>
        </p:txBody>
      </p:sp>
      <p:sp>
        <p:nvSpPr>
          <p:cNvPr id="27" name="object 27"/>
          <p:cNvSpPr txBox="1"/>
          <p:nvPr/>
        </p:nvSpPr>
        <p:spPr>
          <a:xfrm>
            <a:off x="2239990" y="2526019"/>
            <a:ext cx="1775460" cy="697865"/>
          </a:xfrm>
          <a:prstGeom prst="rect">
            <a:avLst/>
          </a:prstGeom>
          <a:solidFill>
            <a:srgbClr val="E7ECED"/>
          </a:solidFill>
          <a:ln w="25400">
            <a:solidFill>
              <a:srgbClr val="648086"/>
            </a:solidFill>
          </a:ln>
        </p:spPr>
        <p:txBody>
          <a:bodyPr vert="horz" wrap="square" lIns="0" tIns="78105" rIns="0" bIns="0" rtlCol="0">
            <a:spAutoFit/>
          </a:bodyPr>
          <a:lstStyle/>
          <a:p>
            <a:pPr marL="566420" marR="288290" indent="-270510">
              <a:lnSpc>
                <a:spcPts val="2090"/>
              </a:lnSpc>
              <a:spcBef>
                <a:spcPts val="615"/>
              </a:spcBef>
            </a:pPr>
            <a:r>
              <a:rPr sz="1800" spc="-45" dirty="0">
                <a:latin typeface="Calibri Light"/>
                <a:cs typeface="Calibri Light"/>
              </a:rPr>
              <a:t>P</a:t>
            </a:r>
            <a:r>
              <a:rPr sz="1800" spc="-5" dirty="0">
                <a:latin typeface="Calibri Light"/>
                <a:cs typeface="Calibri Light"/>
              </a:rPr>
              <a:t>e</a:t>
            </a:r>
            <a:r>
              <a:rPr sz="1800" dirty="0">
                <a:latin typeface="Calibri Light"/>
                <a:cs typeface="Calibri Light"/>
              </a:rPr>
              <a:t>r</a:t>
            </a:r>
            <a:r>
              <a:rPr sz="1800" spc="-45" dirty="0">
                <a:latin typeface="Calibri Light"/>
                <a:cs typeface="Calibri Light"/>
              </a:rPr>
              <a:t>f</a:t>
            </a:r>
            <a:r>
              <a:rPr sz="1800" spc="-5" dirty="0">
                <a:latin typeface="Calibri Light"/>
                <a:cs typeface="Calibri Light"/>
              </a:rPr>
              <a:t>o</a:t>
            </a:r>
            <a:r>
              <a:rPr sz="1800" dirty="0">
                <a:latin typeface="Calibri Light"/>
                <a:cs typeface="Calibri Light"/>
              </a:rPr>
              <a:t>rman</a:t>
            </a:r>
            <a:r>
              <a:rPr sz="1800" spc="-5" dirty="0">
                <a:latin typeface="Calibri Light"/>
                <a:cs typeface="Calibri Light"/>
              </a:rPr>
              <a:t>c</a:t>
            </a:r>
            <a:r>
              <a:rPr sz="1800" dirty="0">
                <a:latin typeface="Calibri Light"/>
                <a:cs typeface="Calibri Light"/>
              </a:rPr>
              <a:t>e  Mining</a:t>
            </a:r>
            <a:endParaRPr sz="1800">
              <a:latin typeface="Calibri Light"/>
              <a:cs typeface="Calibri Light"/>
            </a:endParaRPr>
          </a:p>
        </p:txBody>
      </p:sp>
      <p:sp>
        <p:nvSpPr>
          <p:cNvPr id="28" name="object 28"/>
          <p:cNvSpPr/>
          <p:nvPr/>
        </p:nvSpPr>
        <p:spPr>
          <a:xfrm>
            <a:off x="3070543" y="3223294"/>
            <a:ext cx="944880" cy="2719070"/>
          </a:xfrm>
          <a:custGeom>
            <a:avLst/>
            <a:gdLst/>
            <a:ahLst/>
            <a:cxnLst/>
            <a:rect l="l" t="t" r="r" b="b"/>
            <a:pathLst>
              <a:path w="944879" h="2719070">
                <a:moveTo>
                  <a:pt x="76200" y="95252"/>
                </a:moveTo>
                <a:lnTo>
                  <a:pt x="38100" y="95252"/>
                </a:lnTo>
                <a:lnTo>
                  <a:pt x="38100" y="2699497"/>
                </a:lnTo>
                <a:lnTo>
                  <a:pt x="39597" y="2706912"/>
                </a:lnTo>
                <a:lnTo>
                  <a:pt x="43679" y="2712967"/>
                </a:lnTo>
                <a:lnTo>
                  <a:pt x="49735" y="2717050"/>
                </a:lnTo>
                <a:lnTo>
                  <a:pt x="57150" y="2718547"/>
                </a:lnTo>
                <a:lnTo>
                  <a:pt x="944850" y="2718547"/>
                </a:lnTo>
                <a:lnTo>
                  <a:pt x="944850" y="2699497"/>
                </a:lnTo>
                <a:lnTo>
                  <a:pt x="76200" y="2699497"/>
                </a:lnTo>
                <a:lnTo>
                  <a:pt x="57150" y="2680447"/>
                </a:lnTo>
                <a:lnTo>
                  <a:pt x="76200" y="2680447"/>
                </a:lnTo>
                <a:lnTo>
                  <a:pt x="76200" y="95252"/>
                </a:lnTo>
                <a:close/>
              </a:path>
              <a:path w="944879" h="2719070">
                <a:moveTo>
                  <a:pt x="76200" y="2680447"/>
                </a:moveTo>
                <a:lnTo>
                  <a:pt x="57150" y="2680447"/>
                </a:lnTo>
                <a:lnTo>
                  <a:pt x="76200" y="2699497"/>
                </a:lnTo>
                <a:lnTo>
                  <a:pt x="76200" y="2680447"/>
                </a:lnTo>
                <a:close/>
              </a:path>
              <a:path w="944879" h="2719070">
                <a:moveTo>
                  <a:pt x="944850" y="2680447"/>
                </a:moveTo>
                <a:lnTo>
                  <a:pt x="76200" y="2680447"/>
                </a:lnTo>
                <a:lnTo>
                  <a:pt x="76200" y="2699497"/>
                </a:lnTo>
                <a:lnTo>
                  <a:pt x="944850" y="2699497"/>
                </a:lnTo>
                <a:lnTo>
                  <a:pt x="944850" y="2680447"/>
                </a:lnTo>
                <a:close/>
              </a:path>
              <a:path w="944879" h="2719070">
                <a:moveTo>
                  <a:pt x="57150" y="0"/>
                </a:moveTo>
                <a:lnTo>
                  <a:pt x="0" y="114300"/>
                </a:lnTo>
                <a:lnTo>
                  <a:pt x="38100" y="114300"/>
                </a:lnTo>
                <a:lnTo>
                  <a:pt x="38100" y="95252"/>
                </a:lnTo>
                <a:lnTo>
                  <a:pt x="104776" y="95252"/>
                </a:lnTo>
                <a:lnTo>
                  <a:pt x="57150" y="0"/>
                </a:lnTo>
                <a:close/>
              </a:path>
              <a:path w="944879" h="2719070">
                <a:moveTo>
                  <a:pt x="104776" y="95252"/>
                </a:moveTo>
                <a:lnTo>
                  <a:pt x="76200" y="95252"/>
                </a:lnTo>
                <a:lnTo>
                  <a:pt x="76200" y="114300"/>
                </a:lnTo>
                <a:lnTo>
                  <a:pt x="114300" y="114300"/>
                </a:lnTo>
                <a:lnTo>
                  <a:pt x="104776" y="95252"/>
                </a:lnTo>
                <a:close/>
              </a:path>
            </a:pathLst>
          </a:custGeom>
          <a:solidFill>
            <a:srgbClr val="000000"/>
          </a:solidFill>
        </p:spPr>
        <p:txBody>
          <a:bodyPr wrap="square" lIns="0" tIns="0" rIns="0" bIns="0" rtlCol="0"/>
          <a:lstStyle/>
          <a:p>
            <a:endParaRPr/>
          </a:p>
        </p:txBody>
      </p:sp>
      <p:sp>
        <p:nvSpPr>
          <p:cNvPr id="29" name="object 29"/>
          <p:cNvSpPr/>
          <p:nvPr/>
        </p:nvSpPr>
        <p:spPr>
          <a:xfrm>
            <a:off x="4015393" y="2836157"/>
            <a:ext cx="497205" cy="114300"/>
          </a:xfrm>
          <a:custGeom>
            <a:avLst/>
            <a:gdLst/>
            <a:ahLst/>
            <a:cxnLst/>
            <a:rect l="l" t="t" r="r" b="b"/>
            <a:pathLst>
              <a:path w="497204" h="114300">
                <a:moveTo>
                  <a:pt x="114300" y="0"/>
                </a:moveTo>
                <a:lnTo>
                  <a:pt x="0" y="57150"/>
                </a:lnTo>
                <a:lnTo>
                  <a:pt x="114300" y="114300"/>
                </a:lnTo>
                <a:lnTo>
                  <a:pt x="114300" y="76200"/>
                </a:lnTo>
                <a:lnTo>
                  <a:pt x="95250" y="76200"/>
                </a:lnTo>
                <a:lnTo>
                  <a:pt x="95250" y="38100"/>
                </a:lnTo>
                <a:lnTo>
                  <a:pt x="114300" y="38099"/>
                </a:lnTo>
                <a:lnTo>
                  <a:pt x="114300" y="0"/>
                </a:lnTo>
                <a:close/>
              </a:path>
              <a:path w="497204" h="114300">
                <a:moveTo>
                  <a:pt x="114300" y="38099"/>
                </a:moveTo>
                <a:lnTo>
                  <a:pt x="95250" y="38100"/>
                </a:lnTo>
                <a:lnTo>
                  <a:pt x="95250" y="76200"/>
                </a:lnTo>
                <a:lnTo>
                  <a:pt x="114300" y="76199"/>
                </a:lnTo>
                <a:lnTo>
                  <a:pt x="114300" y="38099"/>
                </a:lnTo>
                <a:close/>
              </a:path>
              <a:path w="497204" h="114300">
                <a:moveTo>
                  <a:pt x="114300" y="76199"/>
                </a:moveTo>
                <a:lnTo>
                  <a:pt x="95250" y="76200"/>
                </a:lnTo>
                <a:lnTo>
                  <a:pt x="114300" y="76200"/>
                </a:lnTo>
                <a:close/>
              </a:path>
              <a:path w="497204" h="114300">
                <a:moveTo>
                  <a:pt x="497112" y="38098"/>
                </a:moveTo>
                <a:lnTo>
                  <a:pt x="114300" y="38099"/>
                </a:lnTo>
                <a:lnTo>
                  <a:pt x="114300" y="76199"/>
                </a:lnTo>
                <a:lnTo>
                  <a:pt x="497112" y="76198"/>
                </a:lnTo>
                <a:lnTo>
                  <a:pt x="497112" y="38098"/>
                </a:lnTo>
                <a:close/>
              </a:path>
            </a:pathLst>
          </a:custGeom>
          <a:solidFill>
            <a:srgbClr val="000000"/>
          </a:solidFill>
        </p:spPr>
        <p:txBody>
          <a:bodyPr wrap="square" lIns="0" tIns="0" rIns="0" bIns="0" rtlCol="0"/>
          <a:lstStyle/>
          <a:p>
            <a:endParaRPr/>
          </a:p>
        </p:txBody>
      </p:sp>
      <p:sp>
        <p:nvSpPr>
          <p:cNvPr id="30" name="object 30"/>
          <p:cNvSpPr txBox="1"/>
          <p:nvPr/>
        </p:nvSpPr>
        <p:spPr>
          <a:xfrm>
            <a:off x="3467293" y="6122923"/>
            <a:ext cx="375539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Light"/>
                <a:cs typeface="Calibri Light"/>
              </a:rPr>
              <a:t>input</a:t>
            </a:r>
            <a:r>
              <a:rPr sz="1800" spc="-5" dirty="0">
                <a:latin typeface="Calibri Light"/>
                <a:cs typeface="Calibri Light"/>
              </a:rPr>
              <a:t> </a:t>
            </a:r>
            <a:r>
              <a:rPr sz="1800" spc="-10" dirty="0">
                <a:latin typeface="Calibri Light"/>
                <a:cs typeface="Calibri Light"/>
              </a:rPr>
              <a:t>process</a:t>
            </a:r>
            <a:r>
              <a:rPr sz="1800" spc="5" dirty="0">
                <a:latin typeface="Calibri Light"/>
                <a:cs typeface="Calibri Light"/>
              </a:rPr>
              <a:t> </a:t>
            </a:r>
            <a:r>
              <a:rPr sz="1800" spc="-5" dirty="0">
                <a:latin typeface="Calibri Light"/>
                <a:cs typeface="Calibri Light"/>
              </a:rPr>
              <a:t>model</a:t>
            </a:r>
            <a:r>
              <a:rPr sz="1800" spc="5" dirty="0">
                <a:latin typeface="Calibri Light"/>
                <a:cs typeface="Calibri Light"/>
              </a:rPr>
              <a:t> </a:t>
            </a:r>
            <a:r>
              <a:rPr sz="1800" spc="-5" dirty="0">
                <a:latin typeface="Calibri Light"/>
                <a:cs typeface="Calibri Light"/>
              </a:rPr>
              <a:t>or</a:t>
            </a:r>
            <a:r>
              <a:rPr sz="1800" spc="5" dirty="0">
                <a:latin typeface="Calibri Light"/>
                <a:cs typeface="Calibri Light"/>
              </a:rPr>
              <a:t> </a:t>
            </a:r>
            <a:r>
              <a:rPr sz="1800" spc="-5" dirty="0">
                <a:latin typeface="Calibri Light"/>
                <a:cs typeface="Calibri Light"/>
              </a:rPr>
              <a:t>compliance</a:t>
            </a:r>
            <a:r>
              <a:rPr sz="1800" dirty="0">
                <a:latin typeface="Calibri Light"/>
                <a:cs typeface="Calibri Light"/>
              </a:rPr>
              <a:t> </a:t>
            </a:r>
            <a:r>
              <a:rPr sz="1800" spc="-5" dirty="0">
                <a:latin typeface="Calibri Light"/>
                <a:cs typeface="Calibri Light"/>
              </a:rPr>
              <a:t>rules</a:t>
            </a:r>
            <a:endParaRPr sz="1800">
              <a:latin typeface="Calibri Light"/>
              <a:cs typeface="Calibri Light"/>
            </a:endParaRPr>
          </a:p>
        </p:txBody>
      </p:sp>
      <p:sp>
        <p:nvSpPr>
          <p:cNvPr id="31" name="object 31"/>
          <p:cNvSpPr txBox="1"/>
          <p:nvPr/>
        </p:nvSpPr>
        <p:spPr>
          <a:xfrm>
            <a:off x="485481" y="3394964"/>
            <a:ext cx="1360805" cy="580390"/>
          </a:xfrm>
          <a:prstGeom prst="rect">
            <a:avLst/>
          </a:prstGeom>
        </p:spPr>
        <p:txBody>
          <a:bodyPr vert="horz" wrap="square" lIns="0" tIns="6350" rIns="0" bIns="0" rtlCol="0">
            <a:spAutoFit/>
          </a:bodyPr>
          <a:lstStyle/>
          <a:p>
            <a:pPr marL="12700" marR="5080" indent="215265">
              <a:lnSpc>
                <a:spcPct val="102200"/>
              </a:lnSpc>
              <a:spcBef>
                <a:spcPts val="50"/>
              </a:spcBef>
            </a:pPr>
            <a:r>
              <a:rPr sz="1800" spc="-5" dirty="0">
                <a:latin typeface="Calibri Light"/>
                <a:cs typeface="Calibri Light"/>
              </a:rPr>
              <a:t>Enhanced </a:t>
            </a:r>
            <a:r>
              <a:rPr sz="1800" dirty="0">
                <a:latin typeface="Calibri Light"/>
                <a:cs typeface="Calibri Light"/>
              </a:rPr>
              <a:t> </a:t>
            </a:r>
            <a:r>
              <a:rPr sz="1800" spc="-10" dirty="0">
                <a:latin typeface="Calibri Light"/>
                <a:cs typeface="Calibri Light"/>
              </a:rPr>
              <a:t>process</a:t>
            </a:r>
            <a:r>
              <a:rPr sz="1800" spc="-5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sp>
        <p:nvSpPr>
          <p:cNvPr id="32" name="object 32"/>
          <p:cNvSpPr/>
          <p:nvPr/>
        </p:nvSpPr>
        <p:spPr>
          <a:xfrm>
            <a:off x="1727927" y="2896533"/>
            <a:ext cx="523875" cy="114300"/>
          </a:xfrm>
          <a:custGeom>
            <a:avLst/>
            <a:gdLst/>
            <a:ahLst/>
            <a:cxnLst/>
            <a:rect l="l" t="t" r="r" b="b"/>
            <a:pathLst>
              <a:path w="523875" h="114300">
                <a:moveTo>
                  <a:pt x="114300" y="0"/>
                </a:moveTo>
                <a:lnTo>
                  <a:pt x="0" y="57150"/>
                </a:lnTo>
                <a:lnTo>
                  <a:pt x="114300" y="114300"/>
                </a:lnTo>
                <a:lnTo>
                  <a:pt x="114300" y="76200"/>
                </a:lnTo>
                <a:lnTo>
                  <a:pt x="95250" y="76200"/>
                </a:lnTo>
                <a:lnTo>
                  <a:pt x="95250" y="38100"/>
                </a:lnTo>
                <a:lnTo>
                  <a:pt x="114300" y="38100"/>
                </a:lnTo>
                <a:lnTo>
                  <a:pt x="114300" y="0"/>
                </a:lnTo>
                <a:close/>
              </a:path>
              <a:path w="523875" h="114300">
                <a:moveTo>
                  <a:pt x="114300" y="38100"/>
                </a:moveTo>
                <a:lnTo>
                  <a:pt x="95250" y="38100"/>
                </a:lnTo>
                <a:lnTo>
                  <a:pt x="95250" y="76200"/>
                </a:lnTo>
                <a:lnTo>
                  <a:pt x="114300" y="76200"/>
                </a:lnTo>
                <a:lnTo>
                  <a:pt x="114300" y="38100"/>
                </a:lnTo>
                <a:close/>
              </a:path>
              <a:path w="523875" h="114300">
                <a:moveTo>
                  <a:pt x="523275" y="38100"/>
                </a:moveTo>
                <a:lnTo>
                  <a:pt x="114300" y="38100"/>
                </a:lnTo>
                <a:lnTo>
                  <a:pt x="114300" y="76200"/>
                </a:lnTo>
                <a:lnTo>
                  <a:pt x="523276" y="76200"/>
                </a:lnTo>
                <a:lnTo>
                  <a:pt x="523275" y="38100"/>
                </a:lnTo>
                <a:close/>
              </a:path>
            </a:pathLst>
          </a:custGeom>
          <a:solidFill>
            <a:srgbClr val="000000"/>
          </a:solidFill>
        </p:spPr>
        <p:txBody>
          <a:bodyPr wrap="square" lIns="0" tIns="0" rIns="0" bIns="0" rtlCol="0"/>
          <a:lstStyle/>
          <a:p>
            <a:endParaRPr/>
          </a:p>
        </p:txBody>
      </p:sp>
      <p:sp>
        <p:nvSpPr>
          <p:cNvPr id="33" name="object 33"/>
          <p:cNvSpPr txBox="1"/>
          <p:nvPr/>
        </p:nvSpPr>
        <p:spPr>
          <a:xfrm>
            <a:off x="6609199" y="4062476"/>
            <a:ext cx="93535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Light"/>
                <a:cs typeface="Calibri Light"/>
              </a:rPr>
              <a:t>event</a:t>
            </a:r>
            <a:r>
              <a:rPr sz="1800" spc="-70" dirty="0">
                <a:latin typeface="Calibri Light"/>
                <a:cs typeface="Calibri Light"/>
              </a:rPr>
              <a:t> </a:t>
            </a:r>
            <a:r>
              <a:rPr sz="1800" spc="20" dirty="0">
                <a:latin typeface="Calibri Light"/>
                <a:cs typeface="Calibri Light"/>
              </a:rPr>
              <a:t>log’</a:t>
            </a:r>
            <a:endParaRPr sz="1800">
              <a:latin typeface="Calibri Light"/>
              <a:cs typeface="Calibri Ligh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6950" y="534924"/>
            <a:ext cx="7226300" cy="513080"/>
          </a:xfrm>
          <a:prstGeom prst="rect">
            <a:avLst/>
          </a:prstGeom>
        </p:spPr>
        <p:txBody>
          <a:bodyPr vert="horz" wrap="square" lIns="0" tIns="12700" rIns="0" bIns="0" rtlCol="0">
            <a:spAutoFit/>
          </a:bodyPr>
          <a:lstStyle/>
          <a:p>
            <a:pPr marL="12700">
              <a:lnSpc>
                <a:spcPct val="100000"/>
              </a:lnSpc>
              <a:spcBef>
                <a:spcPts val="100"/>
              </a:spcBef>
            </a:pPr>
            <a:r>
              <a:rPr spc="15" dirty="0"/>
              <a:t>Summary:</a:t>
            </a:r>
            <a:r>
              <a:rPr spc="5" dirty="0"/>
              <a:t> </a:t>
            </a:r>
            <a:r>
              <a:rPr dirty="0"/>
              <a:t>Four</a:t>
            </a:r>
            <a:r>
              <a:rPr spc="10" dirty="0"/>
              <a:t> </a:t>
            </a:r>
            <a:r>
              <a:rPr spc="5" dirty="0"/>
              <a:t>Process</a:t>
            </a:r>
            <a:r>
              <a:rPr spc="15" dirty="0"/>
              <a:t> Mining</a:t>
            </a:r>
            <a:r>
              <a:rPr spc="25" dirty="0"/>
              <a:t> </a:t>
            </a:r>
            <a:r>
              <a:rPr spc="15" dirty="0"/>
              <a:t>Capabilities</a:t>
            </a:r>
          </a:p>
        </p:txBody>
      </p:sp>
      <p:sp>
        <p:nvSpPr>
          <p:cNvPr id="3" name="object 3"/>
          <p:cNvSpPr txBox="1"/>
          <p:nvPr/>
        </p:nvSpPr>
        <p:spPr>
          <a:xfrm>
            <a:off x="483611" y="1436115"/>
            <a:ext cx="6438900"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404040"/>
                </a:solidFill>
                <a:latin typeface="Calibri"/>
                <a:cs typeface="Calibri"/>
              </a:rPr>
              <a:t>The bulk</a:t>
            </a:r>
            <a:r>
              <a:rPr sz="1600" b="1" spc="10" dirty="0">
                <a:solidFill>
                  <a:srgbClr val="404040"/>
                </a:solidFill>
                <a:latin typeface="Calibri"/>
                <a:cs typeface="Calibri"/>
              </a:rPr>
              <a:t> </a:t>
            </a:r>
            <a:r>
              <a:rPr sz="1600" b="1" spc="5" dirty="0">
                <a:solidFill>
                  <a:srgbClr val="404040"/>
                </a:solidFill>
                <a:latin typeface="Calibri"/>
                <a:cs typeface="Calibri"/>
              </a:rPr>
              <a:t>of process</a:t>
            </a:r>
            <a:r>
              <a:rPr sz="1600" b="1" spc="15" dirty="0">
                <a:solidFill>
                  <a:srgbClr val="404040"/>
                </a:solidFill>
                <a:latin typeface="Calibri"/>
                <a:cs typeface="Calibri"/>
              </a:rPr>
              <a:t> </a:t>
            </a:r>
            <a:r>
              <a:rPr sz="1600" b="1" spc="5" dirty="0">
                <a:solidFill>
                  <a:srgbClr val="404040"/>
                </a:solidFill>
                <a:latin typeface="Calibri"/>
                <a:cs typeface="Calibri"/>
              </a:rPr>
              <a:t>mining techniques</a:t>
            </a:r>
            <a:r>
              <a:rPr sz="1600" b="1" spc="15" dirty="0">
                <a:solidFill>
                  <a:srgbClr val="404040"/>
                </a:solidFill>
                <a:latin typeface="Calibri"/>
                <a:cs typeface="Calibri"/>
              </a:rPr>
              <a:t> </a:t>
            </a:r>
            <a:r>
              <a:rPr sz="1600" b="1" dirty="0">
                <a:solidFill>
                  <a:srgbClr val="404040"/>
                </a:solidFill>
                <a:latin typeface="Calibri"/>
                <a:cs typeface="Calibri"/>
              </a:rPr>
              <a:t>can</a:t>
            </a:r>
            <a:r>
              <a:rPr sz="1600" b="1" spc="15" dirty="0">
                <a:solidFill>
                  <a:srgbClr val="404040"/>
                </a:solidFill>
                <a:latin typeface="Calibri"/>
                <a:cs typeface="Calibri"/>
              </a:rPr>
              <a:t> </a:t>
            </a:r>
            <a:r>
              <a:rPr sz="1600" b="1" spc="5" dirty="0">
                <a:solidFill>
                  <a:srgbClr val="404040"/>
                </a:solidFill>
                <a:latin typeface="Calibri"/>
                <a:cs typeface="Calibri"/>
              </a:rPr>
              <a:t>be</a:t>
            </a:r>
            <a:r>
              <a:rPr sz="1600" b="1" spc="10" dirty="0">
                <a:solidFill>
                  <a:srgbClr val="404040"/>
                </a:solidFill>
                <a:latin typeface="Calibri"/>
                <a:cs typeface="Calibri"/>
              </a:rPr>
              <a:t> </a:t>
            </a:r>
            <a:r>
              <a:rPr sz="1600" b="1" spc="5" dirty="0">
                <a:solidFill>
                  <a:srgbClr val="404040"/>
                </a:solidFill>
                <a:latin typeface="Calibri"/>
                <a:cs typeface="Calibri"/>
              </a:rPr>
              <a:t>divided</a:t>
            </a:r>
            <a:r>
              <a:rPr sz="1600" b="1" spc="15" dirty="0">
                <a:solidFill>
                  <a:srgbClr val="404040"/>
                </a:solidFill>
                <a:latin typeface="Calibri"/>
                <a:cs typeface="Calibri"/>
              </a:rPr>
              <a:t> </a:t>
            </a:r>
            <a:r>
              <a:rPr sz="1600" b="1" spc="-5" dirty="0">
                <a:solidFill>
                  <a:srgbClr val="404040"/>
                </a:solidFill>
                <a:latin typeface="Calibri"/>
                <a:cs typeface="Calibri"/>
              </a:rPr>
              <a:t>into</a:t>
            </a:r>
            <a:r>
              <a:rPr sz="1600" b="1" spc="20" dirty="0">
                <a:solidFill>
                  <a:srgbClr val="404040"/>
                </a:solidFill>
                <a:latin typeface="Calibri"/>
                <a:cs typeface="Calibri"/>
              </a:rPr>
              <a:t> </a:t>
            </a:r>
            <a:r>
              <a:rPr sz="1600" b="1" dirty="0">
                <a:solidFill>
                  <a:srgbClr val="404040"/>
                </a:solidFill>
                <a:latin typeface="Calibri"/>
                <a:cs typeface="Calibri"/>
              </a:rPr>
              <a:t>four</a:t>
            </a:r>
            <a:r>
              <a:rPr sz="1600" b="1" spc="5" dirty="0">
                <a:solidFill>
                  <a:srgbClr val="404040"/>
                </a:solidFill>
                <a:latin typeface="Calibri"/>
                <a:cs typeface="Calibri"/>
              </a:rPr>
              <a:t> capabilities.</a:t>
            </a:r>
            <a:endParaRPr sz="1600">
              <a:latin typeface="Calibri"/>
              <a:cs typeface="Calibri"/>
            </a:endParaRPr>
          </a:p>
        </p:txBody>
      </p:sp>
      <p:grpSp>
        <p:nvGrpSpPr>
          <p:cNvPr id="4" name="object 4"/>
          <p:cNvGrpSpPr/>
          <p:nvPr/>
        </p:nvGrpSpPr>
        <p:grpSpPr>
          <a:xfrm>
            <a:off x="426719" y="2368295"/>
            <a:ext cx="10223500" cy="3411220"/>
            <a:chOff x="426719" y="2368295"/>
            <a:chExt cx="10223500" cy="3411220"/>
          </a:xfrm>
        </p:grpSpPr>
        <p:pic>
          <p:nvPicPr>
            <p:cNvPr id="5" name="object 5"/>
            <p:cNvPicPr/>
            <p:nvPr/>
          </p:nvPicPr>
          <p:blipFill>
            <a:blip r:embed="rId2" cstate="print"/>
            <a:stretch>
              <a:fillRect/>
            </a:stretch>
          </p:blipFill>
          <p:spPr>
            <a:xfrm>
              <a:off x="426719" y="2374391"/>
              <a:ext cx="2560320" cy="3401567"/>
            </a:xfrm>
            <a:prstGeom prst="rect">
              <a:avLst/>
            </a:prstGeom>
          </p:spPr>
        </p:pic>
        <p:pic>
          <p:nvPicPr>
            <p:cNvPr id="6" name="object 6"/>
            <p:cNvPicPr/>
            <p:nvPr/>
          </p:nvPicPr>
          <p:blipFill>
            <a:blip r:embed="rId3" cstate="print"/>
            <a:stretch>
              <a:fillRect/>
            </a:stretch>
          </p:blipFill>
          <p:spPr>
            <a:xfrm>
              <a:off x="453384" y="2398925"/>
              <a:ext cx="2454518" cy="3298384"/>
            </a:xfrm>
            <a:prstGeom prst="rect">
              <a:avLst/>
            </a:prstGeom>
          </p:spPr>
        </p:pic>
        <p:pic>
          <p:nvPicPr>
            <p:cNvPr id="7" name="object 7"/>
            <p:cNvPicPr/>
            <p:nvPr/>
          </p:nvPicPr>
          <p:blipFill>
            <a:blip r:embed="rId4" cstate="print"/>
            <a:stretch>
              <a:fillRect/>
            </a:stretch>
          </p:blipFill>
          <p:spPr>
            <a:xfrm>
              <a:off x="2965703" y="2374391"/>
              <a:ext cx="2557272" cy="3401567"/>
            </a:xfrm>
            <a:prstGeom prst="rect">
              <a:avLst/>
            </a:prstGeom>
          </p:spPr>
        </p:pic>
        <p:pic>
          <p:nvPicPr>
            <p:cNvPr id="8" name="object 8"/>
            <p:cNvPicPr/>
            <p:nvPr/>
          </p:nvPicPr>
          <p:blipFill>
            <a:blip r:embed="rId5" cstate="print"/>
            <a:stretch>
              <a:fillRect/>
            </a:stretch>
          </p:blipFill>
          <p:spPr>
            <a:xfrm>
              <a:off x="2990075" y="2398925"/>
              <a:ext cx="2454518" cy="3298384"/>
            </a:xfrm>
            <a:prstGeom prst="rect">
              <a:avLst/>
            </a:prstGeom>
          </p:spPr>
        </p:pic>
        <p:pic>
          <p:nvPicPr>
            <p:cNvPr id="9" name="object 9"/>
            <p:cNvPicPr/>
            <p:nvPr/>
          </p:nvPicPr>
          <p:blipFill>
            <a:blip r:embed="rId6" cstate="print"/>
            <a:stretch>
              <a:fillRect/>
            </a:stretch>
          </p:blipFill>
          <p:spPr>
            <a:xfrm>
              <a:off x="5519928" y="2368295"/>
              <a:ext cx="2560320" cy="3410712"/>
            </a:xfrm>
            <a:prstGeom prst="rect">
              <a:avLst/>
            </a:prstGeom>
          </p:spPr>
        </p:pic>
        <p:pic>
          <p:nvPicPr>
            <p:cNvPr id="10" name="object 10"/>
            <p:cNvPicPr/>
            <p:nvPr/>
          </p:nvPicPr>
          <p:blipFill>
            <a:blip r:embed="rId7" cstate="print"/>
            <a:stretch>
              <a:fillRect/>
            </a:stretch>
          </p:blipFill>
          <p:spPr>
            <a:xfrm>
              <a:off x="5546721" y="2394356"/>
              <a:ext cx="2454517" cy="3306284"/>
            </a:xfrm>
            <a:prstGeom prst="rect">
              <a:avLst/>
            </a:prstGeom>
          </p:spPr>
        </p:pic>
        <p:pic>
          <p:nvPicPr>
            <p:cNvPr id="11" name="object 11"/>
            <p:cNvPicPr/>
            <p:nvPr/>
          </p:nvPicPr>
          <p:blipFill>
            <a:blip r:embed="rId8" cstate="print"/>
            <a:stretch>
              <a:fillRect/>
            </a:stretch>
          </p:blipFill>
          <p:spPr>
            <a:xfrm>
              <a:off x="8092439" y="2368295"/>
              <a:ext cx="2557272" cy="3407664"/>
            </a:xfrm>
            <a:prstGeom prst="rect">
              <a:avLst/>
            </a:prstGeom>
          </p:spPr>
        </p:pic>
        <p:pic>
          <p:nvPicPr>
            <p:cNvPr id="12" name="object 12"/>
            <p:cNvPicPr/>
            <p:nvPr/>
          </p:nvPicPr>
          <p:blipFill>
            <a:blip r:embed="rId9" cstate="print"/>
            <a:stretch>
              <a:fillRect/>
            </a:stretch>
          </p:blipFill>
          <p:spPr>
            <a:xfrm>
              <a:off x="8116849" y="2394356"/>
              <a:ext cx="2454518" cy="3302953"/>
            </a:xfrm>
            <a:prstGeom prst="rect">
              <a:avLst/>
            </a:prstGeom>
          </p:spPr>
        </p:pic>
      </p:grpSp>
      <p:sp>
        <p:nvSpPr>
          <p:cNvPr id="13" name="object 13"/>
          <p:cNvSpPr txBox="1"/>
          <p:nvPr/>
        </p:nvSpPr>
        <p:spPr>
          <a:xfrm>
            <a:off x="857491" y="2630932"/>
            <a:ext cx="6579870" cy="522605"/>
          </a:xfrm>
          <a:prstGeom prst="rect">
            <a:avLst/>
          </a:prstGeom>
        </p:spPr>
        <p:txBody>
          <a:bodyPr vert="horz" wrap="square" lIns="0" tIns="3175" rIns="0" bIns="0" rtlCol="0">
            <a:spAutoFit/>
          </a:bodyPr>
          <a:lstStyle/>
          <a:p>
            <a:pPr marL="418465" marR="5080" indent="-406400">
              <a:lnSpc>
                <a:spcPct val="103699"/>
              </a:lnSpc>
              <a:spcBef>
                <a:spcPts val="25"/>
              </a:spcBef>
              <a:tabLst>
                <a:tab pos="2393950" algn="l"/>
                <a:tab pos="5250180" algn="l"/>
              </a:tabLst>
            </a:pPr>
            <a:r>
              <a:rPr sz="1600" dirty="0">
                <a:solidFill>
                  <a:srgbClr val="FFFFFF"/>
                </a:solidFill>
                <a:latin typeface="Calibri"/>
                <a:cs typeface="Calibri"/>
              </a:rPr>
              <a:t>Automated</a:t>
            </a:r>
            <a:r>
              <a:rPr sz="1600" spc="20" dirty="0">
                <a:solidFill>
                  <a:srgbClr val="FFFFFF"/>
                </a:solidFill>
                <a:latin typeface="Calibri"/>
                <a:cs typeface="Calibri"/>
              </a:rPr>
              <a:t> </a:t>
            </a:r>
            <a:r>
              <a:rPr sz="1600" dirty="0">
                <a:solidFill>
                  <a:srgbClr val="FFFFFF"/>
                </a:solidFill>
                <a:latin typeface="Calibri"/>
                <a:cs typeface="Calibri"/>
              </a:rPr>
              <a:t>Process	Conformance</a:t>
            </a:r>
            <a:r>
              <a:rPr sz="1600" spc="25" dirty="0">
                <a:solidFill>
                  <a:srgbClr val="FFFFFF"/>
                </a:solidFill>
                <a:latin typeface="Calibri"/>
                <a:cs typeface="Calibri"/>
              </a:rPr>
              <a:t> </a:t>
            </a:r>
            <a:r>
              <a:rPr sz="1600" spc="5" dirty="0">
                <a:solidFill>
                  <a:srgbClr val="FFFFFF"/>
                </a:solidFill>
                <a:latin typeface="Calibri"/>
                <a:cs typeface="Calibri"/>
              </a:rPr>
              <a:t>Checking	</a:t>
            </a:r>
            <a:r>
              <a:rPr sz="1600" spc="-10" dirty="0">
                <a:solidFill>
                  <a:srgbClr val="FFFFFF"/>
                </a:solidFill>
                <a:latin typeface="Calibri"/>
                <a:cs typeface="Calibri"/>
              </a:rPr>
              <a:t>Variant </a:t>
            </a:r>
            <a:r>
              <a:rPr sz="1600" dirty="0">
                <a:solidFill>
                  <a:srgbClr val="FFFFFF"/>
                </a:solidFill>
                <a:latin typeface="Calibri"/>
                <a:cs typeface="Calibri"/>
              </a:rPr>
              <a:t>Analysis </a:t>
            </a:r>
            <a:r>
              <a:rPr sz="1600" spc="-350" dirty="0">
                <a:solidFill>
                  <a:srgbClr val="FFFFFF"/>
                </a:solidFill>
                <a:latin typeface="Calibri"/>
                <a:cs typeface="Calibri"/>
              </a:rPr>
              <a:t> </a:t>
            </a:r>
            <a:r>
              <a:rPr sz="1600" dirty="0">
                <a:solidFill>
                  <a:srgbClr val="FFFFFF"/>
                </a:solidFill>
                <a:latin typeface="Calibri"/>
                <a:cs typeface="Calibri"/>
              </a:rPr>
              <a:t>Discovery</a:t>
            </a:r>
            <a:endParaRPr sz="1600">
              <a:latin typeface="Calibri"/>
              <a:cs typeface="Calibri"/>
            </a:endParaRPr>
          </a:p>
        </p:txBody>
      </p:sp>
      <p:sp>
        <p:nvSpPr>
          <p:cNvPr id="14" name="object 14"/>
          <p:cNvSpPr txBox="1"/>
          <p:nvPr/>
        </p:nvSpPr>
        <p:spPr>
          <a:xfrm>
            <a:off x="8477586" y="2585211"/>
            <a:ext cx="173228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Calibri"/>
                <a:cs typeface="Calibri"/>
              </a:rPr>
              <a:t>Performance</a:t>
            </a:r>
            <a:r>
              <a:rPr sz="1600" spc="-40" dirty="0">
                <a:solidFill>
                  <a:srgbClr val="FFFFFF"/>
                </a:solidFill>
                <a:latin typeface="Calibri"/>
                <a:cs typeface="Calibri"/>
              </a:rPr>
              <a:t> </a:t>
            </a:r>
            <a:r>
              <a:rPr sz="1600" spc="5" dirty="0">
                <a:solidFill>
                  <a:srgbClr val="FFFFFF"/>
                </a:solidFill>
                <a:latin typeface="Calibri"/>
                <a:cs typeface="Calibri"/>
              </a:rPr>
              <a:t>Mining</a:t>
            </a:r>
            <a:endParaRPr sz="1600">
              <a:latin typeface="Calibri"/>
              <a:cs typeface="Calibri"/>
            </a:endParaRPr>
          </a:p>
        </p:txBody>
      </p:sp>
      <p:sp>
        <p:nvSpPr>
          <p:cNvPr id="15" name="object 15"/>
          <p:cNvSpPr txBox="1"/>
          <p:nvPr/>
        </p:nvSpPr>
        <p:spPr>
          <a:xfrm>
            <a:off x="535633" y="3378707"/>
            <a:ext cx="2282825" cy="1802764"/>
          </a:xfrm>
          <a:prstGeom prst="rect">
            <a:avLst/>
          </a:prstGeom>
        </p:spPr>
        <p:txBody>
          <a:bodyPr vert="horz" wrap="square" lIns="0" tIns="19685" rIns="0" bIns="0" rtlCol="0">
            <a:spAutoFit/>
          </a:bodyPr>
          <a:lstStyle/>
          <a:p>
            <a:pPr marL="12700" marR="5080" indent="-1905" algn="ctr">
              <a:lnSpc>
                <a:spcPct val="103699"/>
              </a:lnSpc>
              <a:spcBef>
                <a:spcPts val="155"/>
              </a:spcBef>
            </a:pPr>
            <a:r>
              <a:rPr sz="1400" spc="5" dirty="0">
                <a:solidFill>
                  <a:srgbClr val="FFFFFF"/>
                </a:solidFill>
                <a:latin typeface="Calibri"/>
                <a:cs typeface="Calibri"/>
              </a:rPr>
              <a:t>By</a:t>
            </a:r>
            <a:r>
              <a:rPr sz="1400" spc="20" dirty="0">
                <a:solidFill>
                  <a:srgbClr val="FFFFFF"/>
                </a:solidFill>
                <a:latin typeface="Calibri"/>
                <a:cs typeface="Calibri"/>
              </a:rPr>
              <a:t> </a:t>
            </a:r>
            <a:r>
              <a:rPr sz="1400" spc="10" dirty="0">
                <a:solidFill>
                  <a:srgbClr val="FFFFFF"/>
                </a:solidFill>
                <a:latin typeface="Calibri"/>
                <a:cs typeface="Calibri"/>
              </a:rPr>
              <a:t>using</a:t>
            </a:r>
            <a:r>
              <a:rPr sz="1400" spc="20" dirty="0">
                <a:solidFill>
                  <a:srgbClr val="FFFFFF"/>
                </a:solidFill>
                <a:latin typeface="Calibri"/>
                <a:cs typeface="Calibri"/>
              </a:rPr>
              <a:t> </a:t>
            </a:r>
            <a:r>
              <a:rPr sz="1400" spc="10" dirty="0">
                <a:solidFill>
                  <a:srgbClr val="FFFFFF"/>
                </a:solidFill>
                <a:latin typeface="Calibri"/>
                <a:cs typeface="Calibri"/>
              </a:rPr>
              <a:t>the</a:t>
            </a:r>
            <a:r>
              <a:rPr sz="1400" spc="15" dirty="0">
                <a:solidFill>
                  <a:srgbClr val="FFFFFF"/>
                </a:solidFill>
                <a:latin typeface="Calibri"/>
                <a:cs typeface="Calibri"/>
              </a:rPr>
              <a:t> </a:t>
            </a:r>
            <a:r>
              <a:rPr sz="1400" spc="10" dirty="0">
                <a:solidFill>
                  <a:srgbClr val="FFFFFF"/>
                </a:solidFill>
                <a:latin typeface="Calibri"/>
                <a:cs typeface="Calibri"/>
              </a:rPr>
              <a:t>automated </a:t>
            </a:r>
            <a:r>
              <a:rPr sz="1400" spc="15" dirty="0">
                <a:solidFill>
                  <a:srgbClr val="FFFFFF"/>
                </a:solidFill>
                <a:latin typeface="Calibri"/>
                <a:cs typeface="Calibri"/>
              </a:rPr>
              <a:t> </a:t>
            </a:r>
            <a:r>
              <a:rPr sz="1400" spc="10" dirty="0">
                <a:solidFill>
                  <a:srgbClr val="FFFFFF"/>
                </a:solidFill>
                <a:latin typeface="Calibri"/>
                <a:cs typeface="Calibri"/>
              </a:rPr>
              <a:t>process </a:t>
            </a:r>
            <a:r>
              <a:rPr sz="1400" spc="-5" dirty="0">
                <a:solidFill>
                  <a:srgbClr val="FFFFFF"/>
                </a:solidFill>
                <a:latin typeface="Calibri"/>
                <a:cs typeface="Calibri"/>
              </a:rPr>
              <a:t>discovery,</a:t>
            </a:r>
            <a:r>
              <a:rPr sz="1400" spc="15" dirty="0">
                <a:solidFill>
                  <a:srgbClr val="FFFFFF"/>
                </a:solidFill>
                <a:latin typeface="Calibri"/>
                <a:cs typeface="Calibri"/>
              </a:rPr>
              <a:t> </a:t>
            </a:r>
            <a:r>
              <a:rPr sz="1400" spc="5" dirty="0">
                <a:solidFill>
                  <a:srgbClr val="FFFFFF"/>
                </a:solidFill>
                <a:latin typeface="Calibri"/>
                <a:cs typeface="Calibri"/>
              </a:rPr>
              <a:t>an</a:t>
            </a:r>
            <a:r>
              <a:rPr sz="1400" spc="25" dirty="0">
                <a:solidFill>
                  <a:srgbClr val="FFFFFF"/>
                </a:solidFill>
                <a:latin typeface="Calibri"/>
                <a:cs typeface="Calibri"/>
              </a:rPr>
              <a:t> </a:t>
            </a:r>
            <a:r>
              <a:rPr sz="1400" spc="15" dirty="0">
                <a:solidFill>
                  <a:srgbClr val="FFFFFF"/>
                </a:solidFill>
                <a:latin typeface="Calibri"/>
                <a:cs typeface="Calibri"/>
              </a:rPr>
              <a:t>actual </a:t>
            </a:r>
            <a:r>
              <a:rPr sz="1400" spc="20" dirty="0">
                <a:solidFill>
                  <a:srgbClr val="FFFFFF"/>
                </a:solidFill>
                <a:latin typeface="Calibri"/>
                <a:cs typeface="Calibri"/>
              </a:rPr>
              <a:t> </a:t>
            </a:r>
            <a:r>
              <a:rPr sz="1400" spc="10" dirty="0">
                <a:solidFill>
                  <a:srgbClr val="FFFFFF"/>
                </a:solidFill>
                <a:latin typeface="Calibri"/>
                <a:cs typeface="Calibri"/>
              </a:rPr>
              <a:t>process </a:t>
            </a:r>
            <a:r>
              <a:rPr sz="1400" spc="15" dirty="0">
                <a:solidFill>
                  <a:srgbClr val="FFFFFF"/>
                </a:solidFill>
                <a:latin typeface="Calibri"/>
                <a:cs typeface="Calibri"/>
              </a:rPr>
              <a:t>model </a:t>
            </a:r>
            <a:r>
              <a:rPr sz="1400" dirty="0">
                <a:solidFill>
                  <a:srgbClr val="FFFFFF"/>
                </a:solidFill>
                <a:latin typeface="Calibri"/>
                <a:cs typeface="Calibri"/>
              </a:rPr>
              <a:t>is </a:t>
            </a:r>
            <a:r>
              <a:rPr sz="1400" spc="5" dirty="0">
                <a:solidFill>
                  <a:srgbClr val="FFFFFF"/>
                </a:solidFill>
                <a:latin typeface="Calibri"/>
                <a:cs typeface="Calibri"/>
              </a:rPr>
              <a:t>created </a:t>
            </a:r>
            <a:r>
              <a:rPr sz="1400" dirty="0">
                <a:solidFill>
                  <a:srgbClr val="FFFFFF"/>
                </a:solidFill>
                <a:latin typeface="Calibri"/>
                <a:cs typeface="Calibri"/>
              </a:rPr>
              <a:t>from </a:t>
            </a:r>
            <a:r>
              <a:rPr sz="1400" spc="-305" dirty="0">
                <a:solidFill>
                  <a:srgbClr val="FFFFFF"/>
                </a:solidFill>
                <a:latin typeface="Calibri"/>
                <a:cs typeface="Calibri"/>
              </a:rPr>
              <a:t> </a:t>
            </a:r>
            <a:r>
              <a:rPr sz="1400" spc="10" dirty="0">
                <a:solidFill>
                  <a:srgbClr val="FFFFFF"/>
                </a:solidFill>
                <a:latin typeface="Calibri"/>
                <a:cs typeface="Calibri"/>
              </a:rPr>
              <a:t>the</a:t>
            </a:r>
            <a:r>
              <a:rPr sz="1400" spc="5" dirty="0">
                <a:solidFill>
                  <a:srgbClr val="FFFFFF"/>
                </a:solidFill>
                <a:latin typeface="Calibri"/>
                <a:cs typeface="Calibri"/>
              </a:rPr>
              <a:t> event</a:t>
            </a:r>
            <a:r>
              <a:rPr sz="1400" spc="15" dirty="0">
                <a:solidFill>
                  <a:srgbClr val="FFFFFF"/>
                </a:solidFill>
                <a:latin typeface="Calibri"/>
                <a:cs typeface="Calibri"/>
              </a:rPr>
              <a:t> </a:t>
            </a:r>
            <a:r>
              <a:rPr sz="1400" spc="5" dirty="0">
                <a:solidFill>
                  <a:srgbClr val="FFFFFF"/>
                </a:solidFill>
                <a:latin typeface="Calibri"/>
                <a:cs typeface="Calibri"/>
              </a:rPr>
              <a:t>log. </a:t>
            </a:r>
            <a:r>
              <a:rPr sz="1400" spc="10" dirty="0">
                <a:solidFill>
                  <a:srgbClr val="FFFFFF"/>
                </a:solidFill>
                <a:latin typeface="Calibri"/>
                <a:cs typeface="Calibri"/>
              </a:rPr>
              <a:t>This represents </a:t>
            </a:r>
            <a:r>
              <a:rPr sz="1400" spc="15" dirty="0">
                <a:solidFill>
                  <a:srgbClr val="FFFFFF"/>
                </a:solidFill>
                <a:latin typeface="Calibri"/>
                <a:cs typeface="Calibri"/>
              </a:rPr>
              <a:t> </a:t>
            </a:r>
            <a:r>
              <a:rPr sz="1400" spc="10" dirty="0">
                <a:solidFill>
                  <a:srgbClr val="FFFFFF"/>
                </a:solidFill>
                <a:latin typeface="Calibri"/>
                <a:cs typeface="Calibri"/>
              </a:rPr>
              <a:t>the current </a:t>
            </a:r>
            <a:r>
              <a:rPr sz="1400" spc="15" dirty="0">
                <a:solidFill>
                  <a:srgbClr val="FFFFFF"/>
                </a:solidFill>
                <a:latin typeface="Calibri"/>
                <a:cs typeface="Calibri"/>
              </a:rPr>
              <a:t>sequence </a:t>
            </a:r>
            <a:r>
              <a:rPr sz="1400" spc="10" dirty="0">
                <a:solidFill>
                  <a:srgbClr val="FFFFFF"/>
                </a:solidFill>
                <a:latin typeface="Calibri"/>
                <a:cs typeface="Calibri"/>
              </a:rPr>
              <a:t>of work </a:t>
            </a:r>
            <a:r>
              <a:rPr sz="1400" spc="15" dirty="0">
                <a:solidFill>
                  <a:srgbClr val="FFFFFF"/>
                </a:solidFill>
                <a:latin typeface="Calibri"/>
                <a:cs typeface="Calibri"/>
              </a:rPr>
              <a:t> </a:t>
            </a:r>
            <a:r>
              <a:rPr sz="1400" spc="5" dirty="0">
                <a:solidFill>
                  <a:srgbClr val="FFFFFF"/>
                </a:solidFill>
                <a:latin typeface="Calibri"/>
                <a:cs typeface="Calibri"/>
              </a:rPr>
              <a:t>steps </a:t>
            </a:r>
            <a:r>
              <a:rPr sz="1400" spc="10" dirty="0">
                <a:solidFill>
                  <a:srgbClr val="FFFFFF"/>
                </a:solidFill>
                <a:latin typeface="Calibri"/>
                <a:cs typeface="Calibri"/>
              </a:rPr>
              <a:t>and </a:t>
            </a:r>
            <a:r>
              <a:rPr sz="1400" spc="15" dirty="0">
                <a:solidFill>
                  <a:srgbClr val="FFFFFF"/>
                </a:solidFill>
                <a:latin typeface="Calibri"/>
                <a:cs typeface="Calibri"/>
              </a:rPr>
              <a:t>does not </a:t>
            </a:r>
            <a:r>
              <a:rPr sz="1400" spc="10" dirty="0">
                <a:solidFill>
                  <a:srgbClr val="FFFFFF"/>
                </a:solidFill>
                <a:latin typeface="Calibri"/>
                <a:cs typeface="Calibri"/>
              </a:rPr>
              <a:t>necessarily </a:t>
            </a:r>
            <a:r>
              <a:rPr sz="1400" spc="-305" dirty="0">
                <a:solidFill>
                  <a:srgbClr val="FFFFFF"/>
                </a:solidFill>
                <a:latin typeface="Calibri"/>
                <a:cs typeface="Calibri"/>
              </a:rPr>
              <a:t> </a:t>
            </a:r>
            <a:r>
              <a:rPr sz="1400" dirty="0">
                <a:solidFill>
                  <a:srgbClr val="FFFFFF"/>
                </a:solidFill>
                <a:latin typeface="Calibri"/>
                <a:cs typeface="Calibri"/>
              </a:rPr>
              <a:t>have</a:t>
            </a:r>
            <a:r>
              <a:rPr sz="1400" spc="15" dirty="0">
                <a:solidFill>
                  <a:srgbClr val="FFFFFF"/>
                </a:solidFill>
                <a:latin typeface="Calibri"/>
                <a:cs typeface="Calibri"/>
              </a:rPr>
              <a:t> </a:t>
            </a:r>
            <a:r>
              <a:rPr sz="1400" dirty="0">
                <a:solidFill>
                  <a:srgbClr val="FFFFFF"/>
                </a:solidFill>
                <a:latin typeface="Calibri"/>
                <a:cs typeface="Calibri"/>
              </a:rPr>
              <a:t>to</a:t>
            </a:r>
            <a:r>
              <a:rPr sz="1400" spc="25" dirty="0">
                <a:solidFill>
                  <a:srgbClr val="FFFFFF"/>
                </a:solidFill>
                <a:latin typeface="Calibri"/>
                <a:cs typeface="Calibri"/>
              </a:rPr>
              <a:t> </a:t>
            </a:r>
            <a:r>
              <a:rPr sz="1400" spc="10" dirty="0">
                <a:solidFill>
                  <a:srgbClr val="FFFFFF"/>
                </a:solidFill>
                <a:latin typeface="Calibri"/>
                <a:cs typeface="Calibri"/>
              </a:rPr>
              <a:t>correspond</a:t>
            </a:r>
            <a:r>
              <a:rPr sz="1400" spc="25" dirty="0">
                <a:solidFill>
                  <a:srgbClr val="FFFFFF"/>
                </a:solidFill>
                <a:latin typeface="Calibri"/>
                <a:cs typeface="Calibri"/>
              </a:rPr>
              <a:t> </a:t>
            </a:r>
            <a:r>
              <a:rPr sz="1400" dirty="0">
                <a:solidFill>
                  <a:srgbClr val="FFFFFF"/>
                </a:solidFill>
                <a:latin typeface="Calibri"/>
                <a:cs typeface="Calibri"/>
              </a:rPr>
              <a:t>to</a:t>
            </a:r>
            <a:r>
              <a:rPr sz="1400" spc="25" dirty="0">
                <a:solidFill>
                  <a:srgbClr val="FFFFFF"/>
                </a:solidFill>
                <a:latin typeface="Calibri"/>
                <a:cs typeface="Calibri"/>
              </a:rPr>
              <a:t> </a:t>
            </a:r>
            <a:r>
              <a:rPr sz="1400" spc="20" dirty="0">
                <a:solidFill>
                  <a:srgbClr val="FFFFFF"/>
                </a:solidFill>
                <a:latin typeface="Calibri"/>
                <a:cs typeface="Calibri"/>
              </a:rPr>
              <a:t>the </a:t>
            </a:r>
            <a:r>
              <a:rPr sz="1400" spc="25" dirty="0">
                <a:solidFill>
                  <a:srgbClr val="FFFFFF"/>
                </a:solidFill>
                <a:latin typeface="Calibri"/>
                <a:cs typeface="Calibri"/>
              </a:rPr>
              <a:t> </a:t>
            </a:r>
            <a:r>
              <a:rPr sz="1400" dirty="0">
                <a:solidFill>
                  <a:srgbClr val="FFFFFF"/>
                </a:solidFill>
                <a:latin typeface="Calibri"/>
                <a:cs typeface="Calibri"/>
              </a:rPr>
              <a:t>target</a:t>
            </a:r>
            <a:r>
              <a:rPr sz="1400" spc="20" dirty="0">
                <a:solidFill>
                  <a:srgbClr val="FFFFFF"/>
                </a:solidFill>
                <a:latin typeface="Calibri"/>
                <a:cs typeface="Calibri"/>
              </a:rPr>
              <a:t> </a:t>
            </a:r>
            <a:r>
              <a:rPr sz="1400" spc="10" dirty="0">
                <a:solidFill>
                  <a:srgbClr val="FFFFFF"/>
                </a:solidFill>
                <a:latin typeface="Calibri"/>
                <a:cs typeface="Calibri"/>
              </a:rPr>
              <a:t>process.</a:t>
            </a:r>
            <a:endParaRPr sz="1400">
              <a:latin typeface="Calibri"/>
              <a:cs typeface="Calibri"/>
            </a:endParaRPr>
          </a:p>
        </p:txBody>
      </p:sp>
      <p:sp>
        <p:nvSpPr>
          <p:cNvPr id="16" name="object 16"/>
          <p:cNvSpPr txBox="1"/>
          <p:nvPr/>
        </p:nvSpPr>
        <p:spPr>
          <a:xfrm>
            <a:off x="3044663" y="3378707"/>
            <a:ext cx="2331720" cy="1357630"/>
          </a:xfrm>
          <a:prstGeom prst="rect">
            <a:avLst/>
          </a:prstGeom>
        </p:spPr>
        <p:txBody>
          <a:bodyPr vert="horz" wrap="square" lIns="0" tIns="19685" rIns="0" bIns="0" rtlCol="0">
            <a:spAutoFit/>
          </a:bodyPr>
          <a:lstStyle/>
          <a:p>
            <a:pPr marL="12065" marR="5080" algn="ctr">
              <a:lnSpc>
                <a:spcPct val="103899"/>
              </a:lnSpc>
              <a:spcBef>
                <a:spcPts val="155"/>
              </a:spcBef>
            </a:pPr>
            <a:r>
              <a:rPr sz="1400" spc="10" dirty="0">
                <a:solidFill>
                  <a:srgbClr val="FFFFFF"/>
                </a:solidFill>
                <a:latin typeface="Calibri"/>
                <a:cs typeface="Calibri"/>
              </a:rPr>
              <a:t>Conformance</a:t>
            </a:r>
            <a:r>
              <a:rPr sz="1400" spc="75" dirty="0">
                <a:solidFill>
                  <a:srgbClr val="FFFFFF"/>
                </a:solidFill>
                <a:latin typeface="Calibri"/>
                <a:cs typeface="Calibri"/>
              </a:rPr>
              <a:t> </a:t>
            </a:r>
            <a:r>
              <a:rPr sz="1400" spc="10" dirty="0">
                <a:solidFill>
                  <a:srgbClr val="FFFFFF"/>
                </a:solidFill>
                <a:latin typeface="Calibri"/>
                <a:cs typeface="Calibri"/>
              </a:rPr>
              <a:t>checking </a:t>
            </a:r>
            <a:r>
              <a:rPr sz="1400" spc="15" dirty="0">
                <a:solidFill>
                  <a:srgbClr val="FFFFFF"/>
                </a:solidFill>
                <a:latin typeface="Calibri"/>
                <a:cs typeface="Calibri"/>
              </a:rPr>
              <a:t> </a:t>
            </a:r>
            <a:r>
              <a:rPr sz="1400" spc="5" dirty="0">
                <a:solidFill>
                  <a:srgbClr val="FFFFFF"/>
                </a:solidFill>
                <a:latin typeface="Calibri"/>
                <a:cs typeface="Calibri"/>
              </a:rPr>
              <a:t>provides</a:t>
            </a:r>
            <a:r>
              <a:rPr sz="1400" spc="15" dirty="0">
                <a:solidFill>
                  <a:srgbClr val="FFFFFF"/>
                </a:solidFill>
                <a:latin typeface="Calibri"/>
                <a:cs typeface="Calibri"/>
              </a:rPr>
              <a:t> </a:t>
            </a:r>
            <a:r>
              <a:rPr sz="1400" dirty="0">
                <a:solidFill>
                  <a:srgbClr val="FFFFFF"/>
                </a:solidFill>
                <a:latin typeface="Calibri"/>
                <a:cs typeface="Calibri"/>
              </a:rPr>
              <a:t>a</a:t>
            </a:r>
            <a:r>
              <a:rPr sz="1400" spc="15" dirty="0">
                <a:solidFill>
                  <a:srgbClr val="FFFFFF"/>
                </a:solidFill>
                <a:latin typeface="Calibri"/>
                <a:cs typeface="Calibri"/>
              </a:rPr>
              <a:t> </a:t>
            </a:r>
            <a:r>
              <a:rPr sz="1400" spc="10" dirty="0">
                <a:solidFill>
                  <a:srgbClr val="FFFFFF"/>
                </a:solidFill>
                <a:latin typeface="Calibri"/>
                <a:cs typeface="Calibri"/>
              </a:rPr>
              <a:t>comparison</a:t>
            </a:r>
            <a:r>
              <a:rPr sz="1400" spc="30" dirty="0">
                <a:solidFill>
                  <a:srgbClr val="FFFFFF"/>
                </a:solidFill>
                <a:latin typeface="Calibri"/>
                <a:cs typeface="Calibri"/>
              </a:rPr>
              <a:t> </a:t>
            </a:r>
            <a:r>
              <a:rPr sz="1400" spc="10" dirty="0">
                <a:solidFill>
                  <a:srgbClr val="FFFFFF"/>
                </a:solidFill>
                <a:latin typeface="Calibri"/>
                <a:cs typeface="Calibri"/>
              </a:rPr>
              <a:t>of </a:t>
            </a:r>
            <a:r>
              <a:rPr sz="1400" spc="20" dirty="0">
                <a:solidFill>
                  <a:srgbClr val="FFFFFF"/>
                </a:solidFill>
                <a:latin typeface="Calibri"/>
                <a:cs typeface="Calibri"/>
              </a:rPr>
              <a:t>the </a:t>
            </a:r>
            <a:r>
              <a:rPr sz="1400" spc="25" dirty="0">
                <a:solidFill>
                  <a:srgbClr val="FFFFFF"/>
                </a:solidFill>
                <a:latin typeface="Calibri"/>
                <a:cs typeface="Calibri"/>
              </a:rPr>
              <a:t> </a:t>
            </a:r>
            <a:r>
              <a:rPr sz="1400" spc="10" dirty="0">
                <a:solidFill>
                  <a:srgbClr val="FFFFFF"/>
                </a:solidFill>
                <a:latin typeface="Calibri"/>
                <a:cs typeface="Calibri"/>
              </a:rPr>
              <a:t>actual</a:t>
            </a:r>
            <a:r>
              <a:rPr sz="1400" spc="5" dirty="0">
                <a:solidFill>
                  <a:srgbClr val="FFFFFF"/>
                </a:solidFill>
                <a:latin typeface="Calibri"/>
                <a:cs typeface="Calibri"/>
              </a:rPr>
              <a:t> </a:t>
            </a:r>
            <a:r>
              <a:rPr sz="1400" spc="10" dirty="0">
                <a:solidFill>
                  <a:srgbClr val="FFFFFF"/>
                </a:solidFill>
                <a:latin typeface="Calibri"/>
                <a:cs typeface="Calibri"/>
              </a:rPr>
              <a:t>and</a:t>
            </a:r>
            <a:r>
              <a:rPr sz="1400" spc="25" dirty="0">
                <a:solidFill>
                  <a:srgbClr val="FFFFFF"/>
                </a:solidFill>
                <a:latin typeface="Calibri"/>
                <a:cs typeface="Calibri"/>
              </a:rPr>
              <a:t> </a:t>
            </a:r>
            <a:r>
              <a:rPr sz="1400" spc="10" dirty="0">
                <a:solidFill>
                  <a:srgbClr val="FFFFFF"/>
                </a:solidFill>
                <a:latin typeface="Calibri"/>
                <a:cs typeface="Calibri"/>
              </a:rPr>
              <a:t>the</a:t>
            </a:r>
            <a:r>
              <a:rPr sz="1400" spc="15" dirty="0">
                <a:solidFill>
                  <a:srgbClr val="FFFFFF"/>
                </a:solidFill>
                <a:latin typeface="Calibri"/>
                <a:cs typeface="Calibri"/>
              </a:rPr>
              <a:t> </a:t>
            </a:r>
            <a:r>
              <a:rPr sz="1400" dirty="0">
                <a:solidFill>
                  <a:srgbClr val="FFFFFF"/>
                </a:solidFill>
                <a:latin typeface="Calibri"/>
                <a:cs typeface="Calibri"/>
              </a:rPr>
              <a:t>target</a:t>
            </a:r>
            <a:r>
              <a:rPr sz="1400" spc="20" dirty="0">
                <a:solidFill>
                  <a:srgbClr val="FFFFFF"/>
                </a:solidFill>
                <a:latin typeface="Calibri"/>
                <a:cs typeface="Calibri"/>
              </a:rPr>
              <a:t> </a:t>
            </a:r>
            <a:r>
              <a:rPr sz="1400" spc="10" dirty="0">
                <a:solidFill>
                  <a:srgbClr val="FFFFFF"/>
                </a:solidFill>
                <a:latin typeface="Calibri"/>
                <a:cs typeface="Calibri"/>
              </a:rPr>
              <a:t>process </a:t>
            </a:r>
            <a:r>
              <a:rPr sz="1400" spc="15" dirty="0">
                <a:solidFill>
                  <a:srgbClr val="FFFFFF"/>
                </a:solidFill>
                <a:latin typeface="Calibri"/>
                <a:cs typeface="Calibri"/>
              </a:rPr>
              <a:t> </a:t>
            </a:r>
            <a:r>
              <a:rPr sz="1400" spc="10" dirty="0">
                <a:solidFill>
                  <a:srgbClr val="FFFFFF"/>
                </a:solidFill>
                <a:latin typeface="Calibri"/>
                <a:cs typeface="Calibri"/>
              </a:rPr>
              <a:t>and</a:t>
            </a:r>
            <a:r>
              <a:rPr sz="1400" spc="20" dirty="0">
                <a:solidFill>
                  <a:srgbClr val="FFFFFF"/>
                </a:solidFill>
                <a:latin typeface="Calibri"/>
                <a:cs typeface="Calibri"/>
              </a:rPr>
              <a:t> </a:t>
            </a:r>
            <a:r>
              <a:rPr sz="1400" spc="15" dirty="0">
                <a:solidFill>
                  <a:srgbClr val="FFFFFF"/>
                </a:solidFill>
                <a:latin typeface="Calibri"/>
                <a:cs typeface="Calibri"/>
              </a:rPr>
              <a:t>thus</a:t>
            </a:r>
            <a:r>
              <a:rPr sz="1400" spc="10" dirty="0">
                <a:solidFill>
                  <a:srgbClr val="FFFFFF"/>
                </a:solidFill>
                <a:latin typeface="Calibri"/>
                <a:cs typeface="Calibri"/>
              </a:rPr>
              <a:t> enables the detection </a:t>
            </a:r>
            <a:r>
              <a:rPr sz="1400" spc="-300" dirty="0">
                <a:solidFill>
                  <a:srgbClr val="FFFFFF"/>
                </a:solidFill>
                <a:latin typeface="Calibri"/>
                <a:cs typeface="Calibri"/>
              </a:rPr>
              <a:t> </a:t>
            </a:r>
            <a:r>
              <a:rPr sz="1400" spc="10" dirty="0">
                <a:solidFill>
                  <a:srgbClr val="FFFFFF"/>
                </a:solidFill>
                <a:latin typeface="Calibri"/>
                <a:cs typeface="Calibri"/>
              </a:rPr>
              <a:t>of </a:t>
            </a:r>
            <a:r>
              <a:rPr sz="1400" spc="5" dirty="0">
                <a:solidFill>
                  <a:srgbClr val="FFFFFF"/>
                </a:solidFill>
                <a:latin typeface="Calibri"/>
                <a:cs typeface="Calibri"/>
              </a:rPr>
              <a:t>differences</a:t>
            </a:r>
            <a:r>
              <a:rPr sz="1400" spc="15" dirty="0">
                <a:solidFill>
                  <a:srgbClr val="FFFFFF"/>
                </a:solidFill>
                <a:latin typeface="Calibri"/>
                <a:cs typeface="Calibri"/>
              </a:rPr>
              <a:t> </a:t>
            </a:r>
            <a:r>
              <a:rPr sz="1400" spc="10" dirty="0">
                <a:solidFill>
                  <a:srgbClr val="FFFFFF"/>
                </a:solidFill>
                <a:latin typeface="Calibri"/>
                <a:cs typeface="Calibri"/>
              </a:rPr>
              <a:t>and</a:t>
            </a:r>
            <a:endParaRPr sz="1400">
              <a:latin typeface="Calibri"/>
              <a:cs typeface="Calibri"/>
            </a:endParaRPr>
          </a:p>
          <a:p>
            <a:pPr marL="635" algn="ctr">
              <a:lnSpc>
                <a:spcPct val="100000"/>
              </a:lnSpc>
              <a:spcBef>
                <a:spcPts val="20"/>
              </a:spcBef>
            </a:pPr>
            <a:r>
              <a:rPr sz="1400" spc="10" dirty="0">
                <a:solidFill>
                  <a:srgbClr val="FFFFFF"/>
                </a:solidFill>
                <a:latin typeface="Calibri"/>
                <a:cs typeface="Calibri"/>
              </a:rPr>
              <a:t>deviations.</a:t>
            </a:r>
            <a:endParaRPr sz="1400">
              <a:latin typeface="Calibri"/>
              <a:cs typeface="Calibri"/>
            </a:endParaRPr>
          </a:p>
        </p:txBody>
      </p:sp>
      <p:sp>
        <p:nvSpPr>
          <p:cNvPr id="17" name="object 17"/>
          <p:cNvSpPr txBox="1"/>
          <p:nvPr/>
        </p:nvSpPr>
        <p:spPr>
          <a:xfrm>
            <a:off x="5621677" y="3378707"/>
            <a:ext cx="2250440" cy="1574165"/>
          </a:xfrm>
          <a:prstGeom prst="rect">
            <a:avLst/>
          </a:prstGeom>
        </p:spPr>
        <p:txBody>
          <a:bodyPr vert="horz" wrap="square" lIns="0" tIns="12700" rIns="0" bIns="0" rtlCol="0">
            <a:spAutoFit/>
          </a:bodyPr>
          <a:lstStyle/>
          <a:p>
            <a:pPr marL="17145" marR="8255" algn="ctr">
              <a:lnSpc>
                <a:spcPct val="107100"/>
              </a:lnSpc>
              <a:spcBef>
                <a:spcPts val="100"/>
              </a:spcBef>
            </a:pPr>
            <a:r>
              <a:rPr sz="1400" spc="10" dirty="0">
                <a:solidFill>
                  <a:srgbClr val="FFFFFF"/>
                </a:solidFill>
                <a:latin typeface="Calibri"/>
                <a:cs typeface="Calibri"/>
              </a:rPr>
              <a:t>Process</a:t>
            </a:r>
            <a:r>
              <a:rPr sz="1400" spc="5" dirty="0">
                <a:solidFill>
                  <a:srgbClr val="FFFFFF"/>
                </a:solidFill>
                <a:latin typeface="Calibri"/>
                <a:cs typeface="Calibri"/>
              </a:rPr>
              <a:t> </a:t>
            </a:r>
            <a:r>
              <a:rPr sz="1400" spc="10" dirty="0">
                <a:solidFill>
                  <a:srgbClr val="FFFFFF"/>
                </a:solidFill>
                <a:latin typeface="Calibri"/>
                <a:cs typeface="Calibri"/>
              </a:rPr>
              <a:t>outcomes </a:t>
            </a:r>
            <a:r>
              <a:rPr sz="1400" spc="5" dirty="0">
                <a:solidFill>
                  <a:srgbClr val="FFFFFF"/>
                </a:solidFill>
                <a:latin typeface="Calibri"/>
                <a:cs typeface="Calibri"/>
              </a:rPr>
              <a:t>often</a:t>
            </a:r>
            <a:r>
              <a:rPr sz="1400" spc="20" dirty="0">
                <a:solidFill>
                  <a:srgbClr val="FFFFFF"/>
                </a:solidFill>
                <a:latin typeface="Calibri"/>
                <a:cs typeface="Calibri"/>
              </a:rPr>
              <a:t> </a:t>
            </a:r>
            <a:r>
              <a:rPr sz="1400" dirty="0">
                <a:solidFill>
                  <a:srgbClr val="FFFFFF"/>
                </a:solidFill>
                <a:latin typeface="Calibri"/>
                <a:cs typeface="Calibri"/>
              </a:rPr>
              <a:t>differ </a:t>
            </a:r>
            <a:r>
              <a:rPr sz="1400" spc="-300" dirty="0">
                <a:solidFill>
                  <a:srgbClr val="FFFFFF"/>
                </a:solidFill>
                <a:latin typeface="Calibri"/>
                <a:cs typeface="Calibri"/>
              </a:rPr>
              <a:t> </a:t>
            </a:r>
            <a:r>
              <a:rPr sz="1400" dirty="0">
                <a:solidFill>
                  <a:srgbClr val="FFFFFF"/>
                </a:solidFill>
                <a:latin typeface="Calibri"/>
                <a:cs typeface="Calibri"/>
              </a:rPr>
              <a:t>in</a:t>
            </a:r>
            <a:r>
              <a:rPr sz="1400" spc="30" dirty="0">
                <a:solidFill>
                  <a:srgbClr val="FFFFFF"/>
                </a:solidFill>
                <a:latin typeface="Calibri"/>
                <a:cs typeface="Calibri"/>
              </a:rPr>
              <a:t> </a:t>
            </a:r>
            <a:r>
              <a:rPr sz="1400" spc="5" dirty="0">
                <a:solidFill>
                  <a:srgbClr val="FFFFFF"/>
                </a:solidFill>
                <a:latin typeface="Calibri"/>
                <a:cs typeface="Calibri"/>
              </a:rPr>
              <a:t>practice.</a:t>
            </a:r>
            <a:r>
              <a:rPr sz="1400" spc="15" dirty="0">
                <a:solidFill>
                  <a:srgbClr val="FFFFFF"/>
                </a:solidFill>
                <a:latin typeface="Calibri"/>
                <a:cs typeface="Calibri"/>
              </a:rPr>
              <a:t> But</a:t>
            </a:r>
            <a:r>
              <a:rPr sz="1400" spc="20" dirty="0">
                <a:solidFill>
                  <a:srgbClr val="FFFFFF"/>
                </a:solidFill>
                <a:latin typeface="Calibri"/>
                <a:cs typeface="Calibri"/>
              </a:rPr>
              <a:t> </a:t>
            </a:r>
            <a:r>
              <a:rPr sz="1400" spc="5" dirty="0">
                <a:solidFill>
                  <a:srgbClr val="FFFFFF"/>
                </a:solidFill>
                <a:latin typeface="Calibri"/>
                <a:cs typeface="Calibri"/>
              </a:rPr>
              <a:t>why?</a:t>
            </a:r>
            <a:endParaRPr sz="1400">
              <a:latin typeface="Calibri"/>
              <a:cs typeface="Calibri"/>
            </a:endParaRPr>
          </a:p>
          <a:p>
            <a:pPr marL="27940" marR="18415" algn="ctr">
              <a:lnSpc>
                <a:spcPct val="100000"/>
              </a:lnSpc>
              <a:spcBef>
                <a:spcPts val="25"/>
              </a:spcBef>
            </a:pPr>
            <a:r>
              <a:rPr sz="1400" spc="10" dirty="0">
                <a:solidFill>
                  <a:srgbClr val="FFFFFF"/>
                </a:solidFill>
                <a:latin typeface="Calibri"/>
                <a:cs typeface="Calibri"/>
              </a:rPr>
              <a:t>The </a:t>
            </a:r>
            <a:r>
              <a:rPr sz="1400" spc="5" dirty="0">
                <a:solidFill>
                  <a:srgbClr val="FFFFFF"/>
                </a:solidFill>
                <a:latin typeface="Calibri"/>
                <a:cs typeface="Calibri"/>
              </a:rPr>
              <a:t>variant</a:t>
            </a:r>
            <a:r>
              <a:rPr sz="1400" spc="20" dirty="0">
                <a:solidFill>
                  <a:srgbClr val="FFFFFF"/>
                </a:solidFill>
                <a:latin typeface="Calibri"/>
                <a:cs typeface="Calibri"/>
              </a:rPr>
              <a:t> </a:t>
            </a:r>
            <a:r>
              <a:rPr sz="1400" spc="5" dirty="0">
                <a:solidFill>
                  <a:srgbClr val="FFFFFF"/>
                </a:solidFill>
                <a:latin typeface="Calibri"/>
                <a:cs typeface="Calibri"/>
              </a:rPr>
              <a:t>analysis</a:t>
            </a:r>
            <a:r>
              <a:rPr sz="1400" spc="15" dirty="0">
                <a:solidFill>
                  <a:srgbClr val="FFFFFF"/>
                </a:solidFill>
                <a:latin typeface="Calibri"/>
                <a:cs typeface="Calibri"/>
              </a:rPr>
              <a:t> </a:t>
            </a:r>
            <a:r>
              <a:rPr sz="1400" spc="10" dirty="0">
                <a:solidFill>
                  <a:srgbClr val="FFFFFF"/>
                </a:solidFill>
                <a:latin typeface="Calibri"/>
                <a:cs typeface="Calibri"/>
              </a:rPr>
              <a:t>enables</a:t>
            </a:r>
            <a:r>
              <a:rPr sz="1400" spc="15" dirty="0">
                <a:solidFill>
                  <a:srgbClr val="FFFFFF"/>
                </a:solidFill>
                <a:latin typeface="Calibri"/>
                <a:cs typeface="Calibri"/>
              </a:rPr>
              <a:t> </a:t>
            </a:r>
            <a:r>
              <a:rPr sz="1400" dirty="0">
                <a:solidFill>
                  <a:srgbClr val="FFFFFF"/>
                </a:solidFill>
                <a:latin typeface="Calibri"/>
                <a:cs typeface="Calibri"/>
              </a:rPr>
              <a:t>a </a:t>
            </a:r>
            <a:r>
              <a:rPr sz="1400" spc="-305" dirty="0">
                <a:solidFill>
                  <a:srgbClr val="FFFFFF"/>
                </a:solidFill>
                <a:latin typeface="Calibri"/>
                <a:cs typeface="Calibri"/>
              </a:rPr>
              <a:t> </a:t>
            </a:r>
            <a:r>
              <a:rPr sz="1400" spc="10" dirty="0">
                <a:solidFill>
                  <a:srgbClr val="FFFFFF"/>
                </a:solidFill>
                <a:latin typeface="Calibri"/>
                <a:cs typeface="Calibri"/>
              </a:rPr>
              <a:t>simple</a:t>
            </a:r>
            <a:r>
              <a:rPr sz="1400" spc="15" dirty="0">
                <a:solidFill>
                  <a:srgbClr val="FFFFFF"/>
                </a:solidFill>
                <a:latin typeface="Calibri"/>
                <a:cs typeface="Calibri"/>
              </a:rPr>
              <a:t> </a:t>
            </a:r>
            <a:r>
              <a:rPr sz="1400" spc="10" dirty="0">
                <a:solidFill>
                  <a:srgbClr val="FFFFFF"/>
                </a:solidFill>
                <a:latin typeface="Calibri"/>
                <a:cs typeface="Calibri"/>
              </a:rPr>
              <a:t>comparison</a:t>
            </a:r>
            <a:r>
              <a:rPr sz="1400" spc="30" dirty="0">
                <a:solidFill>
                  <a:srgbClr val="FFFFFF"/>
                </a:solidFill>
                <a:latin typeface="Calibri"/>
                <a:cs typeface="Calibri"/>
              </a:rPr>
              <a:t> </a:t>
            </a:r>
            <a:r>
              <a:rPr sz="1400" spc="10" dirty="0">
                <a:solidFill>
                  <a:srgbClr val="FFFFFF"/>
                </a:solidFill>
                <a:latin typeface="Calibri"/>
                <a:cs typeface="Calibri"/>
              </a:rPr>
              <a:t>of </a:t>
            </a:r>
            <a:r>
              <a:rPr sz="1400" dirty="0">
                <a:solidFill>
                  <a:srgbClr val="FFFFFF"/>
                </a:solidFill>
                <a:latin typeface="Calibri"/>
                <a:cs typeface="Calibri"/>
              </a:rPr>
              <a:t>several</a:t>
            </a:r>
            <a:endParaRPr sz="1400">
              <a:latin typeface="Calibri"/>
              <a:cs typeface="Calibri"/>
            </a:endParaRPr>
          </a:p>
          <a:p>
            <a:pPr marL="12700" marR="5080" algn="ctr">
              <a:lnSpc>
                <a:spcPct val="101400"/>
              </a:lnSpc>
              <a:spcBef>
                <a:spcPts val="95"/>
              </a:spcBef>
            </a:pPr>
            <a:r>
              <a:rPr sz="1400" spc="10" dirty="0">
                <a:solidFill>
                  <a:srgbClr val="FFFFFF"/>
                </a:solidFill>
                <a:latin typeface="Calibri"/>
                <a:cs typeface="Calibri"/>
              </a:rPr>
              <a:t>process</a:t>
            </a:r>
            <a:r>
              <a:rPr sz="1400" spc="5" dirty="0">
                <a:solidFill>
                  <a:srgbClr val="FFFFFF"/>
                </a:solidFill>
                <a:latin typeface="Calibri"/>
                <a:cs typeface="Calibri"/>
              </a:rPr>
              <a:t> variants </a:t>
            </a:r>
            <a:r>
              <a:rPr sz="1400" spc="10" dirty="0">
                <a:solidFill>
                  <a:srgbClr val="FFFFFF"/>
                </a:solidFill>
                <a:latin typeface="Calibri"/>
                <a:cs typeface="Calibri"/>
              </a:rPr>
              <a:t>and</a:t>
            </a:r>
            <a:r>
              <a:rPr sz="1400" spc="20" dirty="0">
                <a:solidFill>
                  <a:srgbClr val="FFFFFF"/>
                </a:solidFill>
                <a:latin typeface="Calibri"/>
                <a:cs typeface="Calibri"/>
              </a:rPr>
              <a:t> </a:t>
            </a:r>
            <a:r>
              <a:rPr sz="1400" spc="10" dirty="0">
                <a:solidFill>
                  <a:srgbClr val="FFFFFF"/>
                </a:solidFill>
                <a:latin typeface="Calibri"/>
                <a:cs typeface="Calibri"/>
              </a:rPr>
              <a:t>serves</a:t>
            </a:r>
            <a:r>
              <a:rPr sz="1400" spc="5" dirty="0">
                <a:solidFill>
                  <a:srgbClr val="FFFFFF"/>
                </a:solidFill>
                <a:latin typeface="Calibri"/>
                <a:cs typeface="Calibri"/>
              </a:rPr>
              <a:t> as </a:t>
            </a:r>
            <a:r>
              <a:rPr sz="1400" spc="-300" dirty="0">
                <a:solidFill>
                  <a:srgbClr val="FFFFFF"/>
                </a:solidFill>
                <a:latin typeface="Calibri"/>
                <a:cs typeface="Calibri"/>
              </a:rPr>
              <a:t> </a:t>
            </a:r>
            <a:r>
              <a:rPr sz="1400" spc="10" dirty="0">
                <a:solidFill>
                  <a:srgbClr val="FFFFFF"/>
                </a:solidFill>
                <a:latin typeface="Calibri"/>
                <a:cs typeface="Calibri"/>
              </a:rPr>
              <a:t>the</a:t>
            </a:r>
            <a:r>
              <a:rPr sz="1400" spc="15" dirty="0">
                <a:solidFill>
                  <a:srgbClr val="FFFFFF"/>
                </a:solidFill>
                <a:latin typeface="Calibri"/>
                <a:cs typeface="Calibri"/>
              </a:rPr>
              <a:t> </a:t>
            </a:r>
            <a:r>
              <a:rPr sz="1400" spc="10" dirty="0">
                <a:solidFill>
                  <a:srgbClr val="FFFFFF"/>
                </a:solidFill>
                <a:latin typeface="Calibri"/>
                <a:cs typeface="Calibri"/>
              </a:rPr>
              <a:t>basis</a:t>
            </a:r>
            <a:r>
              <a:rPr sz="1400" spc="15" dirty="0">
                <a:solidFill>
                  <a:srgbClr val="FFFFFF"/>
                </a:solidFill>
                <a:latin typeface="Calibri"/>
                <a:cs typeface="Calibri"/>
              </a:rPr>
              <a:t> </a:t>
            </a:r>
            <a:r>
              <a:rPr sz="1400" spc="-5" dirty="0">
                <a:solidFill>
                  <a:srgbClr val="FFFFFF"/>
                </a:solidFill>
                <a:latin typeface="Calibri"/>
                <a:cs typeface="Calibri"/>
              </a:rPr>
              <a:t>for</a:t>
            </a:r>
            <a:r>
              <a:rPr sz="1400" spc="20" dirty="0">
                <a:solidFill>
                  <a:srgbClr val="FFFFFF"/>
                </a:solidFill>
                <a:latin typeface="Calibri"/>
                <a:cs typeface="Calibri"/>
              </a:rPr>
              <a:t> </a:t>
            </a:r>
            <a:r>
              <a:rPr sz="1400" spc="10" dirty="0">
                <a:solidFill>
                  <a:srgbClr val="FFFFFF"/>
                </a:solidFill>
                <a:latin typeface="Calibri"/>
                <a:cs typeface="Calibri"/>
              </a:rPr>
              <a:t>process </a:t>
            </a:r>
            <a:r>
              <a:rPr sz="1400" spc="15" dirty="0">
                <a:solidFill>
                  <a:srgbClr val="FFFFFF"/>
                </a:solidFill>
                <a:latin typeface="Calibri"/>
                <a:cs typeface="Calibri"/>
              </a:rPr>
              <a:t> </a:t>
            </a:r>
            <a:r>
              <a:rPr sz="1400" spc="10" dirty="0">
                <a:solidFill>
                  <a:srgbClr val="FFFFFF"/>
                </a:solidFill>
                <a:latin typeface="Calibri"/>
                <a:cs typeface="Calibri"/>
              </a:rPr>
              <a:t>optimization.</a:t>
            </a:r>
            <a:endParaRPr sz="1400">
              <a:latin typeface="Calibri"/>
              <a:cs typeface="Calibri"/>
            </a:endParaRPr>
          </a:p>
        </p:txBody>
      </p:sp>
      <p:sp>
        <p:nvSpPr>
          <p:cNvPr id="18" name="object 18"/>
          <p:cNvSpPr txBox="1"/>
          <p:nvPr/>
        </p:nvSpPr>
        <p:spPr>
          <a:xfrm>
            <a:off x="8153454" y="3378707"/>
            <a:ext cx="2265045" cy="1141095"/>
          </a:xfrm>
          <a:prstGeom prst="rect">
            <a:avLst/>
          </a:prstGeom>
        </p:spPr>
        <p:txBody>
          <a:bodyPr vert="horz" wrap="square" lIns="0" tIns="19685" rIns="0" bIns="0" rtlCol="0">
            <a:spAutoFit/>
          </a:bodyPr>
          <a:lstStyle/>
          <a:p>
            <a:pPr marL="12700" marR="5080" indent="1905" algn="ctr">
              <a:lnSpc>
                <a:spcPct val="103899"/>
              </a:lnSpc>
              <a:spcBef>
                <a:spcPts val="155"/>
              </a:spcBef>
            </a:pPr>
            <a:r>
              <a:rPr sz="1400" spc="5" dirty="0">
                <a:solidFill>
                  <a:srgbClr val="FFFFFF"/>
                </a:solidFill>
                <a:latin typeface="Calibri"/>
                <a:cs typeface="Calibri"/>
              </a:rPr>
              <a:t>By</a:t>
            </a:r>
            <a:r>
              <a:rPr sz="1400" spc="20" dirty="0">
                <a:solidFill>
                  <a:srgbClr val="FFFFFF"/>
                </a:solidFill>
                <a:latin typeface="Calibri"/>
                <a:cs typeface="Calibri"/>
              </a:rPr>
              <a:t> </a:t>
            </a:r>
            <a:r>
              <a:rPr sz="1400" spc="10" dirty="0">
                <a:solidFill>
                  <a:srgbClr val="FFFFFF"/>
                </a:solidFill>
                <a:latin typeface="Calibri"/>
                <a:cs typeface="Calibri"/>
              </a:rPr>
              <a:t>applying</a:t>
            </a:r>
            <a:r>
              <a:rPr sz="1400" spc="20" dirty="0">
                <a:solidFill>
                  <a:srgbClr val="FFFFFF"/>
                </a:solidFill>
                <a:latin typeface="Calibri"/>
                <a:cs typeface="Calibri"/>
              </a:rPr>
              <a:t> </a:t>
            </a:r>
            <a:r>
              <a:rPr sz="1400" spc="10" dirty="0">
                <a:solidFill>
                  <a:srgbClr val="FFFFFF"/>
                </a:solidFill>
                <a:latin typeface="Calibri"/>
                <a:cs typeface="Calibri"/>
              </a:rPr>
              <a:t>performance </a:t>
            </a:r>
            <a:r>
              <a:rPr sz="1400" spc="15" dirty="0">
                <a:solidFill>
                  <a:srgbClr val="FFFFFF"/>
                </a:solidFill>
                <a:latin typeface="Calibri"/>
                <a:cs typeface="Calibri"/>
              </a:rPr>
              <a:t> </a:t>
            </a:r>
            <a:r>
              <a:rPr sz="1400" spc="10" dirty="0">
                <a:solidFill>
                  <a:srgbClr val="FFFFFF"/>
                </a:solidFill>
                <a:latin typeface="Calibri"/>
                <a:cs typeface="Calibri"/>
              </a:rPr>
              <a:t>mining</a:t>
            </a:r>
            <a:r>
              <a:rPr sz="1400" spc="25" dirty="0">
                <a:solidFill>
                  <a:srgbClr val="FFFFFF"/>
                </a:solidFill>
                <a:latin typeface="Calibri"/>
                <a:cs typeface="Calibri"/>
              </a:rPr>
              <a:t> </a:t>
            </a:r>
            <a:r>
              <a:rPr sz="1400" spc="10" dirty="0">
                <a:solidFill>
                  <a:srgbClr val="FFFFFF"/>
                </a:solidFill>
                <a:latin typeface="Calibri"/>
                <a:cs typeface="Calibri"/>
              </a:rPr>
              <a:t>techniques,</a:t>
            </a:r>
            <a:r>
              <a:rPr sz="1400" spc="20" dirty="0">
                <a:solidFill>
                  <a:srgbClr val="FFFFFF"/>
                </a:solidFill>
                <a:latin typeface="Calibri"/>
                <a:cs typeface="Calibri"/>
              </a:rPr>
              <a:t> </a:t>
            </a:r>
            <a:r>
              <a:rPr sz="1400" spc="10" dirty="0">
                <a:solidFill>
                  <a:srgbClr val="FFFFFF"/>
                </a:solidFill>
                <a:latin typeface="Calibri"/>
                <a:cs typeface="Calibri"/>
              </a:rPr>
              <a:t>e.g.</a:t>
            </a:r>
            <a:r>
              <a:rPr sz="1400" spc="15" dirty="0">
                <a:solidFill>
                  <a:srgbClr val="FFFFFF"/>
                </a:solidFill>
                <a:latin typeface="Calibri"/>
                <a:cs typeface="Calibri"/>
              </a:rPr>
              <a:t> nodes </a:t>
            </a:r>
            <a:r>
              <a:rPr sz="1400" spc="-305" dirty="0">
                <a:solidFill>
                  <a:srgbClr val="FFFFFF"/>
                </a:solidFill>
                <a:latin typeface="Calibri"/>
                <a:cs typeface="Calibri"/>
              </a:rPr>
              <a:t> </a:t>
            </a:r>
            <a:r>
              <a:rPr sz="1400" spc="10" dirty="0">
                <a:solidFill>
                  <a:srgbClr val="FFFFFF"/>
                </a:solidFill>
                <a:latin typeface="Calibri"/>
                <a:cs typeface="Calibri"/>
              </a:rPr>
              <a:t>or </a:t>
            </a:r>
            <a:r>
              <a:rPr sz="1400" spc="5" dirty="0">
                <a:solidFill>
                  <a:srgbClr val="FFFFFF"/>
                </a:solidFill>
                <a:latin typeface="Calibri"/>
                <a:cs typeface="Calibri"/>
              </a:rPr>
              <a:t>cycle</a:t>
            </a:r>
            <a:r>
              <a:rPr sz="1400" spc="15" dirty="0">
                <a:solidFill>
                  <a:srgbClr val="FFFFFF"/>
                </a:solidFill>
                <a:latin typeface="Calibri"/>
                <a:cs typeface="Calibri"/>
              </a:rPr>
              <a:t> </a:t>
            </a:r>
            <a:r>
              <a:rPr sz="1400" spc="10" dirty="0">
                <a:solidFill>
                  <a:srgbClr val="FFFFFF"/>
                </a:solidFill>
                <a:latin typeface="Calibri"/>
                <a:cs typeface="Calibri"/>
              </a:rPr>
              <a:t>times</a:t>
            </a:r>
            <a:r>
              <a:rPr sz="1400" spc="15" dirty="0">
                <a:solidFill>
                  <a:srgbClr val="FFFFFF"/>
                </a:solidFill>
                <a:latin typeface="Calibri"/>
                <a:cs typeface="Calibri"/>
              </a:rPr>
              <a:t> </a:t>
            </a:r>
            <a:r>
              <a:rPr sz="1400" spc="5" dirty="0">
                <a:solidFill>
                  <a:srgbClr val="FFFFFF"/>
                </a:solidFill>
                <a:latin typeface="Calibri"/>
                <a:cs typeface="Calibri"/>
              </a:rPr>
              <a:t>can</a:t>
            </a:r>
            <a:r>
              <a:rPr sz="1400" spc="30" dirty="0">
                <a:solidFill>
                  <a:srgbClr val="FFFFFF"/>
                </a:solidFill>
                <a:latin typeface="Calibri"/>
                <a:cs typeface="Calibri"/>
              </a:rPr>
              <a:t> </a:t>
            </a:r>
            <a:r>
              <a:rPr sz="1400" spc="10" dirty="0">
                <a:solidFill>
                  <a:srgbClr val="FFFFFF"/>
                </a:solidFill>
                <a:latin typeface="Calibri"/>
                <a:cs typeface="Calibri"/>
              </a:rPr>
              <a:t>be </a:t>
            </a:r>
            <a:r>
              <a:rPr sz="1400" spc="15" dirty="0">
                <a:solidFill>
                  <a:srgbClr val="FFFFFF"/>
                </a:solidFill>
                <a:latin typeface="Calibri"/>
                <a:cs typeface="Calibri"/>
              </a:rPr>
              <a:t> </a:t>
            </a:r>
            <a:r>
              <a:rPr sz="1400" spc="5" dirty="0">
                <a:solidFill>
                  <a:srgbClr val="FFFFFF"/>
                </a:solidFill>
                <a:latin typeface="Calibri"/>
                <a:cs typeface="Calibri"/>
              </a:rPr>
              <a:t>highlighted</a:t>
            </a:r>
            <a:r>
              <a:rPr sz="1400" spc="20" dirty="0">
                <a:solidFill>
                  <a:srgbClr val="FFFFFF"/>
                </a:solidFill>
                <a:latin typeface="Calibri"/>
                <a:cs typeface="Calibri"/>
              </a:rPr>
              <a:t> </a:t>
            </a:r>
            <a:r>
              <a:rPr sz="1400" dirty="0">
                <a:solidFill>
                  <a:srgbClr val="FFFFFF"/>
                </a:solidFill>
                <a:latin typeface="Calibri"/>
                <a:cs typeface="Calibri"/>
              </a:rPr>
              <a:t>in</a:t>
            </a:r>
            <a:r>
              <a:rPr sz="1400" spc="25" dirty="0">
                <a:solidFill>
                  <a:srgbClr val="FFFFFF"/>
                </a:solidFill>
                <a:latin typeface="Calibri"/>
                <a:cs typeface="Calibri"/>
              </a:rPr>
              <a:t> </a:t>
            </a:r>
            <a:r>
              <a:rPr sz="1400" spc="5" dirty="0">
                <a:solidFill>
                  <a:srgbClr val="FFFFFF"/>
                </a:solidFill>
                <a:latin typeface="Calibri"/>
                <a:cs typeface="Calibri"/>
              </a:rPr>
              <a:t>color</a:t>
            </a:r>
            <a:r>
              <a:rPr sz="1400" spc="10" dirty="0">
                <a:solidFill>
                  <a:srgbClr val="FFFFFF"/>
                </a:solidFill>
                <a:latin typeface="Calibri"/>
                <a:cs typeface="Calibri"/>
              </a:rPr>
              <a:t> </a:t>
            </a:r>
            <a:r>
              <a:rPr sz="1400" dirty="0">
                <a:solidFill>
                  <a:srgbClr val="FFFFFF"/>
                </a:solidFill>
                <a:latin typeface="Calibri"/>
                <a:cs typeface="Calibri"/>
              </a:rPr>
              <a:t>to</a:t>
            </a:r>
            <a:r>
              <a:rPr sz="1400" spc="25" dirty="0">
                <a:solidFill>
                  <a:srgbClr val="FFFFFF"/>
                </a:solidFill>
                <a:latin typeface="Calibri"/>
                <a:cs typeface="Calibri"/>
              </a:rPr>
              <a:t> </a:t>
            </a:r>
            <a:r>
              <a:rPr sz="1400" spc="10" dirty="0">
                <a:solidFill>
                  <a:srgbClr val="FFFFFF"/>
                </a:solidFill>
                <a:latin typeface="Calibri"/>
                <a:cs typeface="Calibri"/>
              </a:rPr>
              <a:t>simplify </a:t>
            </a:r>
            <a:r>
              <a:rPr sz="1400" spc="-305" dirty="0">
                <a:solidFill>
                  <a:srgbClr val="FFFFFF"/>
                </a:solidFill>
                <a:latin typeface="Calibri"/>
                <a:cs typeface="Calibri"/>
              </a:rPr>
              <a:t> </a:t>
            </a:r>
            <a:r>
              <a:rPr sz="1400" spc="10" dirty="0">
                <a:solidFill>
                  <a:srgbClr val="FFFFFF"/>
                </a:solidFill>
                <a:latin typeface="Calibri"/>
                <a:cs typeface="Calibri"/>
              </a:rPr>
              <a:t>the</a:t>
            </a:r>
            <a:r>
              <a:rPr sz="1400" spc="15" dirty="0">
                <a:solidFill>
                  <a:srgbClr val="FFFFFF"/>
                </a:solidFill>
                <a:latin typeface="Calibri"/>
                <a:cs typeface="Calibri"/>
              </a:rPr>
              <a:t> subsequent</a:t>
            </a:r>
            <a:r>
              <a:rPr sz="1400" spc="20" dirty="0">
                <a:solidFill>
                  <a:srgbClr val="FFFFFF"/>
                </a:solidFill>
                <a:latin typeface="Calibri"/>
                <a:cs typeface="Calibri"/>
              </a:rPr>
              <a:t> </a:t>
            </a:r>
            <a:r>
              <a:rPr sz="1400" spc="5" dirty="0">
                <a:solidFill>
                  <a:srgbClr val="FFFFFF"/>
                </a:solidFill>
                <a:latin typeface="Calibri"/>
                <a:cs typeface="Calibri"/>
              </a:rPr>
              <a:t>analysis.</a:t>
            </a:r>
            <a:endParaRPr sz="1400">
              <a:latin typeface="Calibri"/>
              <a:cs typeface="Calibri"/>
            </a:endParaRPr>
          </a:p>
        </p:txBody>
      </p:sp>
      <p:grpSp>
        <p:nvGrpSpPr>
          <p:cNvPr id="19" name="object 19"/>
          <p:cNvGrpSpPr/>
          <p:nvPr/>
        </p:nvGrpSpPr>
        <p:grpSpPr>
          <a:xfrm>
            <a:off x="423672" y="1941576"/>
            <a:ext cx="10226040" cy="524510"/>
            <a:chOff x="423672" y="1941576"/>
            <a:chExt cx="10226040" cy="524510"/>
          </a:xfrm>
        </p:grpSpPr>
        <p:pic>
          <p:nvPicPr>
            <p:cNvPr id="20" name="object 20"/>
            <p:cNvPicPr/>
            <p:nvPr/>
          </p:nvPicPr>
          <p:blipFill>
            <a:blip r:embed="rId10" cstate="print"/>
            <a:stretch>
              <a:fillRect/>
            </a:stretch>
          </p:blipFill>
          <p:spPr>
            <a:xfrm>
              <a:off x="423672" y="1975104"/>
              <a:ext cx="10226040" cy="402336"/>
            </a:xfrm>
            <a:prstGeom prst="rect">
              <a:avLst/>
            </a:prstGeom>
          </p:spPr>
        </p:pic>
        <p:pic>
          <p:nvPicPr>
            <p:cNvPr id="21" name="object 21"/>
            <p:cNvPicPr/>
            <p:nvPr/>
          </p:nvPicPr>
          <p:blipFill>
            <a:blip r:embed="rId11" cstate="print"/>
            <a:stretch>
              <a:fillRect/>
            </a:stretch>
          </p:blipFill>
          <p:spPr>
            <a:xfrm>
              <a:off x="4831080" y="1941576"/>
              <a:ext cx="1411224" cy="524256"/>
            </a:xfrm>
            <a:prstGeom prst="rect">
              <a:avLst/>
            </a:prstGeom>
          </p:spPr>
        </p:pic>
      </p:grpSp>
      <p:sp>
        <p:nvSpPr>
          <p:cNvPr id="22" name="object 22"/>
          <p:cNvSpPr txBox="1"/>
          <p:nvPr/>
        </p:nvSpPr>
        <p:spPr>
          <a:xfrm>
            <a:off x="450518" y="1999319"/>
            <a:ext cx="10121265" cy="300355"/>
          </a:xfrm>
          <a:prstGeom prst="rect">
            <a:avLst/>
          </a:prstGeom>
          <a:solidFill>
            <a:srgbClr val="15477C"/>
          </a:solidFill>
        </p:spPr>
        <p:txBody>
          <a:bodyPr vert="horz" wrap="square" lIns="0" tIns="16510" rIns="0" bIns="0" rtlCol="0">
            <a:spAutoFit/>
          </a:bodyPr>
          <a:lstStyle/>
          <a:p>
            <a:pPr algn="ctr">
              <a:lnSpc>
                <a:spcPct val="100000"/>
              </a:lnSpc>
              <a:spcBef>
                <a:spcPts val="130"/>
              </a:spcBef>
            </a:pPr>
            <a:r>
              <a:rPr sz="1550" spc="55" dirty="0">
                <a:solidFill>
                  <a:srgbClr val="FFFFFF"/>
                </a:solidFill>
                <a:latin typeface="Calibri Light"/>
                <a:cs typeface="Calibri Light"/>
              </a:rPr>
              <a:t>EVENT</a:t>
            </a:r>
            <a:r>
              <a:rPr sz="1550" spc="15" dirty="0">
                <a:solidFill>
                  <a:srgbClr val="FFFFFF"/>
                </a:solidFill>
                <a:latin typeface="Calibri Light"/>
                <a:cs typeface="Calibri Light"/>
              </a:rPr>
              <a:t> </a:t>
            </a:r>
            <a:r>
              <a:rPr sz="1550" spc="45" dirty="0">
                <a:solidFill>
                  <a:srgbClr val="FFFFFF"/>
                </a:solidFill>
                <a:latin typeface="Calibri Light"/>
                <a:cs typeface="Calibri Light"/>
              </a:rPr>
              <a:t>LOGS</a:t>
            </a:r>
            <a:endParaRPr sz="1550">
              <a:latin typeface="Calibri Light"/>
              <a:cs typeface="Calibri Light"/>
            </a:endParaRPr>
          </a:p>
        </p:txBody>
      </p:sp>
      <p:grpSp>
        <p:nvGrpSpPr>
          <p:cNvPr id="23" name="object 23"/>
          <p:cNvGrpSpPr/>
          <p:nvPr/>
        </p:nvGrpSpPr>
        <p:grpSpPr>
          <a:xfrm>
            <a:off x="568171" y="2270760"/>
            <a:ext cx="9944735" cy="3392804"/>
            <a:chOff x="568171" y="2270760"/>
            <a:chExt cx="9944735" cy="3392804"/>
          </a:xfrm>
        </p:grpSpPr>
        <p:pic>
          <p:nvPicPr>
            <p:cNvPr id="24" name="object 24"/>
            <p:cNvPicPr/>
            <p:nvPr/>
          </p:nvPicPr>
          <p:blipFill>
            <a:blip r:embed="rId12" cstate="print"/>
            <a:stretch>
              <a:fillRect/>
            </a:stretch>
          </p:blipFill>
          <p:spPr>
            <a:xfrm>
              <a:off x="4992623" y="5205983"/>
              <a:ext cx="457200" cy="457200"/>
            </a:xfrm>
            <a:prstGeom prst="rect">
              <a:avLst/>
            </a:prstGeom>
          </p:spPr>
        </p:pic>
        <p:pic>
          <p:nvPicPr>
            <p:cNvPr id="25" name="object 25"/>
            <p:cNvPicPr/>
            <p:nvPr/>
          </p:nvPicPr>
          <p:blipFill>
            <a:blip r:embed="rId13" cstate="print"/>
            <a:stretch>
              <a:fillRect/>
            </a:stretch>
          </p:blipFill>
          <p:spPr>
            <a:xfrm>
              <a:off x="2374391" y="5175503"/>
              <a:ext cx="457200" cy="457200"/>
            </a:xfrm>
            <a:prstGeom prst="rect">
              <a:avLst/>
            </a:prstGeom>
          </p:spPr>
        </p:pic>
        <p:pic>
          <p:nvPicPr>
            <p:cNvPr id="26" name="object 26"/>
            <p:cNvPicPr/>
            <p:nvPr/>
          </p:nvPicPr>
          <p:blipFill>
            <a:blip r:embed="rId14" cstate="print"/>
            <a:stretch>
              <a:fillRect/>
            </a:stretch>
          </p:blipFill>
          <p:spPr>
            <a:xfrm>
              <a:off x="2602991" y="5257800"/>
              <a:ext cx="259080" cy="259080"/>
            </a:xfrm>
            <a:prstGeom prst="rect">
              <a:avLst/>
            </a:prstGeom>
          </p:spPr>
        </p:pic>
        <p:pic>
          <p:nvPicPr>
            <p:cNvPr id="27" name="object 27"/>
            <p:cNvPicPr/>
            <p:nvPr/>
          </p:nvPicPr>
          <p:blipFill>
            <a:blip r:embed="rId15" cstate="print"/>
            <a:stretch>
              <a:fillRect/>
            </a:stretch>
          </p:blipFill>
          <p:spPr>
            <a:xfrm>
              <a:off x="7095744" y="5202935"/>
              <a:ext cx="899159" cy="460247"/>
            </a:xfrm>
            <a:prstGeom prst="rect">
              <a:avLst/>
            </a:prstGeom>
          </p:spPr>
        </p:pic>
        <p:pic>
          <p:nvPicPr>
            <p:cNvPr id="28" name="object 28"/>
            <p:cNvPicPr/>
            <p:nvPr/>
          </p:nvPicPr>
          <p:blipFill>
            <a:blip r:embed="rId16" cstate="print"/>
            <a:stretch>
              <a:fillRect/>
            </a:stretch>
          </p:blipFill>
          <p:spPr>
            <a:xfrm>
              <a:off x="7151374" y="5525113"/>
              <a:ext cx="64846" cy="64846"/>
            </a:xfrm>
            <a:prstGeom prst="rect">
              <a:avLst/>
            </a:prstGeom>
          </p:spPr>
        </p:pic>
        <p:pic>
          <p:nvPicPr>
            <p:cNvPr id="29" name="object 29"/>
            <p:cNvPicPr/>
            <p:nvPr/>
          </p:nvPicPr>
          <p:blipFill>
            <a:blip r:embed="rId17" cstate="print"/>
            <a:stretch>
              <a:fillRect/>
            </a:stretch>
          </p:blipFill>
          <p:spPr>
            <a:xfrm>
              <a:off x="7731683" y="5525113"/>
              <a:ext cx="64847" cy="64846"/>
            </a:xfrm>
            <a:prstGeom prst="rect">
              <a:avLst/>
            </a:prstGeom>
          </p:spPr>
        </p:pic>
        <p:sp>
          <p:nvSpPr>
            <p:cNvPr id="30" name="object 30"/>
            <p:cNvSpPr/>
            <p:nvPr/>
          </p:nvSpPr>
          <p:spPr>
            <a:xfrm>
              <a:off x="7540198" y="5139659"/>
              <a:ext cx="0" cy="441325"/>
            </a:xfrm>
            <a:custGeom>
              <a:avLst/>
              <a:gdLst/>
              <a:ahLst/>
              <a:cxnLst/>
              <a:rect l="l" t="t" r="r" b="b"/>
              <a:pathLst>
                <a:path h="441325">
                  <a:moveTo>
                    <a:pt x="0" y="0"/>
                  </a:moveTo>
                  <a:lnTo>
                    <a:pt x="1" y="441218"/>
                  </a:lnTo>
                </a:path>
              </a:pathLst>
            </a:custGeom>
            <a:ln w="3175">
              <a:solidFill>
                <a:srgbClr val="BFC9D2"/>
              </a:solidFill>
            </a:ln>
          </p:spPr>
          <p:txBody>
            <a:bodyPr wrap="square" lIns="0" tIns="0" rIns="0" bIns="0" rtlCol="0"/>
            <a:lstStyle/>
            <a:p>
              <a:endParaRPr/>
            </a:p>
          </p:txBody>
        </p:sp>
        <p:sp>
          <p:nvSpPr>
            <p:cNvPr id="31" name="object 31"/>
            <p:cNvSpPr/>
            <p:nvPr/>
          </p:nvSpPr>
          <p:spPr>
            <a:xfrm>
              <a:off x="7540198" y="5158261"/>
              <a:ext cx="0" cy="441325"/>
            </a:xfrm>
            <a:custGeom>
              <a:avLst/>
              <a:gdLst/>
              <a:ahLst/>
              <a:cxnLst/>
              <a:rect l="l" t="t" r="r" b="b"/>
              <a:pathLst>
                <a:path h="441325">
                  <a:moveTo>
                    <a:pt x="0" y="0"/>
                  </a:moveTo>
                  <a:lnTo>
                    <a:pt x="1" y="441218"/>
                  </a:lnTo>
                </a:path>
              </a:pathLst>
            </a:custGeom>
            <a:ln w="3175">
              <a:solidFill>
                <a:srgbClr val="BFC9D2"/>
              </a:solidFill>
            </a:ln>
          </p:spPr>
          <p:txBody>
            <a:bodyPr wrap="square" lIns="0" tIns="0" rIns="0" bIns="0" rtlCol="0"/>
            <a:lstStyle/>
            <a:p>
              <a:endParaRPr/>
            </a:p>
          </p:txBody>
        </p:sp>
        <p:pic>
          <p:nvPicPr>
            <p:cNvPr id="32" name="object 32"/>
            <p:cNvPicPr/>
            <p:nvPr/>
          </p:nvPicPr>
          <p:blipFill>
            <a:blip r:embed="rId18" cstate="print"/>
            <a:stretch>
              <a:fillRect/>
            </a:stretch>
          </p:blipFill>
          <p:spPr>
            <a:xfrm>
              <a:off x="10055351" y="5166359"/>
              <a:ext cx="457200" cy="457200"/>
            </a:xfrm>
            <a:prstGeom prst="rect">
              <a:avLst/>
            </a:prstGeom>
          </p:spPr>
        </p:pic>
        <p:sp>
          <p:nvSpPr>
            <p:cNvPr id="33" name="object 33"/>
            <p:cNvSpPr/>
            <p:nvPr/>
          </p:nvSpPr>
          <p:spPr>
            <a:xfrm>
              <a:off x="10123584" y="5383624"/>
              <a:ext cx="118745" cy="127000"/>
            </a:xfrm>
            <a:custGeom>
              <a:avLst/>
              <a:gdLst/>
              <a:ahLst/>
              <a:cxnLst/>
              <a:rect l="l" t="t" r="r" b="b"/>
              <a:pathLst>
                <a:path w="118745" h="127000">
                  <a:moveTo>
                    <a:pt x="59132" y="0"/>
                  </a:moveTo>
                  <a:lnTo>
                    <a:pt x="36115" y="4981"/>
                  </a:lnTo>
                  <a:lnTo>
                    <a:pt x="17319" y="18566"/>
                  </a:lnTo>
                  <a:lnTo>
                    <a:pt x="4646" y="38715"/>
                  </a:lnTo>
                  <a:lnTo>
                    <a:pt x="0" y="63389"/>
                  </a:lnTo>
                  <a:lnTo>
                    <a:pt x="4646" y="88064"/>
                  </a:lnTo>
                  <a:lnTo>
                    <a:pt x="17319" y="108213"/>
                  </a:lnTo>
                  <a:lnTo>
                    <a:pt x="36115" y="121798"/>
                  </a:lnTo>
                  <a:lnTo>
                    <a:pt x="59132" y="126780"/>
                  </a:lnTo>
                  <a:lnTo>
                    <a:pt x="82149" y="121798"/>
                  </a:lnTo>
                  <a:lnTo>
                    <a:pt x="100945" y="108213"/>
                  </a:lnTo>
                  <a:lnTo>
                    <a:pt x="113618" y="88064"/>
                  </a:lnTo>
                  <a:lnTo>
                    <a:pt x="118264" y="63389"/>
                  </a:lnTo>
                  <a:lnTo>
                    <a:pt x="113618" y="38715"/>
                  </a:lnTo>
                  <a:lnTo>
                    <a:pt x="100945" y="18566"/>
                  </a:lnTo>
                  <a:lnTo>
                    <a:pt x="82149" y="4981"/>
                  </a:lnTo>
                  <a:lnTo>
                    <a:pt x="59132" y="0"/>
                  </a:lnTo>
                  <a:close/>
                </a:path>
              </a:pathLst>
            </a:custGeom>
            <a:solidFill>
              <a:srgbClr val="154D7E"/>
            </a:solidFill>
          </p:spPr>
          <p:txBody>
            <a:bodyPr wrap="square" lIns="0" tIns="0" rIns="0" bIns="0" rtlCol="0"/>
            <a:lstStyle/>
            <a:p>
              <a:endParaRPr/>
            </a:p>
          </p:txBody>
        </p:sp>
        <p:sp>
          <p:nvSpPr>
            <p:cNvPr id="34" name="object 34"/>
            <p:cNvSpPr/>
            <p:nvPr/>
          </p:nvSpPr>
          <p:spPr>
            <a:xfrm>
              <a:off x="10168460" y="5398833"/>
              <a:ext cx="73660" cy="96520"/>
            </a:xfrm>
            <a:custGeom>
              <a:avLst/>
              <a:gdLst/>
              <a:ahLst/>
              <a:cxnLst/>
              <a:rect l="l" t="t" r="r" b="b"/>
              <a:pathLst>
                <a:path w="73659" h="96520">
                  <a:moveTo>
                    <a:pt x="0" y="0"/>
                  </a:moveTo>
                  <a:lnTo>
                    <a:pt x="73388" y="0"/>
                  </a:lnTo>
                  <a:lnTo>
                    <a:pt x="73388" y="96359"/>
                  </a:lnTo>
                  <a:lnTo>
                    <a:pt x="0" y="96359"/>
                  </a:lnTo>
                  <a:lnTo>
                    <a:pt x="0" y="0"/>
                  </a:lnTo>
                  <a:close/>
                </a:path>
              </a:pathLst>
            </a:custGeom>
            <a:ln w="12700">
              <a:solidFill>
                <a:srgbClr val="FFFFFF"/>
              </a:solidFill>
            </a:ln>
          </p:spPr>
          <p:txBody>
            <a:bodyPr wrap="square" lIns="0" tIns="0" rIns="0" bIns="0" rtlCol="0"/>
            <a:lstStyle/>
            <a:p>
              <a:endParaRPr/>
            </a:p>
          </p:txBody>
        </p:sp>
        <p:pic>
          <p:nvPicPr>
            <p:cNvPr id="35" name="object 35"/>
            <p:cNvPicPr/>
            <p:nvPr/>
          </p:nvPicPr>
          <p:blipFill>
            <a:blip r:embed="rId19" cstate="print"/>
            <a:stretch>
              <a:fillRect/>
            </a:stretch>
          </p:blipFill>
          <p:spPr>
            <a:xfrm>
              <a:off x="10027920" y="5129783"/>
              <a:ext cx="280416" cy="280415"/>
            </a:xfrm>
            <a:prstGeom prst="rect">
              <a:avLst/>
            </a:prstGeom>
          </p:spPr>
        </p:pic>
        <p:sp>
          <p:nvSpPr>
            <p:cNvPr id="36" name="object 36"/>
            <p:cNvSpPr/>
            <p:nvPr/>
          </p:nvSpPr>
          <p:spPr>
            <a:xfrm>
              <a:off x="568171" y="3261861"/>
              <a:ext cx="2216150" cy="0"/>
            </a:xfrm>
            <a:custGeom>
              <a:avLst/>
              <a:gdLst/>
              <a:ahLst/>
              <a:cxnLst/>
              <a:rect l="l" t="t" r="r" b="b"/>
              <a:pathLst>
                <a:path w="2216150">
                  <a:moveTo>
                    <a:pt x="0" y="0"/>
                  </a:moveTo>
                  <a:lnTo>
                    <a:pt x="2215591" y="1"/>
                  </a:lnTo>
                </a:path>
              </a:pathLst>
            </a:custGeom>
            <a:ln w="3175">
              <a:solidFill>
                <a:srgbClr val="FFFFFF"/>
              </a:solidFill>
            </a:ln>
          </p:spPr>
          <p:txBody>
            <a:bodyPr wrap="square" lIns="0" tIns="0" rIns="0" bIns="0" rtlCol="0"/>
            <a:lstStyle/>
            <a:p>
              <a:endParaRPr/>
            </a:p>
          </p:txBody>
        </p:sp>
        <p:sp>
          <p:nvSpPr>
            <p:cNvPr id="37" name="object 37"/>
            <p:cNvSpPr/>
            <p:nvPr/>
          </p:nvSpPr>
          <p:spPr>
            <a:xfrm>
              <a:off x="3098888" y="3261861"/>
              <a:ext cx="2216150" cy="0"/>
            </a:xfrm>
            <a:custGeom>
              <a:avLst/>
              <a:gdLst/>
              <a:ahLst/>
              <a:cxnLst/>
              <a:rect l="l" t="t" r="r" b="b"/>
              <a:pathLst>
                <a:path w="2216150">
                  <a:moveTo>
                    <a:pt x="0" y="0"/>
                  </a:moveTo>
                  <a:lnTo>
                    <a:pt x="2215591" y="1"/>
                  </a:lnTo>
                </a:path>
              </a:pathLst>
            </a:custGeom>
            <a:ln w="3175">
              <a:solidFill>
                <a:srgbClr val="FFFFFF"/>
              </a:solidFill>
            </a:ln>
          </p:spPr>
          <p:txBody>
            <a:bodyPr wrap="square" lIns="0" tIns="0" rIns="0" bIns="0" rtlCol="0"/>
            <a:lstStyle/>
            <a:p>
              <a:endParaRPr/>
            </a:p>
          </p:txBody>
        </p:sp>
        <p:sp>
          <p:nvSpPr>
            <p:cNvPr id="38" name="object 38"/>
            <p:cNvSpPr/>
            <p:nvPr/>
          </p:nvSpPr>
          <p:spPr>
            <a:xfrm>
              <a:off x="5629606" y="3261861"/>
              <a:ext cx="2216150" cy="0"/>
            </a:xfrm>
            <a:custGeom>
              <a:avLst/>
              <a:gdLst/>
              <a:ahLst/>
              <a:cxnLst/>
              <a:rect l="l" t="t" r="r" b="b"/>
              <a:pathLst>
                <a:path w="2216150">
                  <a:moveTo>
                    <a:pt x="0" y="0"/>
                  </a:moveTo>
                  <a:lnTo>
                    <a:pt x="2215591" y="1"/>
                  </a:lnTo>
                </a:path>
              </a:pathLst>
            </a:custGeom>
            <a:ln w="3175">
              <a:solidFill>
                <a:srgbClr val="FFFFFF"/>
              </a:solidFill>
            </a:ln>
          </p:spPr>
          <p:txBody>
            <a:bodyPr wrap="square" lIns="0" tIns="0" rIns="0" bIns="0" rtlCol="0"/>
            <a:lstStyle/>
            <a:p>
              <a:endParaRPr/>
            </a:p>
          </p:txBody>
        </p:sp>
        <p:sp>
          <p:nvSpPr>
            <p:cNvPr id="39" name="object 39"/>
            <p:cNvSpPr/>
            <p:nvPr/>
          </p:nvSpPr>
          <p:spPr>
            <a:xfrm>
              <a:off x="8159854" y="3261861"/>
              <a:ext cx="2216150" cy="0"/>
            </a:xfrm>
            <a:custGeom>
              <a:avLst/>
              <a:gdLst/>
              <a:ahLst/>
              <a:cxnLst/>
              <a:rect l="l" t="t" r="r" b="b"/>
              <a:pathLst>
                <a:path w="2216150">
                  <a:moveTo>
                    <a:pt x="0" y="0"/>
                  </a:moveTo>
                  <a:lnTo>
                    <a:pt x="2215591" y="1"/>
                  </a:lnTo>
                </a:path>
              </a:pathLst>
            </a:custGeom>
            <a:ln w="3175">
              <a:solidFill>
                <a:srgbClr val="FFFFFF"/>
              </a:solidFill>
            </a:ln>
          </p:spPr>
          <p:txBody>
            <a:bodyPr wrap="square" lIns="0" tIns="0" rIns="0" bIns="0" rtlCol="0"/>
            <a:lstStyle/>
            <a:p>
              <a:endParaRPr/>
            </a:p>
          </p:txBody>
        </p:sp>
        <p:pic>
          <p:nvPicPr>
            <p:cNvPr id="40" name="object 40"/>
            <p:cNvPicPr/>
            <p:nvPr/>
          </p:nvPicPr>
          <p:blipFill>
            <a:blip r:embed="rId20" cstate="print"/>
            <a:stretch>
              <a:fillRect/>
            </a:stretch>
          </p:blipFill>
          <p:spPr>
            <a:xfrm>
              <a:off x="1441704" y="2270760"/>
              <a:ext cx="521208" cy="161544"/>
            </a:xfrm>
            <a:prstGeom prst="rect">
              <a:avLst/>
            </a:prstGeom>
          </p:spPr>
        </p:pic>
        <p:sp>
          <p:nvSpPr>
            <p:cNvPr id="41" name="object 41"/>
            <p:cNvSpPr/>
            <p:nvPr/>
          </p:nvSpPr>
          <p:spPr>
            <a:xfrm>
              <a:off x="1468076" y="2295278"/>
              <a:ext cx="415925" cy="57785"/>
            </a:xfrm>
            <a:custGeom>
              <a:avLst/>
              <a:gdLst/>
              <a:ahLst/>
              <a:cxnLst/>
              <a:rect l="l" t="t" r="r" b="b"/>
              <a:pathLst>
                <a:path w="415925" h="57785">
                  <a:moveTo>
                    <a:pt x="415781" y="0"/>
                  </a:moveTo>
                  <a:lnTo>
                    <a:pt x="0" y="0"/>
                  </a:lnTo>
                  <a:lnTo>
                    <a:pt x="207890" y="57603"/>
                  </a:lnTo>
                  <a:lnTo>
                    <a:pt x="415781" y="0"/>
                  </a:lnTo>
                  <a:close/>
                </a:path>
              </a:pathLst>
            </a:custGeom>
            <a:solidFill>
              <a:srgbClr val="15477C"/>
            </a:solidFill>
          </p:spPr>
          <p:txBody>
            <a:bodyPr wrap="square" lIns="0" tIns="0" rIns="0" bIns="0" rtlCol="0"/>
            <a:lstStyle/>
            <a:p>
              <a:endParaRPr/>
            </a:p>
          </p:txBody>
        </p:sp>
        <p:pic>
          <p:nvPicPr>
            <p:cNvPr id="42" name="object 42"/>
            <p:cNvPicPr/>
            <p:nvPr/>
          </p:nvPicPr>
          <p:blipFill>
            <a:blip r:embed="rId21" cstate="print"/>
            <a:stretch>
              <a:fillRect/>
            </a:stretch>
          </p:blipFill>
          <p:spPr>
            <a:xfrm>
              <a:off x="3974591" y="2270760"/>
              <a:ext cx="518160" cy="161544"/>
            </a:xfrm>
            <a:prstGeom prst="rect">
              <a:avLst/>
            </a:prstGeom>
          </p:spPr>
        </p:pic>
        <p:sp>
          <p:nvSpPr>
            <p:cNvPr id="43" name="object 43"/>
            <p:cNvSpPr/>
            <p:nvPr/>
          </p:nvSpPr>
          <p:spPr>
            <a:xfrm>
              <a:off x="3998793" y="2295279"/>
              <a:ext cx="415925" cy="57785"/>
            </a:xfrm>
            <a:custGeom>
              <a:avLst/>
              <a:gdLst/>
              <a:ahLst/>
              <a:cxnLst/>
              <a:rect l="l" t="t" r="r" b="b"/>
              <a:pathLst>
                <a:path w="415925" h="57785">
                  <a:moveTo>
                    <a:pt x="415781" y="0"/>
                  </a:moveTo>
                  <a:lnTo>
                    <a:pt x="0" y="0"/>
                  </a:lnTo>
                  <a:lnTo>
                    <a:pt x="207891" y="57603"/>
                  </a:lnTo>
                  <a:lnTo>
                    <a:pt x="415781" y="0"/>
                  </a:lnTo>
                  <a:close/>
                </a:path>
              </a:pathLst>
            </a:custGeom>
            <a:solidFill>
              <a:srgbClr val="15477C"/>
            </a:solidFill>
          </p:spPr>
          <p:txBody>
            <a:bodyPr wrap="square" lIns="0" tIns="0" rIns="0" bIns="0" rtlCol="0"/>
            <a:lstStyle/>
            <a:p>
              <a:endParaRPr/>
            </a:p>
          </p:txBody>
        </p:sp>
        <p:pic>
          <p:nvPicPr>
            <p:cNvPr id="44" name="object 44"/>
            <p:cNvPicPr/>
            <p:nvPr/>
          </p:nvPicPr>
          <p:blipFill>
            <a:blip r:embed="rId22" cstate="print"/>
            <a:stretch>
              <a:fillRect/>
            </a:stretch>
          </p:blipFill>
          <p:spPr>
            <a:xfrm>
              <a:off x="6534912" y="2270760"/>
              <a:ext cx="521207" cy="161544"/>
            </a:xfrm>
            <a:prstGeom prst="rect">
              <a:avLst/>
            </a:prstGeom>
          </p:spPr>
        </p:pic>
        <p:sp>
          <p:nvSpPr>
            <p:cNvPr id="45" name="object 45"/>
            <p:cNvSpPr/>
            <p:nvPr/>
          </p:nvSpPr>
          <p:spPr>
            <a:xfrm>
              <a:off x="6560994" y="2295279"/>
              <a:ext cx="415925" cy="57785"/>
            </a:xfrm>
            <a:custGeom>
              <a:avLst/>
              <a:gdLst/>
              <a:ahLst/>
              <a:cxnLst/>
              <a:rect l="l" t="t" r="r" b="b"/>
              <a:pathLst>
                <a:path w="415925" h="57785">
                  <a:moveTo>
                    <a:pt x="415781" y="0"/>
                  </a:moveTo>
                  <a:lnTo>
                    <a:pt x="0" y="0"/>
                  </a:lnTo>
                  <a:lnTo>
                    <a:pt x="207890" y="57603"/>
                  </a:lnTo>
                  <a:lnTo>
                    <a:pt x="415781" y="0"/>
                  </a:lnTo>
                  <a:close/>
                </a:path>
              </a:pathLst>
            </a:custGeom>
            <a:solidFill>
              <a:srgbClr val="15477C"/>
            </a:solidFill>
          </p:spPr>
          <p:txBody>
            <a:bodyPr wrap="square" lIns="0" tIns="0" rIns="0" bIns="0" rtlCol="0"/>
            <a:lstStyle/>
            <a:p>
              <a:endParaRPr/>
            </a:p>
          </p:txBody>
        </p:sp>
        <p:pic>
          <p:nvPicPr>
            <p:cNvPr id="46" name="object 46"/>
            <p:cNvPicPr/>
            <p:nvPr/>
          </p:nvPicPr>
          <p:blipFill>
            <a:blip r:embed="rId23" cstate="print"/>
            <a:stretch>
              <a:fillRect/>
            </a:stretch>
          </p:blipFill>
          <p:spPr>
            <a:xfrm>
              <a:off x="9092184" y="2270760"/>
              <a:ext cx="518159" cy="161544"/>
            </a:xfrm>
            <a:prstGeom prst="rect">
              <a:avLst/>
            </a:prstGeom>
          </p:spPr>
        </p:pic>
        <p:sp>
          <p:nvSpPr>
            <p:cNvPr id="47" name="object 47"/>
            <p:cNvSpPr/>
            <p:nvPr/>
          </p:nvSpPr>
          <p:spPr>
            <a:xfrm>
              <a:off x="9116330" y="2295279"/>
              <a:ext cx="415925" cy="57785"/>
            </a:xfrm>
            <a:custGeom>
              <a:avLst/>
              <a:gdLst/>
              <a:ahLst/>
              <a:cxnLst/>
              <a:rect l="l" t="t" r="r" b="b"/>
              <a:pathLst>
                <a:path w="415925" h="57785">
                  <a:moveTo>
                    <a:pt x="415781" y="0"/>
                  </a:moveTo>
                  <a:lnTo>
                    <a:pt x="0" y="0"/>
                  </a:lnTo>
                  <a:lnTo>
                    <a:pt x="207890" y="57603"/>
                  </a:lnTo>
                  <a:lnTo>
                    <a:pt x="415781" y="0"/>
                  </a:lnTo>
                  <a:close/>
                </a:path>
              </a:pathLst>
            </a:custGeom>
            <a:solidFill>
              <a:srgbClr val="15477C"/>
            </a:solidFill>
          </p:spPr>
          <p:txBody>
            <a:bodyPr wrap="square" lIns="0" tIns="0" rIns="0" bIns="0" rtlCol="0"/>
            <a:lstStyle/>
            <a:p>
              <a:endParaRPr/>
            </a:p>
          </p:txBody>
        </p:sp>
      </p:grpSp>
      <p:sp>
        <p:nvSpPr>
          <p:cNvPr id="48" name="object 48"/>
          <p:cNvSpPr txBox="1"/>
          <p:nvPr/>
        </p:nvSpPr>
        <p:spPr>
          <a:xfrm>
            <a:off x="9990151" y="6123432"/>
            <a:ext cx="165100" cy="193040"/>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7F7F7F"/>
                </a:solidFill>
                <a:latin typeface="Calibri"/>
                <a:cs typeface="Calibri"/>
              </a:rPr>
              <a:t>95</a:t>
            </a:r>
            <a:endParaRPr sz="11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C359B7-0B34-4FAB-8856-B201DB678A75}"/>
              </a:ext>
            </a:extLst>
          </p:cNvPr>
          <p:cNvSpPr>
            <a:spLocks noGrp="1"/>
          </p:cNvSpPr>
          <p:nvPr>
            <p:ph type="body" idx="1"/>
          </p:nvPr>
        </p:nvSpPr>
        <p:spPr>
          <a:xfrm>
            <a:off x="387350" y="1143000"/>
            <a:ext cx="10210800" cy="3600986"/>
          </a:xfrm>
        </p:spPr>
        <p:txBody>
          <a:bodyPr/>
          <a:lstStyle/>
          <a:p>
            <a:pPr algn="just"/>
            <a:r>
              <a:rPr lang="en-US" dirty="0"/>
              <a:t>Specify Execution Properties</a:t>
            </a:r>
          </a:p>
          <a:p>
            <a:pPr algn="just"/>
            <a:r>
              <a:rPr lang="en-US" sz="1800" b="0" i="0" u="none" strike="noStrike" baseline="0" dirty="0">
                <a:latin typeface="QxpmdkTimes-Roman"/>
              </a:rPr>
              <a:t>At the end of the fourth step, we obtain a </a:t>
            </a:r>
            <a:r>
              <a:rPr lang="en-US" sz="1800" b="0" i="1" u="none" strike="noStrike" baseline="0" dirty="0">
                <a:latin typeface="BfkvlvTimes-Italic"/>
              </a:rPr>
              <a:t>to-be-executed </a:t>
            </a:r>
            <a:r>
              <a:rPr lang="en-US" sz="1800" b="0" i="0" u="none" strike="noStrike" baseline="0" dirty="0">
                <a:latin typeface="QxpmdkTimes-Roman"/>
              </a:rPr>
              <a:t>process model, i.e., a process model that contains the right elements and is at the right level of granularity to be automated with a BPMS. However, this model is still technology-agnostic.</a:t>
            </a:r>
          </a:p>
          <a:p>
            <a:pPr algn="just"/>
            <a:r>
              <a:rPr lang="en-US" sz="1800" b="0" i="0" u="none" strike="noStrike" baseline="0" dirty="0">
                <a:latin typeface="QxpmdkTimes-Roman"/>
              </a:rPr>
              <a:t>That is to say, it is independent of the specific BPMS technology we will choose for automation. </a:t>
            </a:r>
          </a:p>
          <a:p>
            <a:pPr algn="just"/>
            <a:r>
              <a:rPr lang="en-US" sz="1800" b="0" i="0" u="none" strike="noStrike" baseline="0" dirty="0">
                <a:latin typeface="QxpmdkTimes-Roman"/>
              </a:rPr>
              <a:t>To make the model fully executable, we need to specify in the last step </a:t>
            </a:r>
            <a:r>
              <a:rPr lang="en-US" sz="1800" b="0" i="1" u="none" strike="noStrike" baseline="0" dirty="0">
                <a:latin typeface="BfkvlvTimes-Italic"/>
              </a:rPr>
              <a:t>how </a:t>
            </a:r>
            <a:r>
              <a:rPr lang="en-US" sz="1800" b="0" i="0" u="none" strike="noStrike" baseline="0" dirty="0">
                <a:latin typeface="QxpmdkTimes-Roman"/>
              </a:rPr>
              <a:t>each model element is effectively implemented by our BPMS of choice. </a:t>
            </a:r>
          </a:p>
          <a:p>
            <a:pPr algn="just"/>
            <a:r>
              <a:rPr lang="en-US" sz="1800" b="0" i="0" u="none" strike="noStrike" baseline="0" dirty="0">
                <a:latin typeface="QxpmdkTimes-Roman"/>
              </a:rPr>
              <a:t>For example, take the first service task of our revised order-to-cash example: “Check stock availability”. Saying that this task requires the purchase order as input to contact the warehouse ERP system is not enough. We need to specify which specific service provided by the ERP system is to be used to check the stock levels, the location of its interface in the network, the format of its input object (the purchase order), and the format of its output object (the stock availability). These implementation details are called </a:t>
            </a:r>
            <a:r>
              <a:rPr lang="en-US" sz="1800" b="0" i="1" u="none" strike="noStrike" baseline="0" dirty="0">
                <a:latin typeface="BfkvlvTimes-Italic"/>
              </a:rPr>
              <a:t>execution properties</a:t>
            </a:r>
            <a:r>
              <a:rPr lang="en-US" sz="1800" b="0" i="0" u="none" strike="noStrike" baseline="0" dirty="0">
                <a:latin typeface="QxpmdkTimes-Roman"/>
              </a:rPr>
              <a:t>. They are required to obtain a fully-executable process model.</a:t>
            </a:r>
            <a:endParaRPr lang="en-US" dirty="0"/>
          </a:p>
        </p:txBody>
      </p:sp>
    </p:spTree>
    <p:extLst>
      <p:ext uri="{BB962C8B-B14F-4D97-AF65-F5344CB8AC3E}">
        <p14:creationId xmlns:p14="http://schemas.microsoft.com/office/powerpoint/2010/main" val="152702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49203" y="1066178"/>
            <a:ext cx="4264025" cy="2625725"/>
          </a:xfrm>
          <a:prstGeom prst="rect">
            <a:avLst/>
          </a:prstGeom>
        </p:spPr>
        <p:txBody>
          <a:bodyPr vert="horz" wrap="square" lIns="0" tIns="53975" rIns="0" bIns="0" rtlCol="0">
            <a:spAutoFit/>
          </a:bodyPr>
          <a:lstStyle/>
          <a:p>
            <a:pPr marL="12700">
              <a:lnSpc>
                <a:spcPct val="100000"/>
              </a:lnSpc>
              <a:spcBef>
                <a:spcPts val="425"/>
              </a:spcBef>
            </a:pPr>
            <a:r>
              <a:rPr sz="2000" spc="-5" dirty="0">
                <a:solidFill>
                  <a:srgbClr val="C00000"/>
                </a:solidFill>
                <a:latin typeface="Calibri"/>
                <a:cs typeface="Calibri"/>
              </a:rPr>
              <a:t>Conceptual “to-be”</a:t>
            </a:r>
            <a:r>
              <a:rPr sz="2000" spc="-10" dirty="0">
                <a:solidFill>
                  <a:srgbClr val="C00000"/>
                </a:solidFill>
                <a:latin typeface="Calibri"/>
                <a:cs typeface="Calibri"/>
              </a:rPr>
              <a:t> process</a:t>
            </a:r>
            <a:r>
              <a:rPr sz="2000" dirty="0">
                <a:solidFill>
                  <a:srgbClr val="C00000"/>
                </a:solidFill>
                <a:latin typeface="Calibri"/>
                <a:cs typeface="Calibri"/>
              </a:rPr>
              <a:t> </a:t>
            </a:r>
            <a:r>
              <a:rPr sz="2000" spc="-5" dirty="0">
                <a:solidFill>
                  <a:srgbClr val="C00000"/>
                </a:solidFill>
                <a:latin typeface="Calibri"/>
                <a:cs typeface="Calibri"/>
              </a:rPr>
              <a:t>models</a:t>
            </a:r>
            <a:endParaRPr sz="2000">
              <a:latin typeface="Calibri"/>
              <a:cs typeface="Calibri"/>
            </a:endParaRPr>
          </a:p>
          <a:p>
            <a:pPr marL="424180" indent="-276860">
              <a:lnSpc>
                <a:spcPct val="100000"/>
              </a:lnSpc>
              <a:spcBef>
                <a:spcPts val="300"/>
              </a:spcBef>
              <a:buClr>
                <a:srgbClr val="7F7F7F"/>
              </a:buClr>
              <a:buFont typeface="Arial MT"/>
              <a:buChar char="•"/>
              <a:tabLst>
                <a:tab pos="423545" algn="l"/>
                <a:tab pos="424180" algn="l"/>
              </a:tabLst>
            </a:pPr>
            <a:r>
              <a:rPr sz="1800" spc="-10" dirty="0">
                <a:solidFill>
                  <a:srgbClr val="404040"/>
                </a:solidFill>
                <a:latin typeface="Calibri"/>
                <a:cs typeface="Calibri"/>
              </a:rPr>
              <a:t>are</a:t>
            </a:r>
            <a:r>
              <a:rPr sz="1800" spc="-5" dirty="0">
                <a:solidFill>
                  <a:srgbClr val="404040"/>
                </a:solidFill>
                <a:latin typeface="Calibri"/>
                <a:cs typeface="Calibri"/>
              </a:rPr>
              <a:t> </a:t>
            </a:r>
            <a:r>
              <a:rPr sz="1800" dirty="0">
                <a:solidFill>
                  <a:srgbClr val="404040"/>
                </a:solidFill>
                <a:latin typeface="Calibri"/>
                <a:cs typeface="Calibri"/>
              </a:rPr>
              <a:t>made </a:t>
            </a:r>
            <a:r>
              <a:rPr sz="1800" spc="-5" dirty="0">
                <a:solidFill>
                  <a:srgbClr val="404040"/>
                </a:solidFill>
                <a:latin typeface="Calibri"/>
                <a:cs typeface="Calibri"/>
              </a:rPr>
              <a:t>by</a:t>
            </a:r>
            <a:r>
              <a:rPr sz="1800" spc="-15" dirty="0">
                <a:solidFill>
                  <a:srgbClr val="404040"/>
                </a:solidFill>
                <a:latin typeface="Calibri"/>
                <a:cs typeface="Calibri"/>
              </a:rPr>
              <a:t> </a:t>
            </a:r>
            <a:r>
              <a:rPr sz="1800" dirty="0">
                <a:solidFill>
                  <a:srgbClr val="404040"/>
                </a:solidFill>
                <a:latin typeface="Calibri"/>
                <a:cs typeface="Calibri"/>
              </a:rPr>
              <a:t>domain </a:t>
            </a:r>
            <a:r>
              <a:rPr sz="1800" spc="-10" dirty="0">
                <a:solidFill>
                  <a:srgbClr val="404040"/>
                </a:solidFill>
                <a:latin typeface="Calibri"/>
                <a:cs typeface="Calibri"/>
              </a:rPr>
              <a:t>experts</a:t>
            </a:r>
            <a:endParaRPr sz="1800">
              <a:latin typeface="Calibri"/>
              <a:cs typeface="Calibri"/>
            </a:endParaRPr>
          </a:p>
          <a:p>
            <a:pPr marL="423545" marR="636270" indent="-276225">
              <a:lnSpc>
                <a:spcPts val="1989"/>
              </a:lnSpc>
              <a:spcBef>
                <a:spcPts val="350"/>
              </a:spcBef>
              <a:buClr>
                <a:srgbClr val="7F7F7F"/>
              </a:buClr>
              <a:buFont typeface="Arial MT"/>
              <a:buChar char="•"/>
              <a:tabLst>
                <a:tab pos="423545" algn="l"/>
                <a:tab pos="424180" algn="l"/>
              </a:tabLst>
            </a:pPr>
            <a:r>
              <a:rPr sz="1800" spc="-10" dirty="0">
                <a:solidFill>
                  <a:srgbClr val="404040"/>
                </a:solidFill>
                <a:latin typeface="Calibri"/>
                <a:cs typeface="Calibri"/>
              </a:rPr>
              <a:t>provide</a:t>
            </a:r>
            <a:r>
              <a:rPr sz="1800" dirty="0">
                <a:solidFill>
                  <a:srgbClr val="404040"/>
                </a:solidFill>
                <a:latin typeface="Calibri"/>
                <a:cs typeface="Calibri"/>
              </a:rPr>
              <a:t> a </a:t>
            </a:r>
            <a:r>
              <a:rPr sz="1800" spc="-5" dirty="0">
                <a:solidFill>
                  <a:srgbClr val="404040"/>
                </a:solidFill>
                <a:latin typeface="Calibri"/>
                <a:cs typeface="Calibri"/>
              </a:rPr>
              <a:t>basis </a:t>
            </a:r>
            <a:r>
              <a:rPr sz="1800" spc="-15" dirty="0">
                <a:solidFill>
                  <a:srgbClr val="404040"/>
                </a:solidFill>
                <a:latin typeface="Calibri"/>
                <a:cs typeface="Calibri"/>
              </a:rPr>
              <a:t>for</a:t>
            </a:r>
            <a:r>
              <a:rPr sz="1800" dirty="0">
                <a:solidFill>
                  <a:srgbClr val="404040"/>
                </a:solidFill>
                <a:latin typeface="Calibri"/>
                <a:cs typeface="Calibri"/>
              </a:rPr>
              <a:t> </a:t>
            </a:r>
            <a:r>
              <a:rPr sz="1800" spc="-10" dirty="0">
                <a:solidFill>
                  <a:srgbClr val="404040"/>
                </a:solidFill>
                <a:latin typeface="Calibri"/>
                <a:cs typeface="Calibri"/>
              </a:rPr>
              <a:t>communication </a:t>
            </a:r>
            <a:r>
              <a:rPr sz="1800" spc="-395" dirty="0">
                <a:solidFill>
                  <a:srgbClr val="404040"/>
                </a:solidFill>
                <a:latin typeface="Calibri"/>
                <a:cs typeface="Calibri"/>
              </a:rPr>
              <a:t> </a:t>
            </a:r>
            <a:r>
              <a:rPr sz="1800" spc="-5" dirty="0">
                <a:solidFill>
                  <a:srgbClr val="404040"/>
                </a:solidFill>
                <a:latin typeface="Calibri"/>
                <a:cs typeface="Calibri"/>
              </a:rPr>
              <a:t>amongst </a:t>
            </a:r>
            <a:r>
              <a:rPr sz="1800" spc="-15" dirty="0">
                <a:solidFill>
                  <a:srgbClr val="404040"/>
                </a:solidFill>
                <a:latin typeface="Calibri"/>
                <a:cs typeface="Calibri"/>
              </a:rPr>
              <a:t>relevant</a:t>
            </a:r>
            <a:r>
              <a:rPr sz="1800" spc="-5" dirty="0">
                <a:solidFill>
                  <a:srgbClr val="404040"/>
                </a:solidFill>
                <a:latin typeface="Calibri"/>
                <a:cs typeface="Calibri"/>
              </a:rPr>
              <a:t> </a:t>
            </a:r>
            <a:r>
              <a:rPr sz="1800" spc="-15" dirty="0">
                <a:solidFill>
                  <a:srgbClr val="404040"/>
                </a:solidFill>
                <a:latin typeface="Calibri"/>
                <a:cs typeface="Calibri"/>
              </a:rPr>
              <a:t>stakeholders</a:t>
            </a:r>
            <a:endParaRPr sz="1800">
              <a:latin typeface="Calibri"/>
              <a:cs typeface="Calibri"/>
            </a:endParaRPr>
          </a:p>
          <a:p>
            <a:pPr marL="424180" indent="-276860">
              <a:lnSpc>
                <a:spcPct val="100000"/>
              </a:lnSpc>
              <a:spcBef>
                <a:spcPts val="204"/>
              </a:spcBef>
              <a:buClr>
                <a:srgbClr val="7F7F7F"/>
              </a:buClr>
              <a:buFont typeface="Arial MT"/>
              <a:buChar char="•"/>
              <a:tabLst>
                <a:tab pos="423545" algn="l"/>
                <a:tab pos="424180" algn="l"/>
              </a:tabLst>
            </a:pPr>
            <a:r>
              <a:rPr sz="1800" spc="-10" dirty="0">
                <a:solidFill>
                  <a:srgbClr val="404040"/>
                </a:solidFill>
                <a:latin typeface="Calibri"/>
                <a:cs typeface="Calibri"/>
              </a:rPr>
              <a:t>must </a:t>
            </a:r>
            <a:r>
              <a:rPr sz="1800" dirty="0">
                <a:solidFill>
                  <a:srgbClr val="404040"/>
                </a:solidFill>
                <a:latin typeface="Calibri"/>
                <a:cs typeface="Calibri"/>
              </a:rPr>
              <a:t>be</a:t>
            </a:r>
            <a:r>
              <a:rPr sz="1800" spc="-5" dirty="0">
                <a:solidFill>
                  <a:srgbClr val="404040"/>
                </a:solidFill>
                <a:latin typeface="Calibri"/>
                <a:cs typeface="Calibri"/>
              </a:rPr>
              <a:t> </a:t>
            </a:r>
            <a:r>
              <a:rPr sz="1800" spc="-10" dirty="0">
                <a:solidFill>
                  <a:srgbClr val="404040"/>
                </a:solidFill>
                <a:latin typeface="Calibri"/>
                <a:cs typeface="Calibri"/>
              </a:rPr>
              <a:t>understandable</a:t>
            </a:r>
            <a:endParaRPr sz="1800">
              <a:latin typeface="Calibri"/>
              <a:cs typeface="Calibri"/>
            </a:endParaRPr>
          </a:p>
          <a:p>
            <a:pPr marL="423545" marR="5080" indent="-276225">
              <a:lnSpc>
                <a:spcPts val="1989"/>
              </a:lnSpc>
              <a:spcBef>
                <a:spcPts val="350"/>
              </a:spcBef>
              <a:buClr>
                <a:srgbClr val="7F7F7F"/>
              </a:buClr>
              <a:buFont typeface="Arial MT"/>
              <a:buChar char="•"/>
              <a:tabLst>
                <a:tab pos="423545" algn="l"/>
                <a:tab pos="424180" algn="l"/>
              </a:tabLst>
            </a:pPr>
            <a:r>
              <a:rPr sz="1800" spc="-10" dirty="0">
                <a:solidFill>
                  <a:srgbClr val="404040"/>
                </a:solidFill>
                <a:latin typeface="Calibri"/>
                <a:cs typeface="Calibri"/>
              </a:rPr>
              <a:t>must </a:t>
            </a:r>
            <a:r>
              <a:rPr sz="1800" dirty="0">
                <a:solidFill>
                  <a:srgbClr val="404040"/>
                </a:solidFill>
                <a:latin typeface="Calibri"/>
                <a:cs typeface="Calibri"/>
              </a:rPr>
              <a:t>be </a:t>
            </a:r>
            <a:r>
              <a:rPr sz="1800" spc="-5" dirty="0">
                <a:solidFill>
                  <a:srgbClr val="404040"/>
                </a:solidFill>
                <a:latin typeface="Calibri"/>
                <a:cs typeface="Calibri"/>
              </a:rPr>
              <a:t>intuitive</a:t>
            </a:r>
            <a:r>
              <a:rPr sz="1800" dirty="0">
                <a:solidFill>
                  <a:srgbClr val="404040"/>
                </a:solidFill>
                <a:latin typeface="Calibri"/>
                <a:cs typeface="Calibri"/>
              </a:rPr>
              <a:t> and </a:t>
            </a:r>
            <a:r>
              <a:rPr sz="1800" spc="-15" dirty="0">
                <a:solidFill>
                  <a:srgbClr val="404040"/>
                </a:solidFill>
                <a:latin typeface="Calibri"/>
                <a:cs typeface="Calibri"/>
              </a:rPr>
              <a:t>may</a:t>
            </a:r>
            <a:r>
              <a:rPr sz="1800" spc="-10" dirty="0">
                <a:solidFill>
                  <a:srgbClr val="404040"/>
                </a:solidFill>
                <a:latin typeface="Calibri"/>
                <a:cs typeface="Calibri"/>
              </a:rPr>
              <a:t> leave</a:t>
            </a:r>
            <a:r>
              <a:rPr sz="1800" dirty="0">
                <a:solidFill>
                  <a:srgbClr val="404040"/>
                </a:solidFill>
                <a:latin typeface="Calibri"/>
                <a:cs typeface="Calibri"/>
              </a:rPr>
              <a:t> </a:t>
            </a:r>
            <a:r>
              <a:rPr sz="1800" spc="-10" dirty="0">
                <a:solidFill>
                  <a:srgbClr val="404040"/>
                </a:solidFill>
                <a:latin typeface="Calibri"/>
                <a:cs typeface="Calibri"/>
              </a:rPr>
              <a:t>room</a:t>
            </a:r>
            <a:r>
              <a:rPr sz="1800" spc="-5" dirty="0">
                <a:solidFill>
                  <a:srgbClr val="404040"/>
                </a:solidFill>
                <a:latin typeface="Calibri"/>
                <a:cs typeface="Calibri"/>
              </a:rPr>
              <a:t> </a:t>
            </a:r>
            <a:r>
              <a:rPr sz="1800" spc="-15" dirty="0">
                <a:solidFill>
                  <a:srgbClr val="404040"/>
                </a:solidFill>
                <a:latin typeface="Calibri"/>
                <a:cs typeface="Calibri"/>
              </a:rPr>
              <a:t>for </a:t>
            </a:r>
            <a:r>
              <a:rPr sz="1800" spc="-395" dirty="0">
                <a:solidFill>
                  <a:srgbClr val="404040"/>
                </a:solidFill>
                <a:latin typeface="Calibri"/>
                <a:cs typeface="Calibri"/>
              </a:rPr>
              <a:t> </a:t>
            </a:r>
            <a:r>
              <a:rPr sz="1800" spc="-10" dirty="0">
                <a:solidFill>
                  <a:srgbClr val="404040"/>
                </a:solidFill>
                <a:latin typeface="Calibri"/>
                <a:cs typeface="Calibri"/>
              </a:rPr>
              <a:t>interpretation</a:t>
            </a:r>
            <a:endParaRPr sz="1800">
              <a:latin typeface="Calibri"/>
              <a:cs typeface="Calibri"/>
            </a:endParaRPr>
          </a:p>
          <a:p>
            <a:pPr marL="423545" marR="193040" indent="-276225">
              <a:lnSpc>
                <a:spcPts val="1900"/>
              </a:lnSpc>
              <a:spcBef>
                <a:spcPts val="484"/>
              </a:spcBef>
              <a:buClr>
                <a:srgbClr val="7F7F7F"/>
              </a:buClr>
              <a:buFont typeface="Arial MT"/>
              <a:buChar char="•"/>
              <a:tabLst>
                <a:tab pos="423545" algn="l"/>
                <a:tab pos="424180" algn="l"/>
              </a:tabLst>
            </a:pPr>
            <a:r>
              <a:rPr sz="1800" spc="-10" dirty="0">
                <a:solidFill>
                  <a:srgbClr val="404040"/>
                </a:solidFill>
                <a:latin typeface="Calibri"/>
                <a:cs typeface="Calibri"/>
              </a:rPr>
              <a:t>contain</a:t>
            </a:r>
            <a:r>
              <a:rPr sz="1800" dirty="0">
                <a:solidFill>
                  <a:srgbClr val="404040"/>
                </a:solidFill>
                <a:latin typeface="Calibri"/>
                <a:cs typeface="Calibri"/>
              </a:rPr>
              <a:t> </a:t>
            </a:r>
            <a:r>
              <a:rPr sz="1800" spc="-5" dirty="0">
                <a:solidFill>
                  <a:srgbClr val="404040"/>
                </a:solidFill>
                <a:latin typeface="Calibri"/>
                <a:cs typeface="Calibri"/>
              </a:rPr>
              <a:t>purely</a:t>
            </a:r>
            <a:r>
              <a:rPr sz="1800" spc="-10" dirty="0">
                <a:solidFill>
                  <a:srgbClr val="404040"/>
                </a:solidFill>
                <a:latin typeface="Calibri"/>
                <a:cs typeface="Calibri"/>
              </a:rPr>
              <a:t> </a:t>
            </a:r>
            <a:r>
              <a:rPr sz="1800" dirty="0">
                <a:solidFill>
                  <a:srgbClr val="404040"/>
                </a:solidFill>
                <a:latin typeface="Calibri"/>
                <a:cs typeface="Calibri"/>
              </a:rPr>
              <a:t>a </a:t>
            </a:r>
            <a:r>
              <a:rPr sz="1800" spc="-15" dirty="0">
                <a:solidFill>
                  <a:srgbClr val="404040"/>
                </a:solidFill>
                <a:latin typeface="Calibri"/>
                <a:cs typeface="Calibri"/>
              </a:rPr>
              <a:t>relevant</a:t>
            </a:r>
            <a:r>
              <a:rPr sz="1800" spc="-10" dirty="0">
                <a:solidFill>
                  <a:srgbClr val="404040"/>
                </a:solidFill>
                <a:latin typeface="Calibri"/>
                <a:cs typeface="Calibri"/>
              </a:rPr>
              <a:t> </a:t>
            </a:r>
            <a:r>
              <a:rPr sz="1800" spc="-5" dirty="0">
                <a:solidFill>
                  <a:srgbClr val="404040"/>
                </a:solidFill>
                <a:latin typeface="Calibri"/>
                <a:cs typeface="Calibri"/>
              </a:rPr>
              <a:t>set</a:t>
            </a:r>
            <a:r>
              <a:rPr sz="1800" spc="-10" dirty="0">
                <a:solidFill>
                  <a:srgbClr val="404040"/>
                </a:solidFill>
                <a:latin typeface="Calibri"/>
                <a:cs typeface="Calibri"/>
              </a:rPr>
              <a:t> </a:t>
            </a:r>
            <a:r>
              <a:rPr sz="1800" dirty="0">
                <a:solidFill>
                  <a:srgbClr val="404040"/>
                </a:solidFill>
                <a:latin typeface="Calibri"/>
                <a:cs typeface="Calibri"/>
              </a:rPr>
              <a:t>of </a:t>
            </a:r>
            <a:r>
              <a:rPr sz="1800" spc="-5" dirty="0">
                <a:solidFill>
                  <a:srgbClr val="404040"/>
                </a:solidFill>
                <a:latin typeface="Calibri"/>
                <a:cs typeface="Calibri"/>
              </a:rPr>
              <a:t>process </a:t>
            </a:r>
            <a:r>
              <a:rPr sz="1800" spc="-395" dirty="0">
                <a:solidFill>
                  <a:srgbClr val="404040"/>
                </a:solidFill>
                <a:latin typeface="Calibri"/>
                <a:cs typeface="Calibri"/>
              </a:rPr>
              <a:t> </a:t>
            </a:r>
            <a:r>
              <a:rPr sz="1800" spc="-10" dirty="0">
                <a:solidFill>
                  <a:srgbClr val="404040"/>
                </a:solidFill>
                <a:latin typeface="Calibri"/>
                <a:cs typeface="Calibri"/>
              </a:rPr>
              <a:t>information</a:t>
            </a:r>
            <a:endParaRPr sz="1800">
              <a:latin typeface="Calibri"/>
              <a:cs typeface="Calibri"/>
            </a:endParaRPr>
          </a:p>
        </p:txBody>
      </p:sp>
      <p:sp>
        <p:nvSpPr>
          <p:cNvPr id="3" name="object 3"/>
          <p:cNvSpPr txBox="1"/>
          <p:nvPr/>
        </p:nvSpPr>
        <p:spPr>
          <a:xfrm>
            <a:off x="5758845" y="1117091"/>
            <a:ext cx="2799715"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C00000"/>
                </a:solidFill>
                <a:latin typeface="Calibri"/>
                <a:cs typeface="Calibri"/>
              </a:rPr>
              <a:t>Executable</a:t>
            </a:r>
            <a:r>
              <a:rPr sz="2000" spc="-25" dirty="0">
                <a:solidFill>
                  <a:srgbClr val="C00000"/>
                </a:solidFill>
                <a:latin typeface="Calibri"/>
                <a:cs typeface="Calibri"/>
              </a:rPr>
              <a:t> </a:t>
            </a:r>
            <a:r>
              <a:rPr sz="2000" spc="-10" dirty="0">
                <a:solidFill>
                  <a:srgbClr val="C00000"/>
                </a:solidFill>
                <a:latin typeface="Calibri"/>
                <a:cs typeface="Calibri"/>
              </a:rPr>
              <a:t>process</a:t>
            </a:r>
            <a:r>
              <a:rPr sz="2000" spc="-20" dirty="0">
                <a:solidFill>
                  <a:srgbClr val="C00000"/>
                </a:solidFill>
                <a:latin typeface="Calibri"/>
                <a:cs typeface="Calibri"/>
              </a:rPr>
              <a:t> </a:t>
            </a:r>
            <a:r>
              <a:rPr sz="2000" spc="-5" dirty="0">
                <a:solidFill>
                  <a:srgbClr val="C00000"/>
                </a:solidFill>
                <a:latin typeface="Calibri"/>
                <a:cs typeface="Calibri"/>
              </a:rPr>
              <a:t>models</a:t>
            </a:r>
            <a:endParaRPr sz="2000">
              <a:latin typeface="Calibri"/>
              <a:cs typeface="Calibri"/>
            </a:endParaRPr>
          </a:p>
        </p:txBody>
      </p:sp>
      <p:sp>
        <p:nvSpPr>
          <p:cNvPr id="4" name="object 4"/>
          <p:cNvSpPr txBox="1"/>
          <p:nvPr/>
        </p:nvSpPr>
        <p:spPr>
          <a:xfrm>
            <a:off x="5894100" y="1416811"/>
            <a:ext cx="3604260" cy="2272030"/>
          </a:xfrm>
          <a:prstGeom prst="rect">
            <a:avLst/>
          </a:prstGeom>
        </p:spPr>
        <p:txBody>
          <a:bodyPr vert="horz" wrap="square" lIns="0" tIns="43180" rIns="0" bIns="0" rtlCol="0">
            <a:spAutoFit/>
          </a:bodyPr>
          <a:lstStyle/>
          <a:p>
            <a:pPr marL="288925" indent="-276225">
              <a:lnSpc>
                <a:spcPct val="100000"/>
              </a:lnSpc>
              <a:spcBef>
                <a:spcPts val="340"/>
              </a:spcBef>
              <a:buClr>
                <a:srgbClr val="7F7F7F"/>
              </a:buClr>
              <a:buFont typeface="Arial MT"/>
              <a:buChar char="•"/>
              <a:tabLst>
                <a:tab pos="288290" algn="l"/>
                <a:tab pos="288925" algn="l"/>
              </a:tabLst>
            </a:pPr>
            <a:r>
              <a:rPr sz="1800" spc="-10" dirty="0">
                <a:solidFill>
                  <a:srgbClr val="404040"/>
                </a:solidFill>
                <a:latin typeface="Calibri"/>
                <a:cs typeface="Calibri"/>
              </a:rPr>
              <a:t>are</a:t>
            </a:r>
            <a:r>
              <a:rPr sz="1800" spc="-5" dirty="0">
                <a:solidFill>
                  <a:srgbClr val="404040"/>
                </a:solidFill>
                <a:latin typeface="Calibri"/>
                <a:cs typeface="Calibri"/>
              </a:rPr>
              <a:t> </a:t>
            </a:r>
            <a:r>
              <a:rPr sz="1800" dirty="0">
                <a:solidFill>
                  <a:srgbClr val="404040"/>
                </a:solidFill>
                <a:latin typeface="Calibri"/>
                <a:cs typeface="Calibri"/>
              </a:rPr>
              <a:t>made </a:t>
            </a:r>
            <a:r>
              <a:rPr sz="1800" spc="-5" dirty="0">
                <a:solidFill>
                  <a:srgbClr val="404040"/>
                </a:solidFill>
                <a:latin typeface="Calibri"/>
                <a:cs typeface="Calibri"/>
              </a:rPr>
              <a:t>by</a:t>
            </a:r>
            <a:r>
              <a:rPr sz="1800" spc="-10" dirty="0">
                <a:solidFill>
                  <a:srgbClr val="404040"/>
                </a:solidFill>
                <a:latin typeface="Calibri"/>
                <a:cs typeface="Calibri"/>
              </a:rPr>
              <a:t> </a:t>
            </a:r>
            <a:r>
              <a:rPr sz="1800" spc="-5" dirty="0">
                <a:solidFill>
                  <a:srgbClr val="404040"/>
                </a:solidFill>
                <a:latin typeface="Calibri"/>
                <a:cs typeface="Calibri"/>
              </a:rPr>
              <a:t>IT</a:t>
            </a:r>
            <a:r>
              <a:rPr sz="1800" spc="-10" dirty="0">
                <a:solidFill>
                  <a:srgbClr val="404040"/>
                </a:solidFill>
                <a:latin typeface="Calibri"/>
                <a:cs typeface="Calibri"/>
              </a:rPr>
              <a:t> experts</a:t>
            </a:r>
            <a:endParaRPr sz="1800">
              <a:latin typeface="Calibri"/>
              <a:cs typeface="Calibri"/>
            </a:endParaRPr>
          </a:p>
          <a:p>
            <a:pPr marL="288925" marR="886460" indent="-276225">
              <a:lnSpc>
                <a:spcPts val="1900"/>
              </a:lnSpc>
              <a:spcBef>
                <a:spcPts val="520"/>
              </a:spcBef>
              <a:buClr>
                <a:srgbClr val="7F7F7F"/>
              </a:buClr>
              <a:buFont typeface="Arial MT"/>
              <a:buChar char="•"/>
              <a:tabLst>
                <a:tab pos="288290" algn="l"/>
                <a:tab pos="288925" algn="l"/>
              </a:tabLst>
            </a:pPr>
            <a:r>
              <a:rPr sz="1800" spc="-10" dirty="0">
                <a:solidFill>
                  <a:srgbClr val="404040"/>
                </a:solidFill>
                <a:latin typeface="Calibri"/>
                <a:cs typeface="Calibri"/>
              </a:rPr>
              <a:t>provide</a:t>
            </a:r>
            <a:r>
              <a:rPr sz="1800" spc="-5" dirty="0">
                <a:solidFill>
                  <a:srgbClr val="404040"/>
                </a:solidFill>
                <a:latin typeface="Calibri"/>
                <a:cs typeface="Calibri"/>
              </a:rPr>
              <a:t> input </a:t>
            </a:r>
            <a:r>
              <a:rPr sz="1800" spc="-15" dirty="0">
                <a:solidFill>
                  <a:srgbClr val="404040"/>
                </a:solidFill>
                <a:latin typeface="Calibri"/>
                <a:cs typeface="Calibri"/>
              </a:rPr>
              <a:t>to</a:t>
            </a:r>
            <a:r>
              <a:rPr sz="1800" dirty="0">
                <a:solidFill>
                  <a:srgbClr val="404040"/>
                </a:solidFill>
                <a:latin typeface="Calibri"/>
                <a:cs typeface="Calibri"/>
              </a:rPr>
              <a:t> a</a:t>
            </a:r>
            <a:r>
              <a:rPr sz="1800" spc="-5" dirty="0">
                <a:solidFill>
                  <a:srgbClr val="404040"/>
                </a:solidFill>
                <a:latin typeface="Calibri"/>
                <a:cs typeface="Calibri"/>
              </a:rPr>
              <a:t> </a:t>
            </a:r>
            <a:r>
              <a:rPr sz="1800" spc="-10" dirty="0">
                <a:solidFill>
                  <a:srgbClr val="404040"/>
                </a:solidFill>
                <a:latin typeface="Calibri"/>
                <a:cs typeface="Calibri"/>
              </a:rPr>
              <a:t>process </a:t>
            </a:r>
            <a:r>
              <a:rPr sz="1800" spc="-395" dirty="0">
                <a:solidFill>
                  <a:srgbClr val="404040"/>
                </a:solidFill>
                <a:latin typeface="Calibri"/>
                <a:cs typeface="Calibri"/>
              </a:rPr>
              <a:t> </a:t>
            </a:r>
            <a:r>
              <a:rPr sz="1800" spc="-5" dirty="0">
                <a:solidFill>
                  <a:srgbClr val="404040"/>
                </a:solidFill>
                <a:latin typeface="Calibri"/>
                <a:cs typeface="Calibri"/>
              </a:rPr>
              <a:t>enactment</a:t>
            </a:r>
            <a:r>
              <a:rPr sz="1800" spc="-20" dirty="0">
                <a:solidFill>
                  <a:srgbClr val="404040"/>
                </a:solidFill>
                <a:latin typeface="Calibri"/>
                <a:cs typeface="Calibri"/>
              </a:rPr>
              <a:t> system</a:t>
            </a:r>
            <a:r>
              <a:rPr sz="1800" spc="-15" dirty="0">
                <a:solidFill>
                  <a:srgbClr val="404040"/>
                </a:solidFill>
                <a:latin typeface="Calibri"/>
                <a:cs typeface="Calibri"/>
              </a:rPr>
              <a:t> </a:t>
            </a:r>
            <a:r>
              <a:rPr sz="1800" dirty="0">
                <a:solidFill>
                  <a:srgbClr val="404040"/>
                </a:solidFill>
                <a:latin typeface="Calibri"/>
                <a:cs typeface="Calibri"/>
              </a:rPr>
              <a:t>-</a:t>
            </a:r>
            <a:r>
              <a:rPr sz="1800" spc="-20" dirty="0">
                <a:solidFill>
                  <a:srgbClr val="404040"/>
                </a:solidFill>
                <a:latin typeface="Calibri"/>
                <a:cs typeface="Calibri"/>
              </a:rPr>
              <a:t> </a:t>
            </a:r>
            <a:r>
              <a:rPr sz="1800" spc="-5" dirty="0">
                <a:solidFill>
                  <a:srgbClr val="404040"/>
                </a:solidFill>
                <a:latin typeface="Calibri"/>
                <a:cs typeface="Calibri"/>
              </a:rPr>
              <a:t>BPMS</a:t>
            </a:r>
            <a:endParaRPr sz="1800">
              <a:latin typeface="Calibri"/>
              <a:cs typeface="Calibri"/>
            </a:endParaRPr>
          </a:p>
          <a:p>
            <a:pPr marL="288925" indent="-276225">
              <a:lnSpc>
                <a:spcPct val="100000"/>
              </a:lnSpc>
              <a:spcBef>
                <a:spcPts val="215"/>
              </a:spcBef>
              <a:buClr>
                <a:srgbClr val="7F7F7F"/>
              </a:buClr>
              <a:buFont typeface="Arial MT"/>
              <a:buChar char="•"/>
              <a:tabLst>
                <a:tab pos="288290" algn="l"/>
                <a:tab pos="288925" algn="l"/>
              </a:tabLst>
            </a:pPr>
            <a:r>
              <a:rPr sz="1800" spc="-10" dirty="0">
                <a:solidFill>
                  <a:srgbClr val="404040"/>
                </a:solidFill>
                <a:latin typeface="Calibri"/>
                <a:cs typeface="Calibri"/>
              </a:rPr>
              <a:t>must </a:t>
            </a:r>
            <a:r>
              <a:rPr sz="1800" dirty="0">
                <a:solidFill>
                  <a:srgbClr val="404040"/>
                </a:solidFill>
                <a:latin typeface="Calibri"/>
                <a:cs typeface="Calibri"/>
              </a:rPr>
              <a:t>be</a:t>
            </a:r>
            <a:r>
              <a:rPr sz="1800" spc="-5" dirty="0">
                <a:solidFill>
                  <a:srgbClr val="404040"/>
                </a:solidFill>
                <a:latin typeface="Calibri"/>
                <a:cs typeface="Calibri"/>
              </a:rPr>
              <a:t> machine</a:t>
            </a:r>
            <a:r>
              <a:rPr sz="1800" dirty="0">
                <a:solidFill>
                  <a:srgbClr val="404040"/>
                </a:solidFill>
                <a:latin typeface="Calibri"/>
                <a:cs typeface="Calibri"/>
              </a:rPr>
              <a:t> </a:t>
            </a:r>
            <a:r>
              <a:rPr sz="1800" spc="-5" dirty="0">
                <a:solidFill>
                  <a:srgbClr val="404040"/>
                </a:solidFill>
                <a:latin typeface="Calibri"/>
                <a:cs typeface="Calibri"/>
              </a:rPr>
              <a:t>readable</a:t>
            </a:r>
            <a:endParaRPr sz="1800">
              <a:latin typeface="Calibri"/>
              <a:cs typeface="Calibri"/>
            </a:endParaRPr>
          </a:p>
          <a:p>
            <a:pPr marL="288925" marR="156845" indent="-276225">
              <a:lnSpc>
                <a:spcPts val="1900"/>
              </a:lnSpc>
              <a:spcBef>
                <a:spcPts val="520"/>
              </a:spcBef>
              <a:buClr>
                <a:srgbClr val="7F7F7F"/>
              </a:buClr>
              <a:buFont typeface="Arial MT"/>
              <a:buChar char="•"/>
              <a:tabLst>
                <a:tab pos="288290" algn="l"/>
                <a:tab pos="288925" algn="l"/>
              </a:tabLst>
            </a:pPr>
            <a:r>
              <a:rPr sz="1800" spc="-10" dirty="0">
                <a:solidFill>
                  <a:srgbClr val="404040"/>
                </a:solidFill>
                <a:latin typeface="Calibri"/>
                <a:cs typeface="Calibri"/>
              </a:rPr>
              <a:t>must </a:t>
            </a:r>
            <a:r>
              <a:rPr sz="1800" dirty="0">
                <a:solidFill>
                  <a:srgbClr val="404040"/>
                </a:solidFill>
                <a:latin typeface="Calibri"/>
                <a:cs typeface="Calibri"/>
              </a:rPr>
              <a:t>be unambiguous and </a:t>
            </a:r>
            <a:r>
              <a:rPr sz="1800" spc="-5" dirty="0">
                <a:solidFill>
                  <a:srgbClr val="404040"/>
                </a:solidFill>
                <a:latin typeface="Calibri"/>
                <a:cs typeface="Calibri"/>
              </a:rPr>
              <a:t>should </a:t>
            </a:r>
            <a:r>
              <a:rPr sz="1800" spc="-395" dirty="0">
                <a:solidFill>
                  <a:srgbClr val="404040"/>
                </a:solidFill>
                <a:latin typeface="Calibri"/>
                <a:cs typeface="Calibri"/>
              </a:rPr>
              <a:t> </a:t>
            </a:r>
            <a:r>
              <a:rPr sz="1800" dirty="0">
                <a:solidFill>
                  <a:srgbClr val="404040"/>
                </a:solidFill>
                <a:latin typeface="Calibri"/>
                <a:cs typeface="Calibri"/>
              </a:rPr>
              <a:t>not</a:t>
            </a:r>
            <a:r>
              <a:rPr sz="1800" spc="-5" dirty="0">
                <a:solidFill>
                  <a:srgbClr val="404040"/>
                </a:solidFill>
                <a:latin typeface="Calibri"/>
                <a:cs typeface="Calibri"/>
              </a:rPr>
              <a:t> </a:t>
            </a:r>
            <a:r>
              <a:rPr sz="1800" spc="-10" dirty="0">
                <a:solidFill>
                  <a:srgbClr val="404040"/>
                </a:solidFill>
                <a:latin typeface="Calibri"/>
                <a:cs typeface="Calibri"/>
              </a:rPr>
              <a:t>contain</a:t>
            </a:r>
            <a:r>
              <a:rPr sz="1800" dirty="0">
                <a:solidFill>
                  <a:srgbClr val="404040"/>
                </a:solidFill>
                <a:latin typeface="Calibri"/>
                <a:cs typeface="Calibri"/>
              </a:rPr>
              <a:t> </a:t>
            </a:r>
            <a:r>
              <a:rPr sz="1800" spc="-15" dirty="0">
                <a:solidFill>
                  <a:srgbClr val="404040"/>
                </a:solidFill>
                <a:latin typeface="Calibri"/>
                <a:cs typeface="Calibri"/>
              </a:rPr>
              <a:t>any</a:t>
            </a:r>
            <a:r>
              <a:rPr sz="1800" dirty="0">
                <a:solidFill>
                  <a:srgbClr val="404040"/>
                </a:solidFill>
                <a:latin typeface="Calibri"/>
                <a:cs typeface="Calibri"/>
              </a:rPr>
              <a:t> </a:t>
            </a:r>
            <a:r>
              <a:rPr sz="1800" spc="-10" dirty="0">
                <a:solidFill>
                  <a:srgbClr val="404040"/>
                </a:solidFill>
                <a:latin typeface="Calibri"/>
                <a:cs typeface="Calibri"/>
              </a:rPr>
              <a:t>uncertainties</a:t>
            </a:r>
            <a:endParaRPr sz="1800">
              <a:latin typeface="Calibri"/>
              <a:cs typeface="Calibri"/>
            </a:endParaRPr>
          </a:p>
          <a:p>
            <a:pPr marL="288925" marR="5080" indent="-276225">
              <a:lnSpc>
                <a:spcPts val="1900"/>
              </a:lnSpc>
              <a:spcBef>
                <a:spcPts val="495"/>
              </a:spcBef>
              <a:buClr>
                <a:srgbClr val="7F7F7F"/>
              </a:buClr>
              <a:buFont typeface="Arial MT"/>
              <a:buChar char="•"/>
              <a:tabLst>
                <a:tab pos="288290" algn="l"/>
                <a:tab pos="288925" algn="l"/>
              </a:tabLst>
            </a:pPr>
            <a:r>
              <a:rPr sz="1800" spc="-10" dirty="0">
                <a:solidFill>
                  <a:srgbClr val="404040"/>
                </a:solidFill>
                <a:latin typeface="Calibri"/>
                <a:cs typeface="Calibri"/>
              </a:rPr>
              <a:t>contain </a:t>
            </a:r>
            <a:r>
              <a:rPr sz="1800" dirty="0">
                <a:solidFill>
                  <a:srgbClr val="404040"/>
                </a:solidFill>
                <a:latin typeface="Calibri"/>
                <a:cs typeface="Calibri"/>
              </a:rPr>
              <a:t>further </a:t>
            </a:r>
            <a:r>
              <a:rPr sz="1800" spc="-10" dirty="0">
                <a:solidFill>
                  <a:srgbClr val="404040"/>
                </a:solidFill>
                <a:latin typeface="Calibri"/>
                <a:cs typeface="Calibri"/>
              </a:rPr>
              <a:t>details </a:t>
            </a:r>
            <a:r>
              <a:rPr sz="1800" spc="-5" dirty="0">
                <a:solidFill>
                  <a:srgbClr val="404040"/>
                </a:solidFill>
                <a:latin typeface="Calibri"/>
                <a:cs typeface="Calibri"/>
              </a:rPr>
              <a:t>that </a:t>
            </a:r>
            <a:r>
              <a:rPr sz="1800" spc="-10" dirty="0">
                <a:solidFill>
                  <a:srgbClr val="404040"/>
                </a:solidFill>
                <a:latin typeface="Calibri"/>
                <a:cs typeface="Calibri"/>
              </a:rPr>
              <a:t>are </a:t>
            </a:r>
            <a:r>
              <a:rPr sz="1800" dirty="0">
                <a:solidFill>
                  <a:srgbClr val="404040"/>
                </a:solidFill>
                <a:latin typeface="Calibri"/>
                <a:cs typeface="Calibri"/>
              </a:rPr>
              <a:t>only </a:t>
            </a:r>
            <a:r>
              <a:rPr sz="1800" spc="-395" dirty="0">
                <a:solidFill>
                  <a:srgbClr val="404040"/>
                </a:solidFill>
                <a:latin typeface="Calibri"/>
                <a:cs typeface="Calibri"/>
              </a:rPr>
              <a:t> </a:t>
            </a:r>
            <a:r>
              <a:rPr sz="1800" spc="-15" dirty="0">
                <a:solidFill>
                  <a:srgbClr val="404040"/>
                </a:solidFill>
                <a:latin typeface="Calibri"/>
                <a:cs typeface="Calibri"/>
              </a:rPr>
              <a:t>relevant</a:t>
            </a:r>
            <a:r>
              <a:rPr sz="1800" spc="-5" dirty="0">
                <a:solidFill>
                  <a:srgbClr val="404040"/>
                </a:solidFill>
                <a:latin typeface="Calibri"/>
                <a:cs typeface="Calibri"/>
              </a:rPr>
              <a:t> </a:t>
            </a:r>
            <a:r>
              <a:rPr sz="1800" spc="-15" dirty="0">
                <a:solidFill>
                  <a:srgbClr val="404040"/>
                </a:solidFill>
                <a:latin typeface="Calibri"/>
                <a:cs typeface="Calibri"/>
              </a:rPr>
              <a:t>to</a:t>
            </a:r>
            <a:r>
              <a:rPr sz="1800" spc="5" dirty="0">
                <a:solidFill>
                  <a:srgbClr val="404040"/>
                </a:solidFill>
                <a:latin typeface="Calibri"/>
                <a:cs typeface="Calibri"/>
              </a:rPr>
              <a:t> </a:t>
            </a:r>
            <a:r>
              <a:rPr sz="1800" spc="-10" dirty="0">
                <a:solidFill>
                  <a:srgbClr val="404040"/>
                </a:solidFill>
                <a:latin typeface="Calibri"/>
                <a:cs typeface="Calibri"/>
              </a:rPr>
              <a:t>implementation</a:t>
            </a:r>
            <a:endParaRPr sz="1800">
              <a:latin typeface="Calibri"/>
              <a:cs typeface="Calibri"/>
            </a:endParaRPr>
          </a:p>
        </p:txBody>
      </p:sp>
      <p:sp>
        <p:nvSpPr>
          <p:cNvPr id="5" name="object 5"/>
          <p:cNvSpPr txBox="1">
            <a:spLocks noGrp="1"/>
          </p:cNvSpPr>
          <p:nvPr>
            <p:ph type="title"/>
          </p:nvPr>
        </p:nvSpPr>
        <p:spPr>
          <a:xfrm>
            <a:off x="1177465" y="345947"/>
            <a:ext cx="6738620" cy="513080"/>
          </a:xfrm>
          <a:prstGeom prst="rect">
            <a:avLst/>
          </a:prstGeom>
        </p:spPr>
        <p:txBody>
          <a:bodyPr vert="horz" wrap="square" lIns="0" tIns="12700" rIns="0" bIns="0" rtlCol="0">
            <a:spAutoFit/>
          </a:bodyPr>
          <a:lstStyle/>
          <a:p>
            <a:pPr marL="12700">
              <a:lnSpc>
                <a:spcPct val="100000"/>
              </a:lnSpc>
              <a:spcBef>
                <a:spcPts val="100"/>
              </a:spcBef>
            </a:pPr>
            <a:r>
              <a:rPr spc="-15" dirty="0"/>
              <a:t>From</a:t>
            </a:r>
            <a:r>
              <a:rPr spc="-5" dirty="0"/>
              <a:t> </a:t>
            </a:r>
            <a:r>
              <a:rPr spc="-20" dirty="0"/>
              <a:t>“conceptual”</a:t>
            </a:r>
            <a:r>
              <a:rPr spc="-10" dirty="0"/>
              <a:t> </a:t>
            </a:r>
            <a:r>
              <a:rPr spc="-15" dirty="0"/>
              <a:t>to</a:t>
            </a:r>
            <a:r>
              <a:rPr spc="-5" dirty="0"/>
              <a:t> </a:t>
            </a:r>
            <a:r>
              <a:rPr spc="-20" dirty="0"/>
              <a:t>executable</a:t>
            </a:r>
            <a:r>
              <a:rPr spc="-10" dirty="0"/>
              <a:t> </a:t>
            </a:r>
            <a:r>
              <a:rPr spc="-5" dirty="0"/>
              <a:t>models</a:t>
            </a:r>
          </a:p>
        </p:txBody>
      </p:sp>
      <p:grpSp>
        <p:nvGrpSpPr>
          <p:cNvPr id="6" name="object 6"/>
          <p:cNvGrpSpPr/>
          <p:nvPr/>
        </p:nvGrpSpPr>
        <p:grpSpPr>
          <a:xfrm>
            <a:off x="1624583" y="4172711"/>
            <a:ext cx="7263765" cy="1780539"/>
            <a:chOff x="1624583" y="4172711"/>
            <a:chExt cx="7263765" cy="1780539"/>
          </a:xfrm>
        </p:grpSpPr>
        <p:pic>
          <p:nvPicPr>
            <p:cNvPr id="7" name="object 7"/>
            <p:cNvPicPr/>
            <p:nvPr/>
          </p:nvPicPr>
          <p:blipFill>
            <a:blip r:embed="rId2" cstate="print"/>
            <a:stretch>
              <a:fillRect/>
            </a:stretch>
          </p:blipFill>
          <p:spPr>
            <a:xfrm>
              <a:off x="4050208" y="4384741"/>
              <a:ext cx="2328275" cy="1238688"/>
            </a:xfrm>
            <a:prstGeom prst="rect">
              <a:avLst/>
            </a:prstGeom>
          </p:spPr>
        </p:pic>
        <p:pic>
          <p:nvPicPr>
            <p:cNvPr id="8" name="object 8"/>
            <p:cNvPicPr/>
            <p:nvPr/>
          </p:nvPicPr>
          <p:blipFill>
            <a:blip r:embed="rId3" cstate="print"/>
            <a:stretch>
              <a:fillRect/>
            </a:stretch>
          </p:blipFill>
          <p:spPr>
            <a:xfrm>
              <a:off x="1624583" y="4172711"/>
              <a:ext cx="2310383" cy="1780032"/>
            </a:xfrm>
            <a:prstGeom prst="rect">
              <a:avLst/>
            </a:prstGeom>
          </p:spPr>
        </p:pic>
        <p:pic>
          <p:nvPicPr>
            <p:cNvPr id="9" name="object 9"/>
            <p:cNvPicPr/>
            <p:nvPr/>
          </p:nvPicPr>
          <p:blipFill>
            <a:blip r:embed="rId4" cstate="print"/>
            <a:stretch>
              <a:fillRect/>
            </a:stretch>
          </p:blipFill>
          <p:spPr>
            <a:xfrm>
              <a:off x="1817961" y="4365105"/>
              <a:ext cx="1925638" cy="1394950"/>
            </a:xfrm>
            <a:prstGeom prst="rect">
              <a:avLst/>
            </a:prstGeom>
          </p:spPr>
        </p:pic>
        <p:pic>
          <p:nvPicPr>
            <p:cNvPr id="10" name="object 10"/>
            <p:cNvPicPr/>
            <p:nvPr/>
          </p:nvPicPr>
          <p:blipFill>
            <a:blip r:embed="rId5" cstate="print"/>
            <a:stretch>
              <a:fillRect/>
            </a:stretch>
          </p:blipFill>
          <p:spPr>
            <a:xfrm>
              <a:off x="6489192" y="4172711"/>
              <a:ext cx="2398775" cy="1731264"/>
            </a:xfrm>
            <a:prstGeom prst="rect">
              <a:avLst/>
            </a:prstGeom>
          </p:spPr>
        </p:pic>
        <p:pic>
          <p:nvPicPr>
            <p:cNvPr id="11" name="object 11"/>
            <p:cNvPicPr/>
            <p:nvPr/>
          </p:nvPicPr>
          <p:blipFill>
            <a:blip r:embed="rId6" cstate="print"/>
            <a:stretch>
              <a:fillRect/>
            </a:stretch>
          </p:blipFill>
          <p:spPr>
            <a:xfrm>
              <a:off x="6680596" y="4365105"/>
              <a:ext cx="2016125" cy="1347786"/>
            </a:xfrm>
            <a:prstGeom prst="rect">
              <a:avLst/>
            </a:prstGeom>
          </p:spPr>
        </p:pic>
        <p:pic>
          <p:nvPicPr>
            <p:cNvPr id="12" name="object 12"/>
            <p:cNvPicPr/>
            <p:nvPr/>
          </p:nvPicPr>
          <p:blipFill>
            <a:blip r:embed="rId7" cstate="print"/>
            <a:stretch>
              <a:fillRect/>
            </a:stretch>
          </p:blipFill>
          <p:spPr>
            <a:xfrm>
              <a:off x="3978201" y="4361788"/>
              <a:ext cx="2489974" cy="1443476"/>
            </a:xfrm>
            <a:prstGeom prst="rect">
              <a:avLst/>
            </a:prstGeom>
          </p:spPr>
        </p:pic>
        <p:sp>
          <p:nvSpPr>
            <p:cNvPr id="13" name="object 13"/>
            <p:cNvSpPr/>
            <p:nvPr/>
          </p:nvSpPr>
          <p:spPr>
            <a:xfrm>
              <a:off x="4026188" y="4797152"/>
              <a:ext cx="2328545" cy="576580"/>
            </a:xfrm>
            <a:custGeom>
              <a:avLst/>
              <a:gdLst/>
              <a:ahLst/>
              <a:cxnLst/>
              <a:rect l="l" t="t" r="r" b="b"/>
              <a:pathLst>
                <a:path w="2328545" h="576579">
                  <a:moveTo>
                    <a:pt x="2040246" y="0"/>
                  </a:moveTo>
                  <a:lnTo>
                    <a:pt x="2040246" y="144015"/>
                  </a:lnTo>
                  <a:lnTo>
                    <a:pt x="0" y="144015"/>
                  </a:lnTo>
                  <a:lnTo>
                    <a:pt x="0" y="432048"/>
                  </a:lnTo>
                  <a:lnTo>
                    <a:pt x="2040246" y="432048"/>
                  </a:lnTo>
                  <a:lnTo>
                    <a:pt x="2040246" y="576064"/>
                  </a:lnTo>
                  <a:lnTo>
                    <a:pt x="2328277" y="288033"/>
                  </a:lnTo>
                  <a:lnTo>
                    <a:pt x="2040246" y="0"/>
                  </a:lnTo>
                  <a:close/>
                </a:path>
              </a:pathLst>
            </a:custGeom>
            <a:solidFill>
              <a:srgbClr val="98C723">
                <a:alpha val="38038"/>
              </a:srgbClr>
            </a:solidFill>
          </p:spPr>
          <p:txBody>
            <a:bodyPr wrap="square" lIns="0" tIns="0" rIns="0" bIns="0" rtlCol="0"/>
            <a:lstStyle/>
            <a:p>
              <a:endParaRPr/>
            </a:p>
          </p:txBody>
        </p:sp>
        <p:sp>
          <p:nvSpPr>
            <p:cNvPr id="14" name="object 14"/>
            <p:cNvSpPr/>
            <p:nvPr/>
          </p:nvSpPr>
          <p:spPr>
            <a:xfrm>
              <a:off x="4026188" y="4797152"/>
              <a:ext cx="2328545" cy="576580"/>
            </a:xfrm>
            <a:custGeom>
              <a:avLst/>
              <a:gdLst/>
              <a:ahLst/>
              <a:cxnLst/>
              <a:rect l="l" t="t" r="r" b="b"/>
              <a:pathLst>
                <a:path w="2328545" h="576579">
                  <a:moveTo>
                    <a:pt x="0" y="144015"/>
                  </a:moveTo>
                  <a:lnTo>
                    <a:pt x="2040246" y="144015"/>
                  </a:lnTo>
                  <a:lnTo>
                    <a:pt x="2040246" y="0"/>
                  </a:lnTo>
                  <a:lnTo>
                    <a:pt x="2328276" y="288033"/>
                  </a:lnTo>
                  <a:lnTo>
                    <a:pt x="2040246" y="576064"/>
                  </a:lnTo>
                  <a:lnTo>
                    <a:pt x="2040246" y="432048"/>
                  </a:lnTo>
                  <a:lnTo>
                    <a:pt x="0" y="432048"/>
                  </a:lnTo>
                  <a:lnTo>
                    <a:pt x="0" y="144015"/>
                  </a:lnTo>
                  <a:close/>
                </a:path>
              </a:pathLst>
            </a:custGeom>
            <a:ln w="15875">
              <a:solidFill>
                <a:srgbClr val="6E9217"/>
              </a:solidFill>
            </a:ln>
          </p:spPr>
          <p:txBody>
            <a:bodyPr wrap="square" lIns="0" tIns="0" rIns="0" bIns="0" rtlCol="0"/>
            <a:lstStyle/>
            <a:p>
              <a:endParaRPr/>
            </a:p>
          </p:txBody>
        </p:sp>
      </p:grpSp>
      <p:sp>
        <p:nvSpPr>
          <p:cNvPr id="15" name="object 15"/>
          <p:cNvSpPr txBox="1"/>
          <p:nvPr/>
        </p:nvSpPr>
        <p:spPr>
          <a:xfrm>
            <a:off x="4279508" y="5981700"/>
            <a:ext cx="1787525" cy="635000"/>
          </a:xfrm>
          <a:prstGeom prst="rect">
            <a:avLst/>
          </a:prstGeom>
        </p:spPr>
        <p:txBody>
          <a:bodyPr vert="horz" wrap="square" lIns="0" tIns="12700" rIns="0" bIns="0" rtlCol="0">
            <a:spAutoFit/>
          </a:bodyPr>
          <a:lstStyle/>
          <a:p>
            <a:pPr marL="144145" marR="5080" indent="-131445">
              <a:lnSpc>
                <a:spcPct val="100000"/>
              </a:lnSpc>
              <a:spcBef>
                <a:spcPts val="100"/>
              </a:spcBef>
            </a:pPr>
            <a:r>
              <a:rPr sz="2000" spc="-5" dirty="0">
                <a:solidFill>
                  <a:srgbClr val="C00000"/>
                </a:solidFill>
                <a:latin typeface="Calibri"/>
                <a:cs typeface="Calibri"/>
              </a:rPr>
              <a:t>“to-be</a:t>
            </a:r>
            <a:r>
              <a:rPr sz="2000" spc="-80" dirty="0">
                <a:solidFill>
                  <a:srgbClr val="C00000"/>
                </a:solidFill>
                <a:latin typeface="Calibri"/>
                <a:cs typeface="Calibri"/>
              </a:rPr>
              <a:t> </a:t>
            </a:r>
            <a:r>
              <a:rPr sz="2000" spc="-15" dirty="0">
                <a:solidFill>
                  <a:srgbClr val="C00000"/>
                </a:solidFill>
                <a:latin typeface="Calibri"/>
                <a:cs typeface="Calibri"/>
              </a:rPr>
              <a:t>executed” </a:t>
            </a:r>
            <a:r>
              <a:rPr sz="2000" spc="-440" dirty="0">
                <a:solidFill>
                  <a:srgbClr val="C00000"/>
                </a:solidFill>
                <a:latin typeface="Calibri"/>
                <a:cs typeface="Calibri"/>
              </a:rPr>
              <a:t> </a:t>
            </a:r>
            <a:r>
              <a:rPr sz="2000" spc="-10" dirty="0">
                <a:solidFill>
                  <a:srgbClr val="C00000"/>
                </a:solidFill>
                <a:latin typeface="Calibri"/>
                <a:cs typeface="Calibri"/>
              </a:rPr>
              <a:t>process</a:t>
            </a:r>
            <a:r>
              <a:rPr sz="2000" spc="-20" dirty="0">
                <a:solidFill>
                  <a:srgbClr val="C00000"/>
                </a:solidFill>
                <a:latin typeface="Calibri"/>
                <a:cs typeface="Calibri"/>
              </a:rPr>
              <a:t> </a:t>
            </a:r>
            <a:r>
              <a:rPr sz="2000" spc="-5" dirty="0">
                <a:solidFill>
                  <a:srgbClr val="C00000"/>
                </a:solidFill>
                <a:latin typeface="Calibri"/>
                <a:cs typeface="Calibri"/>
              </a:rPr>
              <a:t>model</a:t>
            </a:r>
            <a:endParaRPr sz="2000">
              <a:latin typeface="Calibri"/>
              <a:cs typeface="Calibri"/>
            </a:endParaRPr>
          </a:p>
        </p:txBody>
      </p:sp>
      <p:sp>
        <p:nvSpPr>
          <p:cNvPr id="16" name="object 16"/>
          <p:cNvSpPr txBox="1"/>
          <p:nvPr/>
        </p:nvSpPr>
        <p:spPr>
          <a:xfrm>
            <a:off x="9324181" y="6535999"/>
            <a:ext cx="17970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12</a:t>
            </a:fld>
            <a:endParaRPr sz="16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6067425" cy="513080"/>
          </a:xfrm>
          <a:prstGeom prst="rect">
            <a:avLst/>
          </a:prstGeom>
        </p:spPr>
        <p:txBody>
          <a:bodyPr vert="horz" wrap="square" lIns="0" tIns="12700" rIns="0" bIns="0" rtlCol="0">
            <a:spAutoFit/>
          </a:bodyPr>
          <a:lstStyle/>
          <a:p>
            <a:pPr marL="12700">
              <a:lnSpc>
                <a:spcPct val="100000"/>
              </a:lnSpc>
              <a:spcBef>
                <a:spcPts val="100"/>
              </a:spcBef>
            </a:pPr>
            <a:r>
              <a:rPr dirty="0"/>
              <a:t>Bridging</a:t>
            </a:r>
            <a:r>
              <a:rPr spc="-15" dirty="0"/>
              <a:t> </a:t>
            </a:r>
            <a:r>
              <a:rPr dirty="0"/>
              <a:t>the</a:t>
            </a:r>
            <a:r>
              <a:rPr spc="-15" dirty="0"/>
              <a:t> gap:</a:t>
            </a:r>
            <a:r>
              <a:rPr spc="-10" dirty="0"/>
              <a:t> </a:t>
            </a:r>
            <a:r>
              <a:rPr dirty="0"/>
              <a:t>A</a:t>
            </a:r>
            <a:r>
              <a:rPr spc="-15" dirty="0"/>
              <a:t> five-step</a:t>
            </a:r>
            <a:r>
              <a:rPr spc="-10" dirty="0"/>
              <a:t> </a:t>
            </a:r>
            <a:r>
              <a:rPr spc="-5" dirty="0"/>
              <a:t>method</a:t>
            </a:r>
          </a:p>
        </p:txBody>
      </p:sp>
      <p:sp>
        <p:nvSpPr>
          <p:cNvPr id="3" name="object 3"/>
          <p:cNvSpPr txBox="1"/>
          <p:nvPr/>
        </p:nvSpPr>
        <p:spPr>
          <a:xfrm>
            <a:off x="640197" y="1273556"/>
            <a:ext cx="4892675" cy="2232660"/>
          </a:xfrm>
          <a:prstGeom prst="rect">
            <a:avLst/>
          </a:prstGeom>
        </p:spPr>
        <p:txBody>
          <a:bodyPr vert="horz" wrap="square" lIns="0" tIns="88900" rIns="0" bIns="0" rtlCol="0">
            <a:spAutoFit/>
          </a:bodyPr>
          <a:lstStyle/>
          <a:p>
            <a:pPr marL="469900" indent="-457200">
              <a:lnSpc>
                <a:spcPct val="100000"/>
              </a:lnSpc>
              <a:spcBef>
                <a:spcPts val="700"/>
              </a:spcBef>
              <a:buClr>
                <a:srgbClr val="7F7F7F"/>
              </a:buClr>
              <a:buAutoNum type="arabicPeriod"/>
              <a:tabLst>
                <a:tab pos="469265" algn="l"/>
                <a:tab pos="469900" algn="l"/>
              </a:tabLst>
            </a:pPr>
            <a:r>
              <a:rPr sz="2400" spc="-5" dirty="0">
                <a:solidFill>
                  <a:srgbClr val="404040"/>
                </a:solidFill>
                <a:latin typeface="Calibri"/>
                <a:cs typeface="Calibri"/>
              </a:rPr>
              <a:t>Identify</a:t>
            </a:r>
            <a:r>
              <a:rPr sz="2400" spc="-25" dirty="0">
                <a:solidFill>
                  <a:srgbClr val="404040"/>
                </a:solidFill>
                <a:latin typeface="Calibri"/>
                <a:cs typeface="Calibri"/>
              </a:rPr>
              <a:t> </a:t>
            </a:r>
            <a:r>
              <a:rPr sz="2400" spc="-5" dirty="0">
                <a:solidFill>
                  <a:srgbClr val="404040"/>
                </a:solidFill>
                <a:latin typeface="Calibri"/>
                <a:cs typeface="Calibri"/>
              </a:rPr>
              <a:t>the</a:t>
            </a:r>
            <a:r>
              <a:rPr sz="2400" spc="-15" dirty="0">
                <a:solidFill>
                  <a:srgbClr val="404040"/>
                </a:solidFill>
                <a:latin typeface="Calibri"/>
                <a:cs typeface="Calibri"/>
              </a:rPr>
              <a:t> </a:t>
            </a:r>
            <a:r>
              <a:rPr sz="2400" spc="-10" dirty="0">
                <a:solidFill>
                  <a:srgbClr val="404040"/>
                </a:solidFill>
                <a:latin typeface="Calibri"/>
                <a:cs typeface="Calibri"/>
              </a:rPr>
              <a:t>automation</a:t>
            </a:r>
            <a:r>
              <a:rPr sz="2400" spc="-20" dirty="0">
                <a:solidFill>
                  <a:srgbClr val="404040"/>
                </a:solidFill>
                <a:latin typeface="Calibri"/>
                <a:cs typeface="Calibri"/>
              </a:rPr>
              <a:t> </a:t>
            </a:r>
            <a:r>
              <a:rPr sz="2400" dirty="0">
                <a:solidFill>
                  <a:srgbClr val="404040"/>
                </a:solidFill>
                <a:latin typeface="Calibri"/>
                <a:cs typeface="Calibri"/>
              </a:rPr>
              <a:t>boundaries</a:t>
            </a:r>
            <a:endParaRPr sz="2400">
              <a:latin typeface="Calibri"/>
              <a:cs typeface="Calibri"/>
            </a:endParaRPr>
          </a:p>
          <a:p>
            <a:pPr marL="469900" indent="-457200">
              <a:lnSpc>
                <a:spcPct val="100000"/>
              </a:lnSpc>
              <a:spcBef>
                <a:spcPts val="600"/>
              </a:spcBef>
              <a:buClr>
                <a:srgbClr val="7F7F7F"/>
              </a:buClr>
              <a:buAutoNum type="arabicPeriod"/>
              <a:tabLst>
                <a:tab pos="469265" algn="l"/>
                <a:tab pos="469900" algn="l"/>
              </a:tabLst>
            </a:pPr>
            <a:r>
              <a:rPr sz="2400" spc="-15" dirty="0">
                <a:solidFill>
                  <a:srgbClr val="404040"/>
                </a:solidFill>
                <a:latin typeface="Calibri"/>
                <a:cs typeface="Calibri"/>
              </a:rPr>
              <a:t>Review</a:t>
            </a:r>
            <a:r>
              <a:rPr sz="2400" spc="-25" dirty="0">
                <a:solidFill>
                  <a:srgbClr val="404040"/>
                </a:solidFill>
                <a:latin typeface="Calibri"/>
                <a:cs typeface="Calibri"/>
              </a:rPr>
              <a:t> </a:t>
            </a:r>
            <a:r>
              <a:rPr sz="2400" spc="-5" dirty="0">
                <a:solidFill>
                  <a:srgbClr val="404040"/>
                </a:solidFill>
                <a:latin typeface="Calibri"/>
                <a:cs typeface="Calibri"/>
              </a:rPr>
              <a:t>manual</a:t>
            </a:r>
            <a:r>
              <a:rPr sz="2400" spc="-25" dirty="0">
                <a:solidFill>
                  <a:srgbClr val="404040"/>
                </a:solidFill>
                <a:latin typeface="Calibri"/>
                <a:cs typeface="Calibri"/>
              </a:rPr>
              <a:t> </a:t>
            </a:r>
            <a:r>
              <a:rPr sz="2400" spc="-15" dirty="0">
                <a:solidFill>
                  <a:srgbClr val="404040"/>
                </a:solidFill>
                <a:latin typeface="Calibri"/>
                <a:cs typeface="Calibri"/>
              </a:rPr>
              <a:t>tasks</a:t>
            </a:r>
            <a:endParaRPr sz="2400">
              <a:latin typeface="Calibri"/>
              <a:cs typeface="Calibri"/>
            </a:endParaRPr>
          </a:p>
          <a:p>
            <a:pPr marL="469900" indent="-457200">
              <a:lnSpc>
                <a:spcPct val="100000"/>
              </a:lnSpc>
              <a:spcBef>
                <a:spcPts val="620"/>
              </a:spcBef>
              <a:buClr>
                <a:srgbClr val="7F7F7F"/>
              </a:buClr>
              <a:buAutoNum type="arabicPeriod"/>
              <a:tabLst>
                <a:tab pos="469265" algn="l"/>
                <a:tab pos="469900" algn="l"/>
              </a:tabLst>
            </a:pPr>
            <a:r>
              <a:rPr sz="2400" spc="-10" dirty="0">
                <a:solidFill>
                  <a:srgbClr val="404040"/>
                </a:solidFill>
                <a:latin typeface="Calibri"/>
                <a:cs typeface="Calibri"/>
              </a:rPr>
              <a:t>Complete </a:t>
            </a:r>
            <a:r>
              <a:rPr sz="2400" spc="-5" dirty="0">
                <a:solidFill>
                  <a:srgbClr val="404040"/>
                </a:solidFill>
                <a:latin typeface="Calibri"/>
                <a:cs typeface="Calibri"/>
              </a:rPr>
              <a:t>the</a:t>
            </a:r>
            <a:r>
              <a:rPr sz="2400" spc="-10" dirty="0">
                <a:solidFill>
                  <a:srgbClr val="404040"/>
                </a:solidFill>
                <a:latin typeface="Calibri"/>
                <a:cs typeface="Calibri"/>
              </a:rPr>
              <a:t> process</a:t>
            </a:r>
            <a:r>
              <a:rPr sz="2400" spc="-15" dirty="0">
                <a:solidFill>
                  <a:srgbClr val="404040"/>
                </a:solidFill>
                <a:latin typeface="Calibri"/>
                <a:cs typeface="Calibri"/>
              </a:rPr>
              <a:t> </a:t>
            </a:r>
            <a:r>
              <a:rPr sz="2400" spc="-5" dirty="0">
                <a:solidFill>
                  <a:srgbClr val="404040"/>
                </a:solidFill>
                <a:latin typeface="Calibri"/>
                <a:cs typeface="Calibri"/>
              </a:rPr>
              <a:t>model</a:t>
            </a:r>
            <a:endParaRPr sz="2400">
              <a:latin typeface="Calibri"/>
              <a:cs typeface="Calibri"/>
            </a:endParaRPr>
          </a:p>
          <a:p>
            <a:pPr marL="469900" indent="-457200">
              <a:lnSpc>
                <a:spcPct val="100000"/>
              </a:lnSpc>
              <a:spcBef>
                <a:spcPts val="530"/>
              </a:spcBef>
              <a:buClr>
                <a:srgbClr val="7F7F7F"/>
              </a:buClr>
              <a:buAutoNum type="arabicPeriod"/>
              <a:tabLst>
                <a:tab pos="469265" algn="l"/>
                <a:tab pos="469900" algn="l"/>
              </a:tabLst>
            </a:pPr>
            <a:r>
              <a:rPr sz="2400" spc="-10" dirty="0">
                <a:solidFill>
                  <a:srgbClr val="404040"/>
                </a:solidFill>
                <a:latin typeface="Calibri"/>
                <a:cs typeface="Calibri"/>
              </a:rPr>
              <a:t>Adjust</a:t>
            </a:r>
            <a:r>
              <a:rPr sz="2400" spc="-20" dirty="0">
                <a:solidFill>
                  <a:srgbClr val="404040"/>
                </a:solidFill>
                <a:latin typeface="Calibri"/>
                <a:cs typeface="Calibri"/>
              </a:rPr>
              <a:t> </a:t>
            </a:r>
            <a:r>
              <a:rPr sz="2400" spc="-10" dirty="0">
                <a:solidFill>
                  <a:srgbClr val="404040"/>
                </a:solidFill>
                <a:latin typeface="Calibri"/>
                <a:cs typeface="Calibri"/>
              </a:rPr>
              <a:t>task</a:t>
            </a:r>
            <a:r>
              <a:rPr sz="2400" spc="-20" dirty="0">
                <a:solidFill>
                  <a:srgbClr val="404040"/>
                </a:solidFill>
                <a:latin typeface="Calibri"/>
                <a:cs typeface="Calibri"/>
              </a:rPr>
              <a:t> </a:t>
            </a:r>
            <a:r>
              <a:rPr sz="2400" spc="-10" dirty="0">
                <a:solidFill>
                  <a:srgbClr val="404040"/>
                </a:solidFill>
                <a:latin typeface="Calibri"/>
                <a:cs typeface="Calibri"/>
              </a:rPr>
              <a:t>granularity</a:t>
            </a:r>
            <a:endParaRPr sz="2400">
              <a:latin typeface="Calibri"/>
              <a:cs typeface="Calibri"/>
            </a:endParaRPr>
          </a:p>
          <a:p>
            <a:pPr marL="469900" indent="-457200">
              <a:lnSpc>
                <a:spcPct val="100000"/>
              </a:lnSpc>
              <a:spcBef>
                <a:spcPts val="625"/>
              </a:spcBef>
              <a:buClr>
                <a:srgbClr val="7F7F7F"/>
              </a:buClr>
              <a:buAutoNum type="arabicPeriod"/>
              <a:tabLst>
                <a:tab pos="469265" algn="l"/>
                <a:tab pos="469900" algn="l"/>
              </a:tabLst>
            </a:pPr>
            <a:r>
              <a:rPr sz="2400" dirty="0">
                <a:solidFill>
                  <a:srgbClr val="404040"/>
                </a:solidFill>
                <a:latin typeface="Calibri"/>
                <a:cs typeface="Calibri"/>
              </a:rPr>
              <a:t>Specify</a:t>
            </a:r>
            <a:r>
              <a:rPr sz="2400" spc="-30" dirty="0">
                <a:solidFill>
                  <a:srgbClr val="404040"/>
                </a:solidFill>
                <a:latin typeface="Calibri"/>
                <a:cs typeface="Calibri"/>
              </a:rPr>
              <a:t> </a:t>
            </a:r>
            <a:r>
              <a:rPr sz="2400" spc="-15" dirty="0">
                <a:solidFill>
                  <a:srgbClr val="404040"/>
                </a:solidFill>
                <a:latin typeface="Calibri"/>
                <a:cs typeface="Calibri"/>
              </a:rPr>
              <a:t>execution</a:t>
            </a:r>
            <a:r>
              <a:rPr sz="2400" spc="-25" dirty="0">
                <a:solidFill>
                  <a:srgbClr val="404040"/>
                </a:solidFill>
                <a:latin typeface="Calibri"/>
                <a:cs typeface="Calibri"/>
              </a:rPr>
              <a:t> </a:t>
            </a:r>
            <a:r>
              <a:rPr sz="2400" spc="-5" dirty="0">
                <a:solidFill>
                  <a:srgbClr val="404040"/>
                </a:solidFill>
                <a:latin typeface="Calibri"/>
                <a:cs typeface="Calibri"/>
              </a:rPr>
              <a:t>properties</a:t>
            </a:r>
            <a:endParaRPr sz="2400">
              <a:latin typeface="Calibri"/>
              <a:cs typeface="Calibri"/>
            </a:endParaRPr>
          </a:p>
        </p:txBody>
      </p:sp>
      <p:pic>
        <p:nvPicPr>
          <p:cNvPr id="4" name="object 4"/>
          <p:cNvPicPr/>
          <p:nvPr/>
        </p:nvPicPr>
        <p:blipFill>
          <a:blip r:embed="rId2" cstate="print"/>
          <a:stretch>
            <a:fillRect/>
          </a:stretch>
        </p:blipFill>
        <p:spPr>
          <a:xfrm>
            <a:off x="4050208" y="4384740"/>
            <a:ext cx="2328275" cy="1238688"/>
          </a:xfrm>
          <a:prstGeom prst="rect">
            <a:avLst/>
          </a:prstGeom>
        </p:spPr>
      </p:pic>
      <p:grpSp>
        <p:nvGrpSpPr>
          <p:cNvPr id="5" name="object 5"/>
          <p:cNvGrpSpPr/>
          <p:nvPr/>
        </p:nvGrpSpPr>
        <p:grpSpPr>
          <a:xfrm>
            <a:off x="1624583" y="4172711"/>
            <a:ext cx="2310765" cy="1780539"/>
            <a:chOff x="1624583" y="4172711"/>
            <a:chExt cx="2310765" cy="1780539"/>
          </a:xfrm>
        </p:grpSpPr>
        <p:pic>
          <p:nvPicPr>
            <p:cNvPr id="6" name="object 6"/>
            <p:cNvPicPr/>
            <p:nvPr/>
          </p:nvPicPr>
          <p:blipFill>
            <a:blip r:embed="rId3" cstate="print"/>
            <a:stretch>
              <a:fillRect/>
            </a:stretch>
          </p:blipFill>
          <p:spPr>
            <a:xfrm>
              <a:off x="1624583" y="4172711"/>
              <a:ext cx="2310383" cy="1780032"/>
            </a:xfrm>
            <a:prstGeom prst="rect">
              <a:avLst/>
            </a:prstGeom>
          </p:spPr>
        </p:pic>
        <p:pic>
          <p:nvPicPr>
            <p:cNvPr id="7" name="object 7"/>
            <p:cNvPicPr/>
            <p:nvPr/>
          </p:nvPicPr>
          <p:blipFill>
            <a:blip r:embed="rId4" cstate="print"/>
            <a:stretch>
              <a:fillRect/>
            </a:stretch>
          </p:blipFill>
          <p:spPr>
            <a:xfrm>
              <a:off x="1817961" y="4365105"/>
              <a:ext cx="1925638" cy="1394950"/>
            </a:xfrm>
            <a:prstGeom prst="rect">
              <a:avLst/>
            </a:prstGeom>
          </p:spPr>
        </p:pic>
      </p:grpSp>
      <p:grpSp>
        <p:nvGrpSpPr>
          <p:cNvPr id="8" name="object 8"/>
          <p:cNvGrpSpPr/>
          <p:nvPr/>
        </p:nvGrpSpPr>
        <p:grpSpPr>
          <a:xfrm>
            <a:off x="6489191" y="4172711"/>
            <a:ext cx="2399030" cy="1731645"/>
            <a:chOff x="6489191" y="4172711"/>
            <a:chExt cx="2399030" cy="1731645"/>
          </a:xfrm>
        </p:grpSpPr>
        <p:pic>
          <p:nvPicPr>
            <p:cNvPr id="9" name="object 9"/>
            <p:cNvPicPr/>
            <p:nvPr/>
          </p:nvPicPr>
          <p:blipFill>
            <a:blip r:embed="rId5" cstate="print"/>
            <a:stretch>
              <a:fillRect/>
            </a:stretch>
          </p:blipFill>
          <p:spPr>
            <a:xfrm>
              <a:off x="6489191" y="4172711"/>
              <a:ext cx="2398775" cy="1731264"/>
            </a:xfrm>
            <a:prstGeom prst="rect">
              <a:avLst/>
            </a:prstGeom>
          </p:spPr>
        </p:pic>
        <p:pic>
          <p:nvPicPr>
            <p:cNvPr id="10" name="object 10"/>
            <p:cNvPicPr/>
            <p:nvPr/>
          </p:nvPicPr>
          <p:blipFill>
            <a:blip r:embed="rId6" cstate="print"/>
            <a:stretch>
              <a:fillRect/>
            </a:stretch>
          </p:blipFill>
          <p:spPr>
            <a:xfrm>
              <a:off x="6680596" y="4365105"/>
              <a:ext cx="2016125" cy="1347786"/>
            </a:xfrm>
            <a:prstGeom prst="rect">
              <a:avLst/>
            </a:prstGeom>
          </p:spPr>
        </p:pic>
      </p:grpSp>
      <p:sp>
        <p:nvSpPr>
          <p:cNvPr id="11" name="object 11"/>
          <p:cNvSpPr txBox="1"/>
          <p:nvPr/>
        </p:nvSpPr>
        <p:spPr>
          <a:xfrm>
            <a:off x="9349581" y="6526276"/>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7F7F7F"/>
                </a:solidFill>
                <a:latin typeface="Calibri"/>
                <a:cs typeface="Calibri"/>
              </a:rPr>
              <a:t>4</a:t>
            </a:r>
            <a:endParaRPr sz="1600">
              <a:latin typeface="Calibri"/>
              <a:cs typeface="Calibri"/>
            </a:endParaRPr>
          </a:p>
        </p:txBody>
      </p:sp>
      <p:sp>
        <p:nvSpPr>
          <p:cNvPr id="12" name="object 12"/>
          <p:cNvSpPr txBox="1"/>
          <p:nvPr/>
        </p:nvSpPr>
        <p:spPr>
          <a:xfrm>
            <a:off x="1032605" y="6495796"/>
            <a:ext cx="4754880"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Calibri"/>
                <a:cs typeface="Calibri"/>
              </a:rPr>
              <a:t>Adapted</a:t>
            </a:r>
            <a:r>
              <a:rPr sz="1600" spc="-5" dirty="0">
                <a:latin typeface="Calibri"/>
                <a:cs typeface="Calibri"/>
              </a:rPr>
              <a:t> </a:t>
            </a:r>
            <a:r>
              <a:rPr sz="1600" spc="-10" dirty="0">
                <a:latin typeface="Calibri"/>
                <a:cs typeface="Calibri"/>
              </a:rPr>
              <a:t>from</a:t>
            </a:r>
            <a:r>
              <a:rPr sz="1600" dirty="0">
                <a:latin typeface="Calibri"/>
                <a:cs typeface="Calibri"/>
              </a:rPr>
              <a:t> </a:t>
            </a:r>
            <a:r>
              <a:rPr sz="1600" spc="-10" dirty="0">
                <a:latin typeface="Calibri"/>
                <a:cs typeface="Calibri"/>
              </a:rPr>
              <a:t>teaching</a:t>
            </a:r>
            <a:r>
              <a:rPr sz="1600" spc="-5" dirty="0">
                <a:latin typeface="Calibri"/>
                <a:cs typeface="Calibri"/>
              </a:rPr>
              <a:t> </a:t>
            </a:r>
            <a:r>
              <a:rPr sz="1600" spc="-10" dirty="0">
                <a:latin typeface="Calibri"/>
                <a:cs typeface="Calibri"/>
              </a:rPr>
              <a:t>material</a:t>
            </a:r>
            <a:r>
              <a:rPr sz="1600" dirty="0">
                <a:latin typeface="Calibri"/>
                <a:cs typeface="Calibri"/>
              </a:rPr>
              <a:t> of </a:t>
            </a:r>
            <a:r>
              <a:rPr sz="1600" spc="-10" dirty="0">
                <a:latin typeface="Calibri"/>
                <a:cs typeface="Calibri"/>
              </a:rPr>
              <a:t>Remco</a:t>
            </a:r>
            <a:r>
              <a:rPr sz="1600" spc="10" dirty="0">
                <a:latin typeface="Calibri"/>
                <a:cs typeface="Calibri"/>
              </a:rPr>
              <a:t> </a:t>
            </a:r>
            <a:r>
              <a:rPr sz="1600" spc="-5" dirty="0">
                <a:latin typeface="Calibri"/>
                <a:cs typeface="Calibri"/>
              </a:rPr>
              <a:t>Dijkman,</a:t>
            </a:r>
            <a:r>
              <a:rPr sz="1600" dirty="0">
                <a:latin typeface="Calibri"/>
                <a:cs typeface="Calibri"/>
              </a:rPr>
              <a:t> </a:t>
            </a:r>
            <a:r>
              <a:rPr sz="1600" spc="-10" dirty="0">
                <a:latin typeface="Calibri"/>
                <a:cs typeface="Calibri"/>
              </a:rPr>
              <a:t>TU/e.</a:t>
            </a:r>
            <a:endParaRPr sz="16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6485890">
              <a:lnSpc>
                <a:spcPct val="100000"/>
              </a:lnSpc>
              <a:spcBef>
                <a:spcPts val="100"/>
              </a:spcBef>
            </a:pPr>
            <a:r>
              <a:rPr dirty="0"/>
              <a:t>Running</a:t>
            </a:r>
            <a:r>
              <a:rPr spc="-60" dirty="0"/>
              <a:t> </a:t>
            </a:r>
            <a:r>
              <a:rPr spc="-15" dirty="0"/>
              <a:t>example</a:t>
            </a:r>
          </a:p>
        </p:txBody>
      </p:sp>
      <p:pic>
        <p:nvPicPr>
          <p:cNvPr id="3" name="object 3"/>
          <p:cNvPicPr/>
          <p:nvPr/>
        </p:nvPicPr>
        <p:blipFill>
          <a:blip r:embed="rId2" cstate="print"/>
          <a:stretch>
            <a:fillRect/>
          </a:stretch>
        </p:blipFill>
        <p:spPr>
          <a:xfrm>
            <a:off x="1141537" y="1049861"/>
            <a:ext cx="8355152" cy="5587520"/>
          </a:xfrm>
          <a:prstGeom prst="rect">
            <a:avLst/>
          </a:prstGeom>
        </p:spPr>
      </p:pic>
      <p:sp>
        <p:nvSpPr>
          <p:cNvPr id="4" name="object 4"/>
          <p:cNvSpPr txBox="1"/>
          <p:nvPr/>
        </p:nvSpPr>
        <p:spPr>
          <a:xfrm>
            <a:off x="9324181" y="6535999"/>
            <a:ext cx="17970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14</a:t>
            </a:fld>
            <a:endParaRPr sz="16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6485890">
              <a:lnSpc>
                <a:spcPct val="100000"/>
              </a:lnSpc>
              <a:spcBef>
                <a:spcPts val="100"/>
              </a:spcBef>
            </a:pPr>
            <a:r>
              <a:rPr dirty="0"/>
              <a:t>Running</a:t>
            </a:r>
            <a:r>
              <a:rPr spc="-60" dirty="0"/>
              <a:t> </a:t>
            </a:r>
            <a:r>
              <a:rPr spc="-15" dirty="0"/>
              <a:t>example</a:t>
            </a:r>
          </a:p>
        </p:txBody>
      </p:sp>
      <p:pic>
        <p:nvPicPr>
          <p:cNvPr id="3" name="object 3"/>
          <p:cNvPicPr/>
          <p:nvPr/>
        </p:nvPicPr>
        <p:blipFill>
          <a:blip r:embed="rId2" cstate="print"/>
          <a:stretch>
            <a:fillRect/>
          </a:stretch>
        </p:blipFill>
        <p:spPr>
          <a:xfrm>
            <a:off x="1141537" y="1049861"/>
            <a:ext cx="8355152" cy="5587520"/>
          </a:xfrm>
          <a:prstGeom prst="rect">
            <a:avLst/>
          </a:prstGeom>
        </p:spPr>
      </p:pic>
      <p:sp>
        <p:nvSpPr>
          <p:cNvPr id="4" name="object 4"/>
          <p:cNvSpPr txBox="1"/>
          <p:nvPr/>
        </p:nvSpPr>
        <p:spPr>
          <a:xfrm>
            <a:off x="4804121" y="1032218"/>
            <a:ext cx="1016635" cy="310515"/>
          </a:xfrm>
          <a:prstGeom prst="rect">
            <a:avLst/>
          </a:prstGeom>
        </p:spPr>
        <p:txBody>
          <a:bodyPr vert="horz" wrap="square" lIns="0" tIns="0" rIns="0" bIns="0" rtlCol="0">
            <a:spAutoFit/>
          </a:bodyPr>
          <a:lstStyle/>
          <a:p>
            <a:pPr>
              <a:lnSpc>
                <a:spcPts val="2305"/>
              </a:lnSpc>
            </a:pPr>
            <a:r>
              <a:rPr sz="2000" b="1" dirty="0">
                <a:latin typeface="Calibri"/>
                <a:cs typeface="Calibri"/>
              </a:rPr>
              <a:t>Cu</a:t>
            </a:r>
            <a:r>
              <a:rPr sz="2000" b="1" spc="-25" dirty="0">
                <a:latin typeface="Calibri"/>
                <a:cs typeface="Calibri"/>
              </a:rPr>
              <a:t>st</a:t>
            </a:r>
            <a:r>
              <a:rPr sz="2000" b="1" spc="-5" dirty="0">
                <a:latin typeface="Calibri"/>
                <a:cs typeface="Calibri"/>
              </a:rPr>
              <a:t>om</a:t>
            </a:r>
            <a:r>
              <a:rPr sz="2000" b="1" spc="5" dirty="0">
                <a:latin typeface="Calibri"/>
                <a:cs typeface="Calibri"/>
              </a:rPr>
              <a:t>e</a:t>
            </a:r>
            <a:r>
              <a:rPr sz="2000" b="1" dirty="0">
                <a:latin typeface="Calibri"/>
                <a:cs typeface="Calibri"/>
              </a:rPr>
              <a:t>r</a:t>
            </a:r>
            <a:endParaRPr sz="2000">
              <a:latin typeface="Calibri"/>
              <a:cs typeface="Calibri"/>
            </a:endParaRPr>
          </a:p>
        </p:txBody>
      </p:sp>
      <p:sp>
        <p:nvSpPr>
          <p:cNvPr id="5" name="object 5"/>
          <p:cNvSpPr txBox="1"/>
          <p:nvPr/>
        </p:nvSpPr>
        <p:spPr>
          <a:xfrm>
            <a:off x="4790362" y="5808434"/>
            <a:ext cx="1062990" cy="849630"/>
          </a:xfrm>
          <a:prstGeom prst="rect">
            <a:avLst/>
          </a:prstGeom>
        </p:spPr>
        <p:txBody>
          <a:bodyPr vert="horz" wrap="square" lIns="0" tIns="0" rIns="0" bIns="0" rtlCol="0">
            <a:spAutoFit/>
          </a:bodyPr>
          <a:lstStyle/>
          <a:p>
            <a:pPr>
              <a:lnSpc>
                <a:spcPts val="2305"/>
              </a:lnSpc>
            </a:pPr>
            <a:r>
              <a:rPr sz="2000" b="1" spc="-5" dirty="0">
                <a:latin typeface="Calibri"/>
                <a:cs typeface="Calibri"/>
              </a:rPr>
              <a:t>Supplier</a:t>
            </a:r>
            <a:r>
              <a:rPr sz="2000" b="1" spc="-70" dirty="0">
                <a:latin typeface="Calibri"/>
                <a:cs typeface="Calibri"/>
              </a:rPr>
              <a:t> </a:t>
            </a:r>
            <a:r>
              <a:rPr sz="2000" b="1" dirty="0">
                <a:latin typeface="Calibri"/>
                <a:cs typeface="Calibri"/>
              </a:rPr>
              <a:t>1</a:t>
            </a:r>
            <a:endParaRPr sz="2000">
              <a:latin typeface="Calibri"/>
              <a:cs typeface="Calibri"/>
            </a:endParaRPr>
          </a:p>
          <a:p>
            <a:pPr marL="3810">
              <a:lnSpc>
                <a:spcPct val="100000"/>
              </a:lnSpc>
              <a:spcBef>
                <a:spcPts val="1845"/>
              </a:spcBef>
            </a:pPr>
            <a:r>
              <a:rPr sz="2000" b="1" spc="-5" dirty="0">
                <a:latin typeface="Calibri"/>
                <a:cs typeface="Calibri"/>
              </a:rPr>
              <a:t>Supplier</a:t>
            </a:r>
            <a:r>
              <a:rPr sz="2000" b="1" spc="-70" dirty="0">
                <a:latin typeface="Calibri"/>
                <a:cs typeface="Calibri"/>
              </a:rPr>
              <a:t> </a:t>
            </a:r>
            <a:r>
              <a:rPr sz="2000" b="1" dirty="0">
                <a:latin typeface="Calibri"/>
                <a:cs typeface="Calibri"/>
              </a:rPr>
              <a:t>2</a:t>
            </a:r>
            <a:endParaRPr sz="2000">
              <a:latin typeface="Calibri"/>
              <a:cs typeface="Calibri"/>
            </a:endParaRPr>
          </a:p>
        </p:txBody>
      </p:sp>
      <p:sp>
        <p:nvSpPr>
          <p:cNvPr id="6" name="object 6"/>
          <p:cNvSpPr/>
          <p:nvPr/>
        </p:nvSpPr>
        <p:spPr>
          <a:xfrm>
            <a:off x="1147887" y="6368432"/>
            <a:ext cx="8352155" cy="264795"/>
          </a:xfrm>
          <a:custGeom>
            <a:avLst/>
            <a:gdLst/>
            <a:ahLst/>
            <a:cxnLst/>
            <a:rect l="l" t="t" r="r" b="b"/>
            <a:pathLst>
              <a:path w="8352155" h="264795">
                <a:moveTo>
                  <a:pt x="0" y="0"/>
                </a:moveTo>
                <a:lnTo>
                  <a:pt x="8352000" y="0"/>
                </a:lnTo>
                <a:lnTo>
                  <a:pt x="8352000" y="264461"/>
                </a:lnTo>
                <a:lnTo>
                  <a:pt x="0" y="264461"/>
                </a:lnTo>
                <a:lnTo>
                  <a:pt x="0" y="0"/>
                </a:lnTo>
                <a:close/>
              </a:path>
            </a:pathLst>
          </a:custGeom>
          <a:ln w="15875">
            <a:solidFill>
              <a:srgbClr val="6E9217"/>
            </a:solidFill>
          </a:ln>
        </p:spPr>
        <p:txBody>
          <a:bodyPr wrap="square" lIns="0" tIns="0" rIns="0" bIns="0" rtlCol="0"/>
          <a:lstStyle/>
          <a:p>
            <a:endParaRPr/>
          </a:p>
        </p:txBody>
      </p:sp>
      <p:sp>
        <p:nvSpPr>
          <p:cNvPr id="7" name="object 7"/>
          <p:cNvSpPr txBox="1"/>
          <p:nvPr/>
        </p:nvSpPr>
        <p:spPr>
          <a:xfrm>
            <a:off x="1142677" y="1584350"/>
            <a:ext cx="8361680" cy="3996054"/>
          </a:xfrm>
          <a:prstGeom prst="rect">
            <a:avLst/>
          </a:prstGeom>
          <a:solidFill>
            <a:srgbClr val="98C723">
              <a:alpha val="30198"/>
            </a:srgbClr>
          </a:solidFill>
          <a:ln w="15875">
            <a:solidFill>
              <a:srgbClr val="6E9217"/>
            </a:solidFill>
          </a:ln>
        </p:spPr>
        <p:txBody>
          <a:bodyPr vert="horz" wrap="square" lIns="0" tIns="33020" rIns="0" bIns="0" rtlCol="0">
            <a:spAutoFit/>
          </a:bodyPr>
          <a:lstStyle/>
          <a:p>
            <a:pPr algn="ctr">
              <a:lnSpc>
                <a:spcPct val="100000"/>
              </a:lnSpc>
              <a:spcBef>
                <a:spcPts val="260"/>
              </a:spcBef>
            </a:pPr>
            <a:r>
              <a:rPr sz="2000" b="1" dirty="0">
                <a:latin typeface="Calibri"/>
                <a:cs typeface="Calibri"/>
              </a:rPr>
              <a:t>Seller</a:t>
            </a:r>
            <a:endParaRPr sz="2000">
              <a:latin typeface="Calibri"/>
              <a:cs typeface="Calibri"/>
            </a:endParaRPr>
          </a:p>
        </p:txBody>
      </p:sp>
      <p:grpSp>
        <p:nvGrpSpPr>
          <p:cNvPr id="8" name="object 8"/>
          <p:cNvGrpSpPr/>
          <p:nvPr/>
        </p:nvGrpSpPr>
        <p:grpSpPr>
          <a:xfrm>
            <a:off x="1001787" y="922230"/>
            <a:ext cx="8689340" cy="5719445"/>
            <a:chOff x="1001787" y="922230"/>
            <a:chExt cx="8689340" cy="5719445"/>
          </a:xfrm>
        </p:grpSpPr>
        <p:sp>
          <p:nvSpPr>
            <p:cNvPr id="9" name="object 9"/>
            <p:cNvSpPr/>
            <p:nvPr/>
          </p:nvSpPr>
          <p:spPr>
            <a:xfrm>
              <a:off x="1025872" y="930168"/>
              <a:ext cx="8657590" cy="649605"/>
            </a:xfrm>
            <a:custGeom>
              <a:avLst/>
              <a:gdLst/>
              <a:ahLst/>
              <a:cxnLst/>
              <a:rect l="l" t="t" r="r" b="b"/>
              <a:pathLst>
                <a:path w="8657590" h="649605">
                  <a:moveTo>
                    <a:pt x="8657107" y="0"/>
                  </a:moveTo>
                  <a:lnTo>
                    <a:pt x="0" y="0"/>
                  </a:lnTo>
                  <a:lnTo>
                    <a:pt x="0" y="649201"/>
                  </a:lnTo>
                  <a:lnTo>
                    <a:pt x="8657107" y="649201"/>
                  </a:lnTo>
                  <a:lnTo>
                    <a:pt x="8657107" y="0"/>
                  </a:lnTo>
                  <a:close/>
                </a:path>
              </a:pathLst>
            </a:custGeom>
            <a:solidFill>
              <a:srgbClr val="FFFFFF"/>
            </a:solidFill>
          </p:spPr>
          <p:txBody>
            <a:bodyPr wrap="square" lIns="0" tIns="0" rIns="0" bIns="0" rtlCol="0"/>
            <a:lstStyle/>
            <a:p>
              <a:endParaRPr/>
            </a:p>
          </p:txBody>
        </p:sp>
        <p:sp>
          <p:nvSpPr>
            <p:cNvPr id="10" name="object 10"/>
            <p:cNvSpPr/>
            <p:nvPr/>
          </p:nvSpPr>
          <p:spPr>
            <a:xfrm>
              <a:off x="1025872" y="930168"/>
              <a:ext cx="8657590" cy="649605"/>
            </a:xfrm>
            <a:custGeom>
              <a:avLst/>
              <a:gdLst/>
              <a:ahLst/>
              <a:cxnLst/>
              <a:rect l="l" t="t" r="r" b="b"/>
              <a:pathLst>
                <a:path w="8657590" h="649605">
                  <a:moveTo>
                    <a:pt x="0" y="0"/>
                  </a:moveTo>
                  <a:lnTo>
                    <a:pt x="8657108" y="0"/>
                  </a:lnTo>
                  <a:lnTo>
                    <a:pt x="8657108" y="649202"/>
                  </a:lnTo>
                  <a:lnTo>
                    <a:pt x="0" y="649202"/>
                  </a:lnTo>
                  <a:lnTo>
                    <a:pt x="0" y="0"/>
                  </a:lnTo>
                  <a:close/>
                </a:path>
              </a:pathLst>
            </a:custGeom>
            <a:ln w="15875">
              <a:solidFill>
                <a:srgbClr val="FFFFFF"/>
              </a:solidFill>
            </a:ln>
          </p:spPr>
          <p:txBody>
            <a:bodyPr wrap="square" lIns="0" tIns="0" rIns="0" bIns="0" rtlCol="0"/>
            <a:lstStyle/>
            <a:p>
              <a:endParaRPr/>
            </a:p>
          </p:txBody>
        </p:sp>
        <p:sp>
          <p:nvSpPr>
            <p:cNvPr id="11" name="object 11"/>
            <p:cNvSpPr/>
            <p:nvPr/>
          </p:nvSpPr>
          <p:spPr>
            <a:xfrm>
              <a:off x="1009724" y="5589240"/>
              <a:ext cx="8657590" cy="1044575"/>
            </a:xfrm>
            <a:custGeom>
              <a:avLst/>
              <a:gdLst/>
              <a:ahLst/>
              <a:cxnLst/>
              <a:rect l="l" t="t" r="r" b="b"/>
              <a:pathLst>
                <a:path w="8657590" h="1044575">
                  <a:moveTo>
                    <a:pt x="8657107" y="0"/>
                  </a:moveTo>
                  <a:lnTo>
                    <a:pt x="0" y="0"/>
                  </a:lnTo>
                  <a:lnTo>
                    <a:pt x="0" y="1044380"/>
                  </a:lnTo>
                  <a:lnTo>
                    <a:pt x="8657107" y="1044380"/>
                  </a:lnTo>
                  <a:lnTo>
                    <a:pt x="8657107" y="0"/>
                  </a:lnTo>
                  <a:close/>
                </a:path>
              </a:pathLst>
            </a:custGeom>
            <a:solidFill>
              <a:srgbClr val="FFFFFF"/>
            </a:solidFill>
          </p:spPr>
          <p:txBody>
            <a:bodyPr wrap="square" lIns="0" tIns="0" rIns="0" bIns="0" rtlCol="0"/>
            <a:lstStyle/>
            <a:p>
              <a:endParaRPr/>
            </a:p>
          </p:txBody>
        </p:sp>
        <p:sp>
          <p:nvSpPr>
            <p:cNvPr id="12" name="object 12"/>
            <p:cNvSpPr/>
            <p:nvPr/>
          </p:nvSpPr>
          <p:spPr>
            <a:xfrm>
              <a:off x="1009724" y="5589240"/>
              <a:ext cx="8657590" cy="1044575"/>
            </a:xfrm>
            <a:custGeom>
              <a:avLst/>
              <a:gdLst/>
              <a:ahLst/>
              <a:cxnLst/>
              <a:rect l="l" t="t" r="r" b="b"/>
              <a:pathLst>
                <a:path w="8657590" h="1044575">
                  <a:moveTo>
                    <a:pt x="0" y="0"/>
                  </a:moveTo>
                  <a:lnTo>
                    <a:pt x="8657108" y="0"/>
                  </a:lnTo>
                  <a:lnTo>
                    <a:pt x="8657108" y="1044381"/>
                  </a:lnTo>
                  <a:lnTo>
                    <a:pt x="0" y="1044381"/>
                  </a:lnTo>
                  <a:lnTo>
                    <a:pt x="0" y="0"/>
                  </a:lnTo>
                  <a:close/>
                </a:path>
              </a:pathLst>
            </a:custGeom>
            <a:ln w="15875">
              <a:solidFill>
                <a:srgbClr val="FFFFFF"/>
              </a:solidFill>
            </a:ln>
          </p:spPr>
          <p:txBody>
            <a:bodyPr wrap="square" lIns="0" tIns="0" rIns="0" bIns="0" rtlCol="0"/>
            <a:lstStyle/>
            <a:p>
              <a:endParaRPr/>
            </a:p>
          </p:txBody>
        </p:sp>
      </p:grpSp>
      <p:sp>
        <p:nvSpPr>
          <p:cNvPr id="13" name="object 13"/>
          <p:cNvSpPr txBox="1"/>
          <p:nvPr/>
        </p:nvSpPr>
        <p:spPr>
          <a:xfrm>
            <a:off x="9324181" y="6535999"/>
            <a:ext cx="17970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15</a:t>
            </a:fld>
            <a:endParaRPr sz="16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6263" y="0"/>
            <a:ext cx="9879236" cy="68579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6485890">
              <a:lnSpc>
                <a:spcPct val="100000"/>
              </a:lnSpc>
              <a:spcBef>
                <a:spcPts val="100"/>
              </a:spcBef>
            </a:pPr>
            <a:r>
              <a:rPr dirty="0"/>
              <a:t>Running</a:t>
            </a:r>
            <a:r>
              <a:rPr spc="-60" dirty="0"/>
              <a:t> </a:t>
            </a:r>
            <a:r>
              <a:rPr spc="-15" dirty="0"/>
              <a:t>example</a:t>
            </a:r>
          </a:p>
        </p:txBody>
      </p:sp>
      <p:grpSp>
        <p:nvGrpSpPr>
          <p:cNvPr id="4" name="object 4"/>
          <p:cNvGrpSpPr/>
          <p:nvPr/>
        </p:nvGrpSpPr>
        <p:grpSpPr>
          <a:xfrm>
            <a:off x="2030809" y="1112786"/>
            <a:ext cx="7520940" cy="4751705"/>
            <a:chOff x="2030809" y="1112786"/>
            <a:chExt cx="7520940" cy="4751705"/>
          </a:xfrm>
        </p:grpSpPr>
        <p:sp>
          <p:nvSpPr>
            <p:cNvPr id="5" name="object 5"/>
            <p:cNvSpPr/>
            <p:nvPr/>
          </p:nvSpPr>
          <p:spPr>
            <a:xfrm>
              <a:off x="2466032" y="1155053"/>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6" name="object 6"/>
            <p:cNvSpPr/>
            <p:nvPr/>
          </p:nvSpPr>
          <p:spPr>
            <a:xfrm>
              <a:off x="4266232" y="1141361"/>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7" name="object 7"/>
            <p:cNvSpPr/>
            <p:nvPr/>
          </p:nvSpPr>
          <p:spPr>
            <a:xfrm>
              <a:off x="5427885" y="2513680"/>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8" name="object 8"/>
            <p:cNvSpPr/>
            <p:nvPr/>
          </p:nvSpPr>
          <p:spPr>
            <a:xfrm>
              <a:off x="6413835" y="2513680"/>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9" name="object 9"/>
            <p:cNvSpPr/>
            <p:nvPr/>
          </p:nvSpPr>
          <p:spPr>
            <a:xfrm>
              <a:off x="7794624" y="3281812"/>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10" name="object 10"/>
            <p:cNvSpPr/>
            <p:nvPr/>
          </p:nvSpPr>
          <p:spPr>
            <a:xfrm>
              <a:off x="3258121" y="3635499"/>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11" name="object 11"/>
            <p:cNvSpPr/>
            <p:nvPr/>
          </p:nvSpPr>
          <p:spPr>
            <a:xfrm>
              <a:off x="8730728" y="5229199"/>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12" name="object 12"/>
            <p:cNvSpPr/>
            <p:nvPr/>
          </p:nvSpPr>
          <p:spPr>
            <a:xfrm>
              <a:off x="2059384" y="1347118"/>
              <a:ext cx="216535" cy="216535"/>
            </a:xfrm>
            <a:custGeom>
              <a:avLst/>
              <a:gdLst/>
              <a:ahLst/>
              <a:cxnLst/>
              <a:rect l="l" t="t" r="r" b="b"/>
              <a:pathLst>
                <a:path w="216535" h="216534">
                  <a:moveTo>
                    <a:pt x="0" y="108012"/>
                  </a:moveTo>
                  <a:lnTo>
                    <a:pt x="8488" y="65968"/>
                  </a:lnTo>
                  <a:lnTo>
                    <a:pt x="31635" y="31635"/>
                  </a:lnTo>
                  <a:lnTo>
                    <a:pt x="65968" y="8488"/>
                  </a:lnTo>
                  <a:lnTo>
                    <a:pt x="108012" y="0"/>
                  </a:lnTo>
                  <a:lnTo>
                    <a:pt x="150055" y="8488"/>
                  </a:lnTo>
                  <a:lnTo>
                    <a:pt x="184388" y="31635"/>
                  </a:lnTo>
                  <a:lnTo>
                    <a:pt x="207535" y="65968"/>
                  </a:lnTo>
                  <a:lnTo>
                    <a:pt x="216024" y="108012"/>
                  </a:lnTo>
                  <a:lnTo>
                    <a:pt x="207535" y="150055"/>
                  </a:lnTo>
                  <a:lnTo>
                    <a:pt x="184388" y="184388"/>
                  </a:lnTo>
                  <a:lnTo>
                    <a:pt x="150055" y="207535"/>
                  </a:lnTo>
                  <a:lnTo>
                    <a:pt x="108012" y="216024"/>
                  </a:lnTo>
                  <a:lnTo>
                    <a:pt x="65968" y="207535"/>
                  </a:lnTo>
                  <a:lnTo>
                    <a:pt x="31635" y="184388"/>
                  </a:lnTo>
                  <a:lnTo>
                    <a:pt x="8488" y="150055"/>
                  </a:lnTo>
                  <a:lnTo>
                    <a:pt x="0" y="108012"/>
                  </a:lnTo>
                  <a:close/>
                </a:path>
              </a:pathLst>
            </a:custGeom>
            <a:ln w="57150">
              <a:solidFill>
                <a:srgbClr val="000000"/>
              </a:solidFill>
            </a:ln>
          </p:spPr>
          <p:txBody>
            <a:bodyPr wrap="square" lIns="0" tIns="0" rIns="0" bIns="0" rtlCol="0"/>
            <a:lstStyle/>
            <a:p>
              <a:endParaRPr/>
            </a:p>
          </p:txBody>
        </p:sp>
        <p:sp>
          <p:nvSpPr>
            <p:cNvPr id="13" name="object 13"/>
            <p:cNvSpPr/>
            <p:nvPr/>
          </p:nvSpPr>
          <p:spPr>
            <a:xfrm>
              <a:off x="2275409" y="1455130"/>
              <a:ext cx="191135" cy="3175"/>
            </a:xfrm>
            <a:custGeom>
              <a:avLst/>
              <a:gdLst/>
              <a:ahLst/>
              <a:cxnLst/>
              <a:rect l="l" t="t" r="r" b="b"/>
              <a:pathLst>
                <a:path w="191135" h="3175">
                  <a:moveTo>
                    <a:pt x="-28575" y="1513"/>
                  </a:moveTo>
                  <a:lnTo>
                    <a:pt x="219199" y="1513"/>
                  </a:lnTo>
                </a:path>
              </a:pathLst>
            </a:custGeom>
            <a:ln w="60177">
              <a:solidFill>
                <a:srgbClr val="000000"/>
              </a:solidFill>
            </a:ln>
          </p:spPr>
          <p:txBody>
            <a:bodyPr wrap="square" lIns="0" tIns="0" rIns="0" bIns="0" rtlCol="0"/>
            <a:lstStyle/>
            <a:p>
              <a:endParaRPr/>
            </a:p>
          </p:txBody>
        </p:sp>
        <p:sp>
          <p:nvSpPr>
            <p:cNvPr id="14" name="object 14"/>
            <p:cNvSpPr/>
            <p:nvPr/>
          </p:nvSpPr>
          <p:spPr>
            <a:xfrm>
              <a:off x="3237273" y="1444465"/>
              <a:ext cx="1029335" cy="0"/>
            </a:xfrm>
            <a:custGeom>
              <a:avLst/>
              <a:gdLst/>
              <a:ahLst/>
              <a:cxnLst/>
              <a:rect l="l" t="t" r="r" b="b"/>
              <a:pathLst>
                <a:path w="1029335">
                  <a:moveTo>
                    <a:pt x="0" y="0"/>
                  </a:moveTo>
                  <a:lnTo>
                    <a:pt x="1028960" y="1"/>
                  </a:lnTo>
                </a:path>
              </a:pathLst>
            </a:custGeom>
            <a:ln w="57150">
              <a:solidFill>
                <a:srgbClr val="000000"/>
              </a:solidFill>
            </a:ln>
          </p:spPr>
          <p:txBody>
            <a:bodyPr wrap="square" lIns="0" tIns="0" rIns="0" bIns="0" rtlCol="0"/>
            <a:lstStyle/>
            <a:p>
              <a:endParaRPr/>
            </a:p>
          </p:txBody>
        </p:sp>
        <p:sp>
          <p:nvSpPr>
            <p:cNvPr id="15" name="object 15"/>
            <p:cNvSpPr/>
            <p:nvPr/>
          </p:nvSpPr>
          <p:spPr>
            <a:xfrm>
              <a:off x="4483233" y="1747569"/>
              <a:ext cx="0" cy="1837689"/>
            </a:xfrm>
            <a:custGeom>
              <a:avLst/>
              <a:gdLst/>
              <a:ahLst/>
              <a:cxnLst/>
              <a:rect l="l" t="t" r="r" b="b"/>
              <a:pathLst>
                <a:path h="1837689">
                  <a:moveTo>
                    <a:pt x="0" y="0"/>
                  </a:moveTo>
                  <a:lnTo>
                    <a:pt x="1" y="1837347"/>
                  </a:lnTo>
                </a:path>
              </a:pathLst>
            </a:custGeom>
            <a:ln w="57150">
              <a:solidFill>
                <a:srgbClr val="000000"/>
              </a:solidFill>
            </a:ln>
          </p:spPr>
          <p:txBody>
            <a:bodyPr wrap="square" lIns="0" tIns="0" rIns="0" bIns="0" rtlCol="0"/>
            <a:lstStyle/>
            <a:p>
              <a:endParaRPr/>
            </a:p>
          </p:txBody>
        </p:sp>
        <p:sp>
          <p:nvSpPr>
            <p:cNvPr id="16" name="object 16"/>
            <p:cNvSpPr/>
            <p:nvPr/>
          </p:nvSpPr>
          <p:spPr>
            <a:xfrm>
              <a:off x="4454699" y="3584915"/>
              <a:ext cx="792480" cy="0"/>
            </a:xfrm>
            <a:custGeom>
              <a:avLst/>
              <a:gdLst/>
              <a:ahLst/>
              <a:cxnLst/>
              <a:rect l="l" t="t" r="r" b="b"/>
              <a:pathLst>
                <a:path w="792479">
                  <a:moveTo>
                    <a:pt x="0" y="0"/>
                  </a:moveTo>
                  <a:lnTo>
                    <a:pt x="792088" y="1"/>
                  </a:lnTo>
                </a:path>
              </a:pathLst>
            </a:custGeom>
            <a:ln w="57150">
              <a:solidFill>
                <a:srgbClr val="000000"/>
              </a:solidFill>
            </a:ln>
          </p:spPr>
          <p:txBody>
            <a:bodyPr wrap="square" lIns="0" tIns="0" rIns="0" bIns="0" rtlCol="0"/>
            <a:lstStyle/>
            <a:p>
              <a:endParaRPr/>
            </a:p>
          </p:txBody>
        </p:sp>
        <p:sp>
          <p:nvSpPr>
            <p:cNvPr id="17" name="object 17"/>
            <p:cNvSpPr/>
            <p:nvPr/>
          </p:nvSpPr>
          <p:spPr>
            <a:xfrm>
              <a:off x="5246786" y="2777752"/>
              <a:ext cx="152400" cy="0"/>
            </a:xfrm>
            <a:custGeom>
              <a:avLst/>
              <a:gdLst/>
              <a:ahLst/>
              <a:cxnLst/>
              <a:rect l="l" t="t" r="r" b="b"/>
              <a:pathLst>
                <a:path w="152400">
                  <a:moveTo>
                    <a:pt x="0" y="0"/>
                  </a:moveTo>
                  <a:lnTo>
                    <a:pt x="152400" y="1"/>
                  </a:lnTo>
                </a:path>
              </a:pathLst>
            </a:custGeom>
            <a:ln w="57150">
              <a:solidFill>
                <a:srgbClr val="000000"/>
              </a:solidFill>
            </a:ln>
          </p:spPr>
          <p:txBody>
            <a:bodyPr wrap="square" lIns="0" tIns="0" rIns="0" bIns="0" rtlCol="0"/>
            <a:lstStyle/>
            <a:p>
              <a:endParaRPr/>
            </a:p>
          </p:txBody>
        </p:sp>
        <p:sp>
          <p:nvSpPr>
            <p:cNvPr id="18" name="object 18"/>
            <p:cNvSpPr/>
            <p:nvPr/>
          </p:nvSpPr>
          <p:spPr>
            <a:xfrm>
              <a:off x="5246786" y="2749274"/>
              <a:ext cx="0" cy="864235"/>
            </a:xfrm>
            <a:custGeom>
              <a:avLst/>
              <a:gdLst/>
              <a:ahLst/>
              <a:cxnLst/>
              <a:rect l="l" t="t" r="r" b="b"/>
              <a:pathLst>
                <a:path h="864235">
                  <a:moveTo>
                    <a:pt x="0" y="864000"/>
                  </a:moveTo>
                  <a:lnTo>
                    <a:pt x="1" y="0"/>
                  </a:lnTo>
                </a:path>
              </a:pathLst>
            </a:custGeom>
            <a:ln w="57150">
              <a:solidFill>
                <a:srgbClr val="000000"/>
              </a:solidFill>
            </a:ln>
          </p:spPr>
          <p:txBody>
            <a:bodyPr wrap="square" lIns="0" tIns="0" rIns="0" bIns="0" rtlCol="0"/>
            <a:lstStyle/>
            <a:p>
              <a:endParaRPr/>
            </a:p>
          </p:txBody>
        </p:sp>
        <p:sp>
          <p:nvSpPr>
            <p:cNvPr id="19" name="object 19"/>
            <p:cNvSpPr/>
            <p:nvPr/>
          </p:nvSpPr>
          <p:spPr>
            <a:xfrm>
              <a:off x="6248735" y="2777380"/>
              <a:ext cx="152400" cy="0"/>
            </a:xfrm>
            <a:custGeom>
              <a:avLst/>
              <a:gdLst/>
              <a:ahLst/>
              <a:cxnLst/>
              <a:rect l="l" t="t" r="r" b="b"/>
              <a:pathLst>
                <a:path w="152400">
                  <a:moveTo>
                    <a:pt x="0" y="0"/>
                  </a:moveTo>
                  <a:lnTo>
                    <a:pt x="152400" y="1"/>
                  </a:lnTo>
                </a:path>
              </a:pathLst>
            </a:custGeom>
            <a:ln w="57150">
              <a:solidFill>
                <a:srgbClr val="000000"/>
              </a:solidFill>
            </a:ln>
          </p:spPr>
          <p:txBody>
            <a:bodyPr wrap="square" lIns="0" tIns="0" rIns="0" bIns="0" rtlCol="0"/>
            <a:lstStyle/>
            <a:p>
              <a:endParaRPr/>
            </a:p>
          </p:txBody>
        </p:sp>
        <p:sp>
          <p:nvSpPr>
            <p:cNvPr id="20" name="object 20"/>
            <p:cNvSpPr/>
            <p:nvPr/>
          </p:nvSpPr>
          <p:spPr>
            <a:xfrm>
              <a:off x="7209258" y="2777380"/>
              <a:ext cx="180340" cy="0"/>
            </a:xfrm>
            <a:custGeom>
              <a:avLst/>
              <a:gdLst/>
              <a:ahLst/>
              <a:cxnLst/>
              <a:rect l="l" t="t" r="r" b="b"/>
              <a:pathLst>
                <a:path w="180340">
                  <a:moveTo>
                    <a:pt x="0" y="0"/>
                  </a:moveTo>
                  <a:lnTo>
                    <a:pt x="180000" y="1"/>
                  </a:lnTo>
                </a:path>
              </a:pathLst>
            </a:custGeom>
            <a:ln w="57150">
              <a:solidFill>
                <a:srgbClr val="000000"/>
              </a:solidFill>
            </a:ln>
          </p:spPr>
          <p:txBody>
            <a:bodyPr wrap="square" lIns="0" tIns="0" rIns="0" bIns="0" rtlCol="0"/>
            <a:lstStyle/>
            <a:p>
              <a:endParaRPr/>
            </a:p>
          </p:txBody>
        </p:sp>
        <p:sp>
          <p:nvSpPr>
            <p:cNvPr id="21" name="object 21"/>
            <p:cNvSpPr/>
            <p:nvPr/>
          </p:nvSpPr>
          <p:spPr>
            <a:xfrm>
              <a:off x="7361435" y="2777382"/>
              <a:ext cx="0" cy="836294"/>
            </a:xfrm>
            <a:custGeom>
              <a:avLst/>
              <a:gdLst/>
              <a:ahLst/>
              <a:cxnLst/>
              <a:rect l="l" t="t" r="r" b="b"/>
              <a:pathLst>
                <a:path h="836295">
                  <a:moveTo>
                    <a:pt x="0" y="0"/>
                  </a:moveTo>
                  <a:lnTo>
                    <a:pt x="1" y="835893"/>
                  </a:lnTo>
                </a:path>
              </a:pathLst>
            </a:custGeom>
            <a:ln w="57150">
              <a:solidFill>
                <a:srgbClr val="000000"/>
              </a:solidFill>
            </a:ln>
          </p:spPr>
          <p:txBody>
            <a:bodyPr wrap="square" lIns="0" tIns="0" rIns="0" bIns="0" rtlCol="0"/>
            <a:lstStyle/>
            <a:p>
              <a:endParaRPr/>
            </a:p>
          </p:txBody>
        </p:sp>
        <p:sp>
          <p:nvSpPr>
            <p:cNvPr id="22" name="object 22"/>
            <p:cNvSpPr/>
            <p:nvPr/>
          </p:nvSpPr>
          <p:spPr>
            <a:xfrm>
              <a:off x="7362577" y="3584915"/>
              <a:ext cx="432434" cy="0"/>
            </a:xfrm>
            <a:custGeom>
              <a:avLst/>
              <a:gdLst/>
              <a:ahLst/>
              <a:cxnLst/>
              <a:rect l="l" t="t" r="r" b="b"/>
              <a:pathLst>
                <a:path w="432434">
                  <a:moveTo>
                    <a:pt x="0" y="0"/>
                  </a:moveTo>
                  <a:lnTo>
                    <a:pt x="432048" y="1"/>
                  </a:lnTo>
                </a:path>
              </a:pathLst>
            </a:custGeom>
            <a:ln w="57150">
              <a:solidFill>
                <a:srgbClr val="000000"/>
              </a:solidFill>
            </a:ln>
          </p:spPr>
          <p:txBody>
            <a:bodyPr wrap="square" lIns="0" tIns="0" rIns="0" bIns="0" rtlCol="0"/>
            <a:lstStyle/>
            <a:p>
              <a:endParaRPr/>
            </a:p>
          </p:txBody>
        </p:sp>
        <p:sp>
          <p:nvSpPr>
            <p:cNvPr id="23" name="object 23"/>
            <p:cNvSpPr/>
            <p:nvPr/>
          </p:nvSpPr>
          <p:spPr>
            <a:xfrm>
              <a:off x="8370689" y="3888018"/>
              <a:ext cx="0" cy="1644650"/>
            </a:xfrm>
            <a:custGeom>
              <a:avLst/>
              <a:gdLst/>
              <a:ahLst/>
              <a:cxnLst/>
              <a:rect l="l" t="t" r="r" b="b"/>
              <a:pathLst>
                <a:path h="1644650">
                  <a:moveTo>
                    <a:pt x="0" y="0"/>
                  </a:moveTo>
                  <a:lnTo>
                    <a:pt x="1" y="1644285"/>
                  </a:lnTo>
                </a:path>
              </a:pathLst>
            </a:custGeom>
            <a:ln w="57150">
              <a:solidFill>
                <a:srgbClr val="000000"/>
              </a:solidFill>
            </a:ln>
          </p:spPr>
          <p:txBody>
            <a:bodyPr wrap="square" lIns="0" tIns="0" rIns="0" bIns="0" rtlCol="0"/>
            <a:lstStyle/>
            <a:p>
              <a:endParaRPr/>
            </a:p>
          </p:txBody>
        </p:sp>
        <p:sp>
          <p:nvSpPr>
            <p:cNvPr id="24" name="object 24"/>
            <p:cNvSpPr/>
            <p:nvPr/>
          </p:nvSpPr>
          <p:spPr>
            <a:xfrm>
              <a:off x="3300300" y="5228211"/>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25" name="object 25"/>
            <p:cNvSpPr/>
            <p:nvPr/>
          </p:nvSpPr>
          <p:spPr>
            <a:xfrm>
              <a:off x="4433272" y="3888017"/>
              <a:ext cx="0" cy="1643380"/>
            </a:xfrm>
            <a:custGeom>
              <a:avLst/>
              <a:gdLst/>
              <a:ahLst/>
              <a:cxnLst/>
              <a:rect l="l" t="t" r="r" b="b"/>
              <a:pathLst>
                <a:path h="1643379">
                  <a:moveTo>
                    <a:pt x="0" y="1643296"/>
                  </a:moveTo>
                  <a:lnTo>
                    <a:pt x="1" y="0"/>
                  </a:lnTo>
                </a:path>
              </a:pathLst>
            </a:custGeom>
            <a:ln w="57150">
              <a:solidFill>
                <a:srgbClr val="000000"/>
              </a:solidFill>
            </a:ln>
          </p:spPr>
          <p:txBody>
            <a:bodyPr wrap="square" lIns="0" tIns="0" rIns="0" bIns="0" rtlCol="0"/>
            <a:lstStyle/>
            <a:p>
              <a:endParaRPr/>
            </a:p>
          </p:txBody>
        </p:sp>
        <p:sp>
          <p:nvSpPr>
            <p:cNvPr id="26" name="object 26"/>
            <p:cNvSpPr/>
            <p:nvPr/>
          </p:nvSpPr>
          <p:spPr>
            <a:xfrm>
              <a:off x="4015470" y="3310171"/>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27" name="object 27"/>
            <p:cNvSpPr/>
            <p:nvPr/>
          </p:nvSpPr>
          <p:spPr>
            <a:xfrm>
              <a:off x="5706392" y="3310171"/>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28" name="object 28"/>
            <p:cNvSpPr/>
            <p:nvPr/>
          </p:nvSpPr>
          <p:spPr>
            <a:xfrm>
              <a:off x="4720302" y="5228704"/>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29" name="object 29"/>
            <p:cNvSpPr/>
            <p:nvPr/>
          </p:nvSpPr>
          <p:spPr>
            <a:xfrm>
              <a:off x="5754762" y="5228704"/>
              <a:ext cx="1023619" cy="606425"/>
            </a:xfrm>
            <a:custGeom>
              <a:avLst/>
              <a:gdLst/>
              <a:ahLst/>
              <a:cxnLst/>
              <a:rect l="l" t="t" r="r" b="b"/>
              <a:pathLst>
                <a:path w="1023620" h="606425">
                  <a:moveTo>
                    <a:pt x="0" y="101036"/>
                  </a:moveTo>
                  <a:lnTo>
                    <a:pt x="7939" y="61708"/>
                  </a:lnTo>
                  <a:lnTo>
                    <a:pt x="29592" y="29592"/>
                  </a:lnTo>
                  <a:lnTo>
                    <a:pt x="61708" y="7939"/>
                  </a:lnTo>
                  <a:lnTo>
                    <a:pt x="101036" y="0"/>
                  </a:lnTo>
                  <a:lnTo>
                    <a:pt x="922283" y="0"/>
                  </a:lnTo>
                  <a:lnTo>
                    <a:pt x="961611" y="7939"/>
                  </a:lnTo>
                  <a:lnTo>
                    <a:pt x="993727" y="29592"/>
                  </a:lnTo>
                  <a:lnTo>
                    <a:pt x="1015380" y="61708"/>
                  </a:lnTo>
                  <a:lnTo>
                    <a:pt x="1023320" y="101036"/>
                  </a:lnTo>
                  <a:lnTo>
                    <a:pt x="1023320" y="505169"/>
                  </a:lnTo>
                  <a:lnTo>
                    <a:pt x="1015380" y="544497"/>
                  </a:lnTo>
                  <a:lnTo>
                    <a:pt x="993727" y="576613"/>
                  </a:lnTo>
                  <a:lnTo>
                    <a:pt x="961611" y="598266"/>
                  </a:lnTo>
                  <a:lnTo>
                    <a:pt x="922283"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30" name="object 30"/>
            <p:cNvSpPr/>
            <p:nvPr/>
          </p:nvSpPr>
          <p:spPr>
            <a:xfrm>
              <a:off x="7488487" y="5228211"/>
              <a:ext cx="792480" cy="606425"/>
            </a:xfrm>
            <a:custGeom>
              <a:avLst/>
              <a:gdLst/>
              <a:ahLst/>
              <a:cxnLst/>
              <a:rect l="l" t="t" r="r" b="b"/>
              <a:pathLst>
                <a:path w="792479" h="606425">
                  <a:moveTo>
                    <a:pt x="0" y="101036"/>
                  </a:moveTo>
                  <a:lnTo>
                    <a:pt x="7939" y="61708"/>
                  </a:lnTo>
                  <a:lnTo>
                    <a:pt x="29592" y="29592"/>
                  </a:lnTo>
                  <a:lnTo>
                    <a:pt x="61708" y="7939"/>
                  </a:lnTo>
                  <a:lnTo>
                    <a:pt x="101036" y="0"/>
                  </a:lnTo>
                  <a:lnTo>
                    <a:pt x="691051" y="0"/>
                  </a:lnTo>
                  <a:lnTo>
                    <a:pt x="730379" y="7939"/>
                  </a:lnTo>
                  <a:lnTo>
                    <a:pt x="762495" y="29592"/>
                  </a:lnTo>
                  <a:lnTo>
                    <a:pt x="784148" y="61708"/>
                  </a:lnTo>
                  <a:lnTo>
                    <a:pt x="792088" y="101036"/>
                  </a:lnTo>
                  <a:lnTo>
                    <a:pt x="792088" y="505169"/>
                  </a:lnTo>
                  <a:lnTo>
                    <a:pt x="784148" y="544497"/>
                  </a:lnTo>
                  <a:lnTo>
                    <a:pt x="762495" y="576613"/>
                  </a:lnTo>
                  <a:lnTo>
                    <a:pt x="730379" y="598266"/>
                  </a:lnTo>
                  <a:lnTo>
                    <a:pt x="691051" y="606206"/>
                  </a:lnTo>
                  <a:lnTo>
                    <a:pt x="101036" y="606206"/>
                  </a:lnTo>
                  <a:lnTo>
                    <a:pt x="61708" y="598266"/>
                  </a:lnTo>
                  <a:lnTo>
                    <a:pt x="29592" y="576613"/>
                  </a:lnTo>
                  <a:lnTo>
                    <a:pt x="7939" y="544497"/>
                  </a:lnTo>
                  <a:lnTo>
                    <a:pt x="0" y="505169"/>
                  </a:lnTo>
                  <a:lnTo>
                    <a:pt x="0" y="101036"/>
                  </a:lnTo>
                  <a:close/>
                </a:path>
              </a:pathLst>
            </a:custGeom>
            <a:ln w="57150">
              <a:solidFill>
                <a:srgbClr val="000000"/>
              </a:solidFill>
            </a:ln>
          </p:spPr>
          <p:txBody>
            <a:bodyPr wrap="square" lIns="0" tIns="0" rIns="0" bIns="0" rtlCol="0"/>
            <a:lstStyle/>
            <a:p>
              <a:endParaRPr/>
            </a:p>
          </p:txBody>
        </p:sp>
        <p:sp>
          <p:nvSpPr>
            <p:cNvPr id="31" name="object 31"/>
            <p:cNvSpPr/>
            <p:nvPr/>
          </p:nvSpPr>
          <p:spPr>
            <a:xfrm>
              <a:off x="8442696" y="5423302"/>
              <a:ext cx="216535" cy="216535"/>
            </a:xfrm>
            <a:custGeom>
              <a:avLst/>
              <a:gdLst/>
              <a:ahLst/>
              <a:cxnLst/>
              <a:rect l="l" t="t" r="r" b="b"/>
              <a:pathLst>
                <a:path w="216534" h="216535">
                  <a:moveTo>
                    <a:pt x="0" y="108012"/>
                  </a:moveTo>
                  <a:lnTo>
                    <a:pt x="8488" y="65968"/>
                  </a:lnTo>
                  <a:lnTo>
                    <a:pt x="31635" y="31635"/>
                  </a:lnTo>
                  <a:lnTo>
                    <a:pt x="65968" y="8488"/>
                  </a:lnTo>
                  <a:lnTo>
                    <a:pt x="108012" y="0"/>
                  </a:lnTo>
                  <a:lnTo>
                    <a:pt x="150055" y="8488"/>
                  </a:lnTo>
                  <a:lnTo>
                    <a:pt x="184388" y="31635"/>
                  </a:lnTo>
                  <a:lnTo>
                    <a:pt x="207535" y="65968"/>
                  </a:lnTo>
                  <a:lnTo>
                    <a:pt x="216024" y="108012"/>
                  </a:lnTo>
                  <a:lnTo>
                    <a:pt x="207535" y="150055"/>
                  </a:lnTo>
                  <a:lnTo>
                    <a:pt x="184388" y="184388"/>
                  </a:lnTo>
                  <a:lnTo>
                    <a:pt x="150055" y="207535"/>
                  </a:lnTo>
                  <a:lnTo>
                    <a:pt x="108012" y="216024"/>
                  </a:lnTo>
                  <a:lnTo>
                    <a:pt x="65968" y="207535"/>
                  </a:lnTo>
                  <a:lnTo>
                    <a:pt x="31635" y="184388"/>
                  </a:lnTo>
                  <a:lnTo>
                    <a:pt x="8488" y="150055"/>
                  </a:lnTo>
                  <a:lnTo>
                    <a:pt x="0" y="108012"/>
                  </a:lnTo>
                  <a:close/>
                </a:path>
              </a:pathLst>
            </a:custGeom>
            <a:ln w="57150">
              <a:solidFill>
                <a:srgbClr val="000000"/>
              </a:solidFill>
            </a:ln>
          </p:spPr>
          <p:txBody>
            <a:bodyPr wrap="square" lIns="0" tIns="0" rIns="0" bIns="0" rtlCol="0"/>
            <a:lstStyle/>
            <a:p>
              <a:endParaRPr/>
            </a:p>
          </p:txBody>
        </p:sp>
        <p:sp>
          <p:nvSpPr>
            <p:cNvPr id="32" name="object 32"/>
            <p:cNvSpPr/>
            <p:nvPr/>
          </p:nvSpPr>
          <p:spPr>
            <a:xfrm>
              <a:off x="4779073" y="3613274"/>
              <a:ext cx="993775" cy="0"/>
            </a:xfrm>
            <a:custGeom>
              <a:avLst/>
              <a:gdLst/>
              <a:ahLst/>
              <a:cxnLst/>
              <a:rect l="l" t="t" r="r" b="b"/>
              <a:pathLst>
                <a:path w="993775">
                  <a:moveTo>
                    <a:pt x="0" y="1"/>
                  </a:moveTo>
                  <a:lnTo>
                    <a:pt x="993387" y="0"/>
                  </a:lnTo>
                </a:path>
              </a:pathLst>
            </a:custGeom>
            <a:ln w="57150">
              <a:solidFill>
                <a:srgbClr val="000000"/>
              </a:solidFill>
            </a:ln>
          </p:spPr>
          <p:txBody>
            <a:bodyPr wrap="square" lIns="0" tIns="0" rIns="0" bIns="0" rtlCol="0"/>
            <a:lstStyle/>
            <a:p>
              <a:endParaRPr/>
            </a:p>
          </p:txBody>
        </p:sp>
        <p:sp>
          <p:nvSpPr>
            <p:cNvPr id="33" name="object 33"/>
            <p:cNvSpPr/>
            <p:nvPr/>
          </p:nvSpPr>
          <p:spPr>
            <a:xfrm>
              <a:off x="6487693" y="3613274"/>
              <a:ext cx="659130" cy="1905"/>
            </a:xfrm>
            <a:custGeom>
              <a:avLst/>
              <a:gdLst/>
              <a:ahLst/>
              <a:cxnLst/>
              <a:rect l="l" t="t" r="r" b="b"/>
              <a:pathLst>
                <a:path w="659129" h="1904">
                  <a:moveTo>
                    <a:pt x="0" y="1455"/>
                  </a:moveTo>
                  <a:lnTo>
                    <a:pt x="658859" y="0"/>
                  </a:lnTo>
                </a:path>
              </a:pathLst>
            </a:custGeom>
            <a:ln w="57150">
              <a:solidFill>
                <a:srgbClr val="000000"/>
              </a:solidFill>
            </a:ln>
          </p:spPr>
          <p:txBody>
            <a:bodyPr wrap="square" lIns="0" tIns="0" rIns="0" bIns="0" rtlCol="0"/>
            <a:lstStyle/>
            <a:p>
              <a:endParaRPr/>
            </a:p>
          </p:txBody>
        </p:sp>
        <p:sp>
          <p:nvSpPr>
            <p:cNvPr id="34" name="object 34"/>
            <p:cNvSpPr/>
            <p:nvPr/>
          </p:nvSpPr>
          <p:spPr>
            <a:xfrm>
              <a:off x="7128447" y="3585905"/>
              <a:ext cx="0" cy="1946910"/>
            </a:xfrm>
            <a:custGeom>
              <a:avLst/>
              <a:gdLst/>
              <a:ahLst/>
              <a:cxnLst/>
              <a:rect l="l" t="t" r="r" b="b"/>
              <a:pathLst>
                <a:path h="1946910">
                  <a:moveTo>
                    <a:pt x="0" y="1946399"/>
                  </a:moveTo>
                  <a:lnTo>
                    <a:pt x="1" y="0"/>
                  </a:lnTo>
                </a:path>
              </a:pathLst>
            </a:custGeom>
            <a:ln w="57150">
              <a:solidFill>
                <a:srgbClr val="000000"/>
              </a:solidFill>
            </a:ln>
          </p:spPr>
          <p:txBody>
            <a:bodyPr wrap="square" lIns="0" tIns="0" rIns="0" bIns="0" rtlCol="0"/>
            <a:lstStyle/>
            <a:p>
              <a:endParaRPr/>
            </a:p>
          </p:txBody>
        </p:sp>
        <p:sp>
          <p:nvSpPr>
            <p:cNvPr id="35" name="object 35"/>
            <p:cNvSpPr/>
            <p:nvPr/>
          </p:nvSpPr>
          <p:spPr>
            <a:xfrm>
              <a:off x="3654164" y="1444465"/>
              <a:ext cx="0" cy="2191385"/>
            </a:xfrm>
            <a:custGeom>
              <a:avLst/>
              <a:gdLst/>
              <a:ahLst/>
              <a:cxnLst/>
              <a:rect l="l" t="t" r="r" b="b"/>
              <a:pathLst>
                <a:path h="2191385">
                  <a:moveTo>
                    <a:pt x="0" y="0"/>
                  </a:moveTo>
                  <a:lnTo>
                    <a:pt x="1" y="2191034"/>
                  </a:lnTo>
                </a:path>
              </a:pathLst>
            </a:custGeom>
            <a:ln w="57150">
              <a:solidFill>
                <a:srgbClr val="000000"/>
              </a:solidFill>
            </a:ln>
          </p:spPr>
          <p:txBody>
            <a:bodyPr wrap="square" lIns="0" tIns="0" rIns="0" bIns="0" rtlCol="0"/>
            <a:lstStyle/>
            <a:p>
              <a:endParaRPr/>
            </a:p>
          </p:txBody>
        </p:sp>
        <p:sp>
          <p:nvSpPr>
            <p:cNvPr id="36" name="object 36"/>
            <p:cNvSpPr/>
            <p:nvPr/>
          </p:nvSpPr>
          <p:spPr>
            <a:xfrm>
              <a:off x="3258121" y="1444465"/>
              <a:ext cx="396240" cy="2540"/>
            </a:xfrm>
            <a:custGeom>
              <a:avLst/>
              <a:gdLst/>
              <a:ahLst/>
              <a:cxnLst/>
              <a:rect l="l" t="t" r="r" b="b"/>
              <a:pathLst>
                <a:path w="396239" h="2540">
                  <a:moveTo>
                    <a:pt x="-28575" y="1109"/>
                  </a:moveTo>
                  <a:lnTo>
                    <a:pt x="424619" y="1109"/>
                  </a:lnTo>
                </a:path>
              </a:pathLst>
            </a:custGeom>
            <a:ln w="59369">
              <a:solidFill>
                <a:srgbClr val="000000"/>
              </a:solidFill>
            </a:ln>
          </p:spPr>
          <p:txBody>
            <a:bodyPr wrap="square" lIns="0" tIns="0" rIns="0" bIns="0" rtlCol="0"/>
            <a:lstStyle/>
            <a:p>
              <a:endParaRPr/>
            </a:p>
          </p:txBody>
        </p:sp>
        <p:sp>
          <p:nvSpPr>
            <p:cNvPr id="37" name="object 37"/>
            <p:cNvSpPr/>
            <p:nvPr/>
          </p:nvSpPr>
          <p:spPr>
            <a:xfrm>
              <a:off x="3654164" y="4263059"/>
              <a:ext cx="0" cy="1268730"/>
            </a:xfrm>
            <a:custGeom>
              <a:avLst/>
              <a:gdLst/>
              <a:ahLst/>
              <a:cxnLst/>
              <a:rect l="l" t="t" r="r" b="b"/>
              <a:pathLst>
                <a:path h="1268729">
                  <a:moveTo>
                    <a:pt x="0" y="0"/>
                  </a:moveTo>
                  <a:lnTo>
                    <a:pt x="1" y="1268255"/>
                  </a:lnTo>
                </a:path>
              </a:pathLst>
            </a:custGeom>
            <a:ln w="57150">
              <a:solidFill>
                <a:srgbClr val="000000"/>
              </a:solidFill>
            </a:ln>
          </p:spPr>
          <p:txBody>
            <a:bodyPr wrap="square" lIns="0" tIns="0" rIns="0" bIns="0" rtlCol="0"/>
            <a:lstStyle/>
            <a:p>
              <a:endParaRPr/>
            </a:p>
          </p:txBody>
        </p:sp>
        <p:sp>
          <p:nvSpPr>
            <p:cNvPr id="38" name="object 38"/>
            <p:cNvSpPr/>
            <p:nvPr/>
          </p:nvSpPr>
          <p:spPr>
            <a:xfrm>
              <a:off x="3692799" y="5517233"/>
              <a:ext cx="5110480" cy="15240"/>
            </a:xfrm>
            <a:custGeom>
              <a:avLst/>
              <a:gdLst/>
              <a:ahLst/>
              <a:cxnLst/>
              <a:rect l="l" t="t" r="r" b="b"/>
              <a:pathLst>
                <a:path w="5110480" h="15239">
                  <a:moveTo>
                    <a:pt x="0" y="0"/>
                  </a:moveTo>
                  <a:lnTo>
                    <a:pt x="5109938" y="15071"/>
                  </a:lnTo>
                </a:path>
              </a:pathLst>
            </a:custGeom>
            <a:ln w="57150">
              <a:solidFill>
                <a:srgbClr val="000000"/>
              </a:solidFill>
            </a:ln>
          </p:spPr>
          <p:txBody>
            <a:bodyPr wrap="square" lIns="0" tIns="0" rIns="0" bIns="0" rtlCol="0"/>
            <a:lstStyle/>
            <a:p>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6318885" cy="513080"/>
          </a:xfrm>
          <a:prstGeom prst="rect">
            <a:avLst/>
          </a:prstGeom>
        </p:spPr>
        <p:txBody>
          <a:bodyPr vert="horz" wrap="square" lIns="0" tIns="12700" rIns="0" bIns="0" rtlCol="0">
            <a:spAutoFit/>
          </a:bodyPr>
          <a:lstStyle/>
          <a:p>
            <a:pPr marL="12700">
              <a:lnSpc>
                <a:spcPct val="100000"/>
              </a:lnSpc>
              <a:spcBef>
                <a:spcPts val="100"/>
              </a:spcBef>
            </a:pPr>
            <a:r>
              <a:rPr dirty="0"/>
              <a:t>1.</a:t>
            </a:r>
            <a:r>
              <a:rPr spc="5" dirty="0"/>
              <a:t> </a:t>
            </a:r>
            <a:r>
              <a:rPr spc="-5" dirty="0"/>
              <a:t>Identify</a:t>
            </a:r>
            <a:r>
              <a:rPr dirty="0"/>
              <a:t> the </a:t>
            </a:r>
            <a:r>
              <a:rPr spc="-10" dirty="0"/>
              <a:t>automation</a:t>
            </a:r>
            <a:r>
              <a:rPr spc="5" dirty="0"/>
              <a:t> </a:t>
            </a:r>
            <a:r>
              <a:rPr spc="-5" dirty="0"/>
              <a:t>boundaries</a:t>
            </a:r>
          </a:p>
        </p:txBody>
      </p:sp>
      <p:sp>
        <p:nvSpPr>
          <p:cNvPr id="3" name="object 3"/>
          <p:cNvSpPr txBox="1"/>
          <p:nvPr/>
        </p:nvSpPr>
        <p:spPr>
          <a:xfrm>
            <a:off x="1464652" y="1273556"/>
            <a:ext cx="6690359" cy="909319"/>
          </a:xfrm>
          <a:prstGeom prst="rect">
            <a:avLst/>
          </a:prstGeom>
        </p:spPr>
        <p:txBody>
          <a:bodyPr vert="horz" wrap="square" lIns="0" tIns="88900" rIns="0" bIns="0" rtlCol="0">
            <a:spAutoFit/>
          </a:bodyPr>
          <a:lstStyle/>
          <a:p>
            <a:pPr marL="12700">
              <a:lnSpc>
                <a:spcPct val="100000"/>
              </a:lnSpc>
              <a:spcBef>
                <a:spcPts val="700"/>
              </a:spcBef>
            </a:pPr>
            <a:r>
              <a:rPr sz="2400" b="1" spc="-5" dirty="0">
                <a:solidFill>
                  <a:srgbClr val="404040"/>
                </a:solidFill>
                <a:latin typeface="Calibri"/>
                <a:cs typeface="Calibri"/>
              </a:rPr>
              <a:t>Principle</a:t>
            </a:r>
            <a:r>
              <a:rPr sz="2400" spc="-5" dirty="0">
                <a:solidFill>
                  <a:srgbClr val="404040"/>
                </a:solidFill>
                <a:latin typeface="Calibri"/>
                <a:cs typeface="Calibri"/>
              </a:rPr>
              <a:t>:</a:t>
            </a:r>
            <a:r>
              <a:rPr sz="2400" spc="-15" dirty="0">
                <a:solidFill>
                  <a:srgbClr val="404040"/>
                </a:solidFill>
                <a:latin typeface="Calibri"/>
                <a:cs typeface="Calibri"/>
              </a:rPr>
              <a:t> </a:t>
            </a:r>
            <a:r>
              <a:rPr sz="2400" spc="-5" dirty="0">
                <a:solidFill>
                  <a:srgbClr val="404040"/>
                </a:solidFill>
                <a:latin typeface="Calibri"/>
                <a:cs typeface="Calibri"/>
              </a:rPr>
              <a:t>not</a:t>
            </a:r>
            <a:r>
              <a:rPr sz="2400" spc="-15" dirty="0">
                <a:solidFill>
                  <a:srgbClr val="404040"/>
                </a:solidFill>
                <a:latin typeface="Calibri"/>
                <a:cs typeface="Calibri"/>
              </a:rPr>
              <a:t> </a:t>
            </a:r>
            <a:r>
              <a:rPr sz="2400" dirty="0">
                <a:solidFill>
                  <a:srgbClr val="404040"/>
                </a:solidFill>
                <a:latin typeface="Calibri"/>
                <a:cs typeface="Calibri"/>
              </a:rPr>
              <a:t>all</a:t>
            </a:r>
            <a:r>
              <a:rPr sz="2400" spc="-10" dirty="0">
                <a:solidFill>
                  <a:srgbClr val="404040"/>
                </a:solidFill>
                <a:latin typeface="Calibri"/>
                <a:cs typeface="Calibri"/>
              </a:rPr>
              <a:t> </a:t>
            </a:r>
            <a:r>
              <a:rPr sz="2400" spc="-5" dirty="0">
                <a:solidFill>
                  <a:srgbClr val="404040"/>
                </a:solidFill>
                <a:latin typeface="Calibri"/>
                <a:cs typeface="Calibri"/>
              </a:rPr>
              <a:t>parts</a:t>
            </a:r>
            <a:r>
              <a:rPr sz="2400" spc="-15" dirty="0">
                <a:solidFill>
                  <a:srgbClr val="404040"/>
                </a:solidFill>
                <a:latin typeface="Calibri"/>
                <a:cs typeface="Calibri"/>
              </a:rPr>
              <a:t> </a:t>
            </a:r>
            <a:r>
              <a:rPr sz="2400" spc="-5" dirty="0">
                <a:solidFill>
                  <a:srgbClr val="404040"/>
                </a:solidFill>
                <a:latin typeface="Calibri"/>
                <a:cs typeface="Calibri"/>
              </a:rPr>
              <a:t>of</a:t>
            </a:r>
            <a:r>
              <a:rPr sz="2400" dirty="0">
                <a:solidFill>
                  <a:srgbClr val="404040"/>
                </a:solidFill>
                <a:latin typeface="Calibri"/>
                <a:cs typeface="Calibri"/>
              </a:rPr>
              <a:t> a</a:t>
            </a:r>
            <a:r>
              <a:rPr sz="2400" spc="-10" dirty="0">
                <a:solidFill>
                  <a:srgbClr val="404040"/>
                </a:solidFill>
                <a:latin typeface="Calibri"/>
                <a:cs typeface="Calibri"/>
              </a:rPr>
              <a:t> process can </a:t>
            </a:r>
            <a:r>
              <a:rPr sz="2400" dirty="0">
                <a:solidFill>
                  <a:srgbClr val="404040"/>
                </a:solidFill>
                <a:latin typeface="Calibri"/>
                <a:cs typeface="Calibri"/>
              </a:rPr>
              <a:t>be </a:t>
            </a:r>
            <a:r>
              <a:rPr sz="2400" spc="-10" dirty="0">
                <a:solidFill>
                  <a:srgbClr val="404040"/>
                </a:solidFill>
                <a:latin typeface="Calibri"/>
                <a:cs typeface="Calibri"/>
              </a:rPr>
              <a:t>automated.</a:t>
            </a:r>
            <a:endParaRPr sz="2400">
              <a:latin typeface="Calibri"/>
              <a:cs typeface="Calibri"/>
            </a:endParaRPr>
          </a:p>
          <a:p>
            <a:pPr marL="12700">
              <a:lnSpc>
                <a:spcPct val="100000"/>
              </a:lnSpc>
              <a:spcBef>
                <a:spcPts val="600"/>
              </a:spcBef>
            </a:pPr>
            <a:r>
              <a:rPr sz="2400" dirty="0">
                <a:solidFill>
                  <a:srgbClr val="404040"/>
                </a:solidFill>
                <a:latin typeface="Calibri"/>
                <a:cs typeface="Calibri"/>
              </a:rPr>
              <a:t>-&gt;</a:t>
            </a:r>
            <a:r>
              <a:rPr sz="2400" spc="-15" dirty="0">
                <a:solidFill>
                  <a:srgbClr val="404040"/>
                </a:solidFill>
                <a:latin typeface="Calibri"/>
                <a:cs typeface="Calibri"/>
              </a:rPr>
              <a:t> </a:t>
            </a:r>
            <a:r>
              <a:rPr sz="2400" spc="-10" dirty="0">
                <a:solidFill>
                  <a:srgbClr val="404040"/>
                </a:solidFill>
                <a:latin typeface="Calibri"/>
                <a:cs typeface="Calibri"/>
              </a:rPr>
              <a:t>Start</a:t>
            </a:r>
            <a:r>
              <a:rPr sz="2400" spc="-15" dirty="0">
                <a:solidFill>
                  <a:srgbClr val="404040"/>
                </a:solidFill>
                <a:latin typeface="Calibri"/>
                <a:cs typeface="Calibri"/>
              </a:rPr>
              <a:t> </a:t>
            </a:r>
            <a:r>
              <a:rPr sz="2400" spc="-10" dirty="0">
                <a:solidFill>
                  <a:srgbClr val="404040"/>
                </a:solidFill>
                <a:latin typeface="Calibri"/>
                <a:cs typeface="Calibri"/>
              </a:rPr>
              <a:t>by </a:t>
            </a:r>
            <a:r>
              <a:rPr sz="2400" spc="-5" dirty="0">
                <a:solidFill>
                  <a:srgbClr val="404040"/>
                </a:solidFill>
                <a:latin typeface="Calibri"/>
                <a:cs typeface="Calibri"/>
              </a:rPr>
              <a:t>identifying</a:t>
            </a:r>
            <a:r>
              <a:rPr sz="2400" spc="-15" dirty="0">
                <a:solidFill>
                  <a:srgbClr val="404040"/>
                </a:solidFill>
                <a:latin typeface="Calibri"/>
                <a:cs typeface="Calibri"/>
              </a:rPr>
              <a:t> </a:t>
            </a:r>
            <a:r>
              <a:rPr sz="2400" dirty="0">
                <a:solidFill>
                  <a:srgbClr val="404040"/>
                </a:solidFill>
                <a:latin typeface="Calibri"/>
                <a:cs typeface="Calibri"/>
              </a:rPr>
              <a:t>each</a:t>
            </a:r>
            <a:r>
              <a:rPr sz="2400" spc="-10" dirty="0">
                <a:solidFill>
                  <a:srgbClr val="404040"/>
                </a:solidFill>
                <a:latin typeface="Calibri"/>
                <a:cs typeface="Calibri"/>
              </a:rPr>
              <a:t> </a:t>
            </a:r>
            <a:r>
              <a:rPr sz="2400" spc="-35" dirty="0">
                <a:solidFill>
                  <a:srgbClr val="404040"/>
                </a:solidFill>
                <a:latin typeface="Calibri"/>
                <a:cs typeface="Calibri"/>
              </a:rPr>
              <a:t>task’s</a:t>
            </a:r>
            <a:r>
              <a:rPr sz="2400" spc="-15" dirty="0">
                <a:solidFill>
                  <a:srgbClr val="404040"/>
                </a:solidFill>
                <a:latin typeface="Calibri"/>
                <a:cs typeface="Calibri"/>
              </a:rPr>
              <a:t> </a:t>
            </a:r>
            <a:r>
              <a:rPr sz="2400" dirty="0">
                <a:solidFill>
                  <a:srgbClr val="404040"/>
                </a:solidFill>
                <a:latin typeface="Calibri"/>
                <a:cs typeface="Calibri"/>
              </a:rPr>
              <a:t>type:</a:t>
            </a:r>
            <a:endParaRPr sz="2400">
              <a:latin typeface="Calibri"/>
              <a:cs typeface="Calibri"/>
            </a:endParaRPr>
          </a:p>
        </p:txBody>
      </p:sp>
      <p:grpSp>
        <p:nvGrpSpPr>
          <p:cNvPr id="4" name="object 4"/>
          <p:cNvGrpSpPr/>
          <p:nvPr/>
        </p:nvGrpSpPr>
        <p:grpSpPr>
          <a:xfrm>
            <a:off x="978408" y="3163823"/>
            <a:ext cx="5846445" cy="2127885"/>
            <a:chOff x="978408" y="3163823"/>
            <a:chExt cx="5846445" cy="2127885"/>
          </a:xfrm>
        </p:grpSpPr>
        <p:pic>
          <p:nvPicPr>
            <p:cNvPr id="5" name="object 5"/>
            <p:cNvPicPr/>
            <p:nvPr/>
          </p:nvPicPr>
          <p:blipFill>
            <a:blip r:embed="rId2" cstate="print"/>
            <a:stretch>
              <a:fillRect/>
            </a:stretch>
          </p:blipFill>
          <p:spPr>
            <a:xfrm>
              <a:off x="978408" y="3163823"/>
              <a:ext cx="3002279" cy="2127504"/>
            </a:xfrm>
            <a:prstGeom prst="rect">
              <a:avLst/>
            </a:prstGeom>
          </p:spPr>
        </p:pic>
        <p:pic>
          <p:nvPicPr>
            <p:cNvPr id="6" name="object 6"/>
            <p:cNvPicPr/>
            <p:nvPr/>
          </p:nvPicPr>
          <p:blipFill>
            <a:blip r:embed="rId3" cstate="print"/>
            <a:stretch>
              <a:fillRect/>
            </a:stretch>
          </p:blipFill>
          <p:spPr>
            <a:xfrm>
              <a:off x="1169889" y="3356992"/>
              <a:ext cx="2619374" cy="1743074"/>
            </a:xfrm>
            <a:prstGeom prst="rect">
              <a:avLst/>
            </a:prstGeom>
          </p:spPr>
        </p:pic>
        <p:pic>
          <p:nvPicPr>
            <p:cNvPr id="7" name="object 7"/>
            <p:cNvPicPr/>
            <p:nvPr/>
          </p:nvPicPr>
          <p:blipFill>
            <a:blip r:embed="rId4" cstate="print"/>
            <a:stretch>
              <a:fillRect/>
            </a:stretch>
          </p:blipFill>
          <p:spPr>
            <a:xfrm>
              <a:off x="3819143" y="3176015"/>
              <a:ext cx="3005328" cy="2106168"/>
            </a:xfrm>
            <a:prstGeom prst="rect">
              <a:avLst/>
            </a:prstGeom>
          </p:spPr>
        </p:pic>
        <p:pic>
          <p:nvPicPr>
            <p:cNvPr id="8" name="object 8"/>
            <p:cNvPicPr/>
            <p:nvPr/>
          </p:nvPicPr>
          <p:blipFill>
            <a:blip r:embed="rId5" cstate="print"/>
            <a:stretch>
              <a:fillRect/>
            </a:stretch>
          </p:blipFill>
          <p:spPr>
            <a:xfrm>
              <a:off x="4012110" y="3368227"/>
              <a:ext cx="2619375" cy="1720602"/>
            </a:xfrm>
            <a:prstGeom prst="rect">
              <a:avLst/>
            </a:prstGeom>
          </p:spPr>
        </p:pic>
      </p:grpSp>
      <p:sp>
        <p:nvSpPr>
          <p:cNvPr id="9" name="object 9"/>
          <p:cNvSpPr txBox="1"/>
          <p:nvPr/>
        </p:nvSpPr>
        <p:spPr>
          <a:xfrm>
            <a:off x="1392645" y="5193283"/>
            <a:ext cx="2104390"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0070C0"/>
                </a:solidFill>
                <a:latin typeface="Calibri"/>
                <a:cs typeface="Calibri"/>
              </a:rPr>
              <a:t>Automated</a:t>
            </a:r>
            <a:r>
              <a:rPr sz="2400" spc="-55" dirty="0">
                <a:solidFill>
                  <a:srgbClr val="0070C0"/>
                </a:solidFill>
                <a:latin typeface="Calibri"/>
                <a:cs typeface="Calibri"/>
              </a:rPr>
              <a:t> </a:t>
            </a:r>
            <a:r>
              <a:rPr sz="2400" spc="-15" dirty="0">
                <a:solidFill>
                  <a:srgbClr val="0070C0"/>
                </a:solidFill>
                <a:latin typeface="Calibri"/>
                <a:cs typeface="Calibri"/>
              </a:rPr>
              <a:t>tasks</a:t>
            </a:r>
            <a:endParaRPr sz="2400">
              <a:latin typeface="Calibri"/>
              <a:cs typeface="Calibri"/>
            </a:endParaRPr>
          </a:p>
        </p:txBody>
      </p:sp>
      <p:sp>
        <p:nvSpPr>
          <p:cNvPr id="10" name="object 10"/>
          <p:cNvSpPr txBox="1"/>
          <p:nvPr/>
        </p:nvSpPr>
        <p:spPr>
          <a:xfrm>
            <a:off x="4679778" y="5202428"/>
            <a:ext cx="128460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0000"/>
                </a:solidFill>
                <a:latin typeface="Calibri"/>
                <a:cs typeface="Calibri"/>
              </a:rPr>
              <a:t>User</a:t>
            </a:r>
            <a:r>
              <a:rPr sz="2400" spc="-75" dirty="0">
                <a:solidFill>
                  <a:srgbClr val="FF0000"/>
                </a:solidFill>
                <a:latin typeface="Calibri"/>
                <a:cs typeface="Calibri"/>
              </a:rPr>
              <a:t> </a:t>
            </a:r>
            <a:r>
              <a:rPr sz="2400" spc="-15" dirty="0">
                <a:solidFill>
                  <a:srgbClr val="FF0000"/>
                </a:solidFill>
                <a:latin typeface="Calibri"/>
                <a:cs typeface="Calibri"/>
              </a:rPr>
              <a:t>tasks</a:t>
            </a:r>
            <a:endParaRPr sz="2400">
              <a:latin typeface="Calibri"/>
              <a:cs typeface="Calibri"/>
            </a:endParaRPr>
          </a:p>
        </p:txBody>
      </p:sp>
      <p:sp>
        <p:nvSpPr>
          <p:cNvPr id="11" name="object 11"/>
          <p:cNvSpPr txBox="1"/>
          <p:nvPr/>
        </p:nvSpPr>
        <p:spPr>
          <a:xfrm>
            <a:off x="4018841" y="2904235"/>
            <a:ext cx="18034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7F7F7F"/>
                </a:solidFill>
                <a:latin typeface="Calibri"/>
                <a:cs typeface="Calibri"/>
              </a:rPr>
              <a:t>2</a:t>
            </a:r>
            <a:endParaRPr sz="2400">
              <a:latin typeface="Calibri"/>
              <a:cs typeface="Calibri"/>
            </a:endParaRPr>
          </a:p>
        </p:txBody>
      </p:sp>
      <p:sp>
        <p:nvSpPr>
          <p:cNvPr id="12" name="object 12"/>
          <p:cNvSpPr txBox="1"/>
          <p:nvPr/>
        </p:nvSpPr>
        <p:spPr>
          <a:xfrm>
            <a:off x="1144840" y="2904235"/>
            <a:ext cx="18034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7F7F7F"/>
                </a:solidFill>
                <a:latin typeface="Calibri"/>
                <a:cs typeface="Calibri"/>
              </a:rPr>
              <a:t>1</a:t>
            </a:r>
            <a:endParaRPr sz="2400">
              <a:latin typeface="Calibri"/>
              <a:cs typeface="Calibri"/>
            </a:endParaRPr>
          </a:p>
        </p:txBody>
      </p:sp>
      <p:sp>
        <p:nvSpPr>
          <p:cNvPr id="13" name="object 13"/>
          <p:cNvSpPr txBox="1"/>
          <p:nvPr/>
        </p:nvSpPr>
        <p:spPr>
          <a:xfrm>
            <a:off x="7341248" y="5193283"/>
            <a:ext cx="165417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B050"/>
                </a:solidFill>
                <a:latin typeface="Calibri"/>
                <a:cs typeface="Calibri"/>
              </a:rPr>
              <a:t>Manual</a:t>
            </a:r>
            <a:r>
              <a:rPr sz="2400" spc="-70" dirty="0">
                <a:solidFill>
                  <a:srgbClr val="00B050"/>
                </a:solidFill>
                <a:latin typeface="Calibri"/>
                <a:cs typeface="Calibri"/>
              </a:rPr>
              <a:t> </a:t>
            </a:r>
            <a:r>
              <a:rPr sz="2400" spc="-15" dirty="0">
                <a:solidFill>
                  <a:srgbClr val="00B050"/>
                </a:solidFill>
                <a:latin typeface="Calibri"/>
                <a:cs typeface="Calibri"/>
              </a:rPr>
              <a:t>tasks</a:t>
            </a:r>
            <a:endParaRPr sz="2400">
              <a:latin typeface="Calibri"/>
              <a:cs typeface="Calibri"/>
            </a:endParaRPr>
          </a:p>
        </p:txBody>
      </p:sp>
      <p:sp>
        <p:nvSpPr>
          <p:cNvPr id="14" name="object 14"/>
          <p:cNvSpPr txBox="1"/>
          <p:nvPr/>
        </p:nvSpPr>
        <p:spPr>
          <a:xfrm>
            <a:off x="6865253" y="2904235"/>
            <a:ext cx="18034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7F7F7F"/>
                </a:solidFill>
                <a:latin typeface="Calibri"/>
                <a:cs typeface="Calibri"/>
              </a:rPr>
              <a:t>3</a:t>
            </a:r>
            <a:endParaRPr sz="2400">
              <a:latin typeface="Calibri"/>
              <a:cs typeface="Calibri"/>
            </a:endParaRPr>
          </a:p>
        </p:txBody>
      </p:sp>
      <p:grpSp>
        <p:nvGrpSpPr>
          <p:cNvPr id="15" name="object 15"/>
          <p:cNvGrpSpPr/>
          <p:nvPr/>
        </p:nvGrpSpPr>
        <p:grpSpPr>
          <a:xfrm>
            <a:off x="6665976" y="3163823"/>
            <a:ext cx="2999740" cy="2127885"/>
            <a:chOff x="6665976" y="3163823"/>
            <a:chExt cx="2999740" cy="2127885"/>
          </a:xfrm>
        </p:grpSpPr>
        <p:pic>
          <p:nvPicPr>
            <p:cNvPr id="16" name="object 16"/>
            <p:cNvPicPr/>
            <p:nvPr/>
          </p:nvPicPr>
          <p:blipFill>
            <a:blip r:embed="rId6" cstate="print"/>
            <a:stretch>
              <a:fillRect/>
            </a:stretch>
          </p:blipFill>
          <p:spPr>
            <a:xfrm>
              <a:off x="6665976" y="3163823"/>
              <a:ext cx="2999231" cy="2127504"/>
            </a:xfrm>
            <a:prstGeom prst="rect">
              <a:avLst/>
            </a:prstGeom>
          </p:spPr>
        </p:pic>
        <p:pic>
          <p:nvPicPr>
            <p:cNvPr id="17" name="object 17"/>
            <p:cNvPicPr/>
            <p:nvPr/>
          </p:nvPicPr>
          <p:blipFill>
            <a:blip r:embed="rId7" cstate="print"/>
            <a:stretch>
              <a:fillRect/>
            </a:stretch>
          </p:blipFill>
          <p:spPr>
            <a:xfrm>
              <a:off x="6858520" y="3356992"/>
              <a:ext cx="2614612" cy="1743074"/>
            </a:xfrm>
            <a:prstGeom prst="rect">
              <a:avLst/>
            </a:prstGeom>
          </p:spPr>
        </p:pic>
      </p:grpSp>
      <p:sp>
        <p:nvSpPr>
          <p:cNvPr id="18" name="object 18"/>
          <p:cNvSpPr txBox="1"/>
          <p:nvPr/>
        </p:nvSpPr>
        <p:spPr>
          <a:xfrm>
            <a:off x="9324181" y="6535999"/>
            <a:ext cx="17970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17</a:t>
            </a:fld>
            <a:endParaRPr sz="16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2745" y="1353241"/>
            <a:ext cx="8524240" cy="3545840"/>
            <a:chOff x="1052745" y="1353241"/>
            <a:chExt cx="8524240" cy="3545840"/>
          </a:xfrm>
        </p:grpSpPr>
        <p:pic>
          <p:nvPicPr>
            <p:cNvPr id="3" name="object 3"/>
            <p:cNvPicPr/>
            <p:nvPr/>
          </p:nvPicPr>
          <p:blipFill>
            <a:blip r:embed="rId2" cstate="print"/>
            <a:stretch>
              <a:fillRect/>
            </a:stretch>
          </p:blipFill>
          <p:spPr>
            <a:xfrm>
              <a:off x="1052745" y="1353241"/>
              <a:ext cx="8523831" cy="3256899"/>
            </a:xfrm>
            <a:prstGeom prst="rect">
              <a:avLst/>
            </a:prstGeom>
          </p:spPr>
        </p:pic>
        <p:sp>
          <p:nvSpPr>
            <p:cNvPr id="4" name="object 4"/>
            <p:cNvSpPr/>
            <p:nvPr/>
          </p:nvSpPr>
          <p:spPr>
            <a:xfrm>
              <a:off x="1601937" y="4437113"/>
              <a:ext cx="2416175" cy="462280"/>
            </a:xfrm>
            <a:custGeom>
              <a:avLst/>
              <a:gdLst/>
              <a:ahLst/>
              <a:cxnLst/>
              <a:rect l="l" t="t" r="r" b="b"/>
              <a:pathLst>
                <a:path w="2416175" h="462279">
                  <a:moveTo>
                    <a:pt x="2416065" y="0"/>
                  </a:moveTo>
                  <a:lnTo>
                    <a:pt x="0" y="0"/>
                  </a:lnTo>
                  <a:lnTo>
                    <a:pt x="0" y="461664"/>
                  </a:lnTo>
                  <a:lnTo>
                    <a:pt x="2416065" y="461664"/>
                  </a:lnTo>
                  <a:lnTo>
                    <a:pt x="2416065" y="0"/>
                  </a:lnTo>
                  <a:close/>
                </a:path>
              </a:pathLst>
            </a:custGeom>
            <a:solidFill>
              <a:srgbClr val="FFFFFF"/>
            </a:solidFill>
          </p:spPr>
          <p:txBody>
            <a:bodyPr wrap="square" lIns="0" tIns="0" rIns="0" bIns="0" rtlCol="0"/>
            <a:lstStyle/>
            <a:p>
              <a:endParaRPr/>
            </a:p>
          </p:txBody>
        </p:sp>
      </p:grpSp>
      <p:sp>
        <p:nvSpPr>
          <p:cNvPr id="5" name="object 5"/>
          <p:cNvSpPr txBox="1">
            <a:spLocks noGrp="1"/>
          </p:cNvSpPr>
          <p:nvPr>
            <p:ph type="title"/>
          </p:nvPr>
        </p:nvSpPr>
        <p:spPr>
          <a:xfrm>
            <a:off x="640199" y="373380"/>
            <a:ext cx="5010150" cy="513080"/>
          </a:xfrm>
          <a:prstGeom prst="rect">
            <a:avLst/>
          </a:prstGeom>
        </p:spPr>
        <p:txBody>
          <a:bodyPr vert="horz" wrap="square" lIns="0" tIns="12700" rIns="0" bIns="0" rtlCol="0">
            <a:spAutoFit/>
          </a:bodyPr>
          <a:lstStyle/>
          <a:p>
            <a:pPr marL="12700">
              <a:lnSpc>
                <a:spcPct val="100000"/>
              </a:lnSpc>
              <a:spcBef>
                <a:spcPts val="100"/>
              </a:spcBef>
            </a:pPr>
            <a:r>
              <a:rPr dirty="0"/>
              <a:t>In</a:t>
            </a:r>
            <a:r>
              <a:rPr spc="-10" dirty="0"/>
              <a:t> </a:t>
            </a:r>
            <a:r>
              <a:rPr spc="-5" dirty="0"/>
              <a:t>BPMN: specify</a:t>
            </a:r>
            <a:r>
              <a:rPr spc="-15" dirty="0"/>
              <a:t> </a:t>
            </a:r>
            <a:r>
              <a:rPr spc="-10" dirty="0"/>
              <a:t>task</a:t>
            </a:r>
            <a:r>
              <a:rPr spc="-20" dirty="0"/>
              <a:t> </a:t>
            </a:r>
            <a:r>
              <a:rPr spc="-25" dirty="0"/>
              <a:t>markers</a:t>
            </a:r>
          </a:p>
        </p:txBody>
      </p:sp>
      <p:sp>
        <p:nvSpPr>
          <p:cNvPr id="9" name="object 9"/>
          <p:cNvSpPr txBox="1"/>
          <p:nvPr/>
        </p:nvSpPr>
        <p:spPr>
          <a:xfrm>
            <a:off x="9324181" y="6535999"/>
            <a:ext cx="17970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18</a:t>
            </a:fld>
            <a:endParaRPr sz="1600">
              <a:latin typeface="Calibri"/>
              <a:cs typeface="Calibri"/>
            </a:endParaRPr>
          </a:p>
        </p:txBody>
      </p:sp>
      <p:sp>
        <p:nvSpPr>
          <p:cNvPr id="6" name="object 6"/>
          <p:cNvSpPr txBox="1"/>
          <p:nvPr/>
        </p:nvSpPr>
        <p:spPr>
          <a:xfrm>
            <a:off x="1680677" y="4443476"/>
            <a:ext cx="2104390"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0070C0"/>
                </a:solidFill>
                <a:latin typeface="Calibri"/>
                <a:cs typeface="Calibri"/>
              </a:rPr>
              <a:t>Automated</a:t>
            </a:r>
            <a:r>
              <a:rPr sz="2400" spc="-55" dirty="0">
                <a:solidFill>
                  <a:srgbClr val="0070C0"/>
                </a:solidFill>
                <a:latin typeface="Calibri"/>
                <a:cs typeface="Calibri"/>
              </a:rPr>
              <a:t> </a:t>
            </a:r>
            <a:r>
              <a:rPr sz="2400" spc="-15" dirty="0">
                <a:solidFill>
                  <a:srgbClr val="0070C0"/>
                </a:solidFill>
                <a:latin typeface="Calibri"/>
                <a:cs typeface="Calibri"/>
              </a:rPr>
              <a:t>tasks</a:t>
            </a:r>
            <a:endParaRPr sz="2400">
              <a:latin typeface="Calibri"/>
              <a:cs typeface="Calibri"/>
            </a:endParaRPr>
          </a:p>
        </p:txBody>
      </p:sp>
      <p:sp>
        <p:nvSpPr>
          <p:cNvPr id="7" name="object 7"/>
          <p:cNvSpPr txBox="1"/>
          <p:nvPr/>
        </p:nvSpPr>
        <p:spPr>
          <a:xfrm>
            <a:off x="5745331" y="4416044"/>
            <a:ext cx="116840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0000"/>
                </a:solidFill>
                <a:latin typeface="Calibri"/>
                <a:cs typeface="Calibri"/>
              </a:rPr>
              <a:t>User</a:t>
            </a:r>
            <a:r>
              <a:rPr sz="2400" spc="-75" dirty="0">
                <a:solidFill>
                  <a:srgbClr val="FF0000"/>
                </a:solidFill>
                <a:latin typeface="Calibri"/>
                <a:cs typeface="Calibri"/>
              </a:rPr>
              <a:t> </a:t>
            </a:r>
            <a:r>
              <a:rPr sz="2400" spc="-10" dirty="0">
                <a:solidFill>
                  <a:srgbClr val="FF0000"/>
                </a:solidFill>
                <a:latin typeface="Calibri"/>
                <a:cs typeface="Calibri"/>
              </a:rPr>
              <a:t>task</a:t>
            </a:r>
            <a:endParaRPr sz="2400">
              <a:latin typeface="Calibri"/>
              <a:cs typeface="Calibri"/>
            </a:endParaRPr>
          </a:p>
        </p:txBody>
      </p:sp>
      <p:sp>
        <p:nvSpPr>
          <p:cNvPr id="8" name="object 8"/>
          <p:cNvSpPr txBox="1"/>
          <p:nvPr/>
        </p:nvSpPr>
        <p:spPr>
          <a:xfrm>
            <a:off x="8017380" y="4416044"/>
            <a:ext cx="153860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B050"/>
                </a:solidFill>
                <a:latin typeface="Calibri"/>
                <a:cs typeface="Calibri"/>
              </a:rPr>
              <a:t>Manual</a:t>
            </a:r>
            <a:r>
              <a:rPr sz="2400" spc="-60" dirty="0">
                <a:solidFill>
                  <a:srgbClr val="00B050"/>
                </a:solidFill>
                <a:latin typeface="Calibri"/>
                <a:cs typeface="Calibri"/>
              </a:rPr>
              <a:t> </a:t>
            </a:r>
            <a:r>
              <a:rPr sz="2400" spc="-15" dirty="0">
                <a:solidFill>
                  <a:srgbClr val="00B050"/>
                </a:solidFill>
                <a:latin typeface="Calibri"/>
                <a:cs typeface="Calibri"/>
              </a:rPr>
              <a:t>task</a:t>
            </a:r>
            <a:endParaRPr sz="24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0199" y="373380"/>
            <a:ext cx="277241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C00000"/>
                </a:solidFill>
                <a:latin typeface="Calibri"/>
                <a:cs typeface="Calibri"/>
              </a:rPr>
              <a:t>In</a:t>
            </a:r>
            <a:r>
              <a:rPr sz="3200" spc="-30" dirty="0">
                <a:solidFill>
                  <a:srgbClr val="C00000"/>
                </a:solidFill>
                <a:latin typeface="Calibri"/>
                <a:cs typeface="Calibri"/>
              </a:rPr>
              <a:t> </a:t>
            </a:r>
            <a:r>
              <a:rPr sz="3200" spc="-5" dirty="0">
                <a:solidFill>
                  <a:srgbClr val="C00000"/>
                </a:solidFill>
                <a:latin typeface="Calibri"/>
                <a:cs typeface="Calibri"/>
              </a:rPr>
              <a:t>our</a:t>
            </a:r>
            <a:r>
              <a:rPr sz="3200" spc="-35" dirty="0">
                <a:solidFill>
                  <a:srgbClr val="C00000"/>
                </a:solidFill>
                <a:latin typeface="Calibri"/>
                <a:cs typeface="Calibri"/>
              </a:rPr>
              <a:t> </a:t>
            </a:r>
            <a:r>
              <a:rPr sz="3200" spc="-15" dirty="0">
                <a:solidFill>
                  <a:srgbClr val="C00000"/>
                </a:solidFill>
                <a:latin typeface="Calibri"/>
                <a:cs typeface="Calibri"/>
              </a:rPr>
              <a:t>example…</a:t>
            </a:r>
            <a:endParaRPr sz="3200">
              <a:latin typeface="Calibri"/>
              <a:cs typeface="Calibri"/>
            </a:endParaRPr>
          </a:p>
        </p:txBody>
      </p:sp>
      <p:sp>
        <p:nvSpPr>
          <p:cNvPr id="3" name="object 3"/>
          <p:cNvSpPr txBox="1"/>
          <p:nvPr/>
        </p:nvSpPr>
        <p:spPr>
          <a:xfrm>
            <a:off x="8715677" y="140715"/>
            <a:ext cx="934719" cy="751205"/>
          </a:xfrm>
          <a:prstGeom prst="rect">
            <a:avLst/>
          </a:prstGeom>
        </p:spPr>
        <p:txBody>
          <a:bodyPr vert="horz" wrap="square" lIns="0" tIns="22860" rIns="0" bIns="0" rtlCol="0">
            <a:spAutoFit/>
          </a:bodyPr>
          <a:lstStyle/>
          <a:p>
            <a:pPr marL="12700" marR="5080">
              <a:lnSpc>
                <a:spcPts val="1900"/>
              </a:lnSpc>
              <a:spcBef>
                <a:spcPts val="180"/>
              </a:spcBef>
            </a:pPr>
            <a:r>
              <a:rPr sz="1600" spc="-5" dirty="0">
                <a:latin typeface="Calibri"/>
                <a:cs typeface="Calibri"/>
              </a:rPr>
              <a:t>au</a:t>
            </a:r>
            <a:r>
              <a:rPr sz="1600" spc="-15" dirty="0">
                <a:latin typeface="Calibri"/>
                <a:cs typeface="Calibri"/>
              </a:rPr>
              <a:t>t</a:t>
            </a:r>
            <a:r>
              <a:rPr sz="1600" spc="5" dirty="0">
                <a:latin typeface="Calibri"/>
                <a:cs typeface="Calibri"/>
              </a:rPr>
              <a:t>o</a:t>
            </a:r>
            <a:r>
              <a:rPr sz="1600" spc="-5" dirty="0">
                <a:latin typeface="Calibri"/>
                <a:cs typeface="Calibri"/>
              </a:rPr>
              <a:t>m</a:t>
            </a:r>
            <a:r>
              <a:rPr sz="1600" spc="-20" dirty="0">
                <a:latin typeface="Calibri"/>
                <a:cs typeface="Calibri"/>
              </a:rPr>
              <a:t>a</a:t>
            </a:r>
            <a:r>
              <a:rPr sz="1600" spc="-15" dirty="0">
                <a:latin typeface="Calibri"/>
                <a:cs typeface="Calibri"/>
              </a:rPr>
              <a:t>t</a:t>
            </a:r>
            <a:r>
              <a:rPr sz="1600" dirty="0">
                <a:latin typeface="Calibri"/>
                <a:cs typeface="Calibri"/>
              </a:rPr>
              <a:t>ed  </a:t>
            </a:r>
            <a:r>
              <a:rPr sz="1600" spc="-5" dirty="0">
                <a:latin typeface="Calibri"/>
                <a:cs typeface="Calibri"/>
              </a:rPr>
              <a:t>user </a:t>
            </a:r>
            <a:r>
              <a:rPr sz="1600" dirty="0">
                <a:latin typeface="Calibri"/>
                <a:cs typeface="Calibri"/>
              </a:rPr>
              <a:t> </a:t>
            </a:r>
            <a:r>
              <a:rPr sz="1600" spc="-5" dirty="0">
                <a:latin typeface="Calibri"/>
                <a:cs typeface="Calibri"/>
              </a:rPr>
              <a:t>manual</a:t>
            </a:r>
            <a:endParaRPr sz="1600">
              <a:latin typeface="Calibri"/>
              <a:cs typeface="Calibri"/>
            </a:endParaRPr>
          </a:p>
        </p:txBody>
      </p:sp>
      <p:grpSp>
        <p:nvGrpSpPr>
          <p:cNvPr id="4" name="object 4"/>
          <p:cNvGrpSpPr/>
          <p:nvPr/>
        </p:nvGrpSpPr>
        <p:grpSpPr>
          <a:xfrm>
            <a:off x="8316080" y="141792"/>
            <a:ext cx="232410" cy="232410"/>
            <a:chOff x="8316080" y="141792"/>
            <a:chExt cx="232410" cy="232410"/>
          </a:xfrm>
        </p:grpSpPr>
        <p:sp>
          <p:nvSpPr>
            <p:cNvPr id="5" name="object 5"/>
            <p:cNvSpPr/>
            <p:nvPr/>
          </p:nvSpPr>
          <p:spPr>
            <a:xfrm>
              <a:off x="8324018" y="149730"/>
              <a:ext cx="216535" cy="216535"/>
            </a:xfrm>
            <a:custGeom>
              <a:avLst/>
              <a:gdLst/>
              <a:ahLst/>
              <a:cxnLst/>
              <a:rect l="l" t="t" r="r" b="b"/>
              <a:pathLst>
                <a:path w="216534" h="216535">
                  <a:moveTo>
                    <a:pt x="216024" y="0"/>
                  </a:moveTo>
                  <a:lnTo>
                    <a:pt x="0" y="0"/>
                  </a:lnTo>
                  <a:lnTo>
                    <a:pt x="0" y="216024"/>
                  </a:lnTo>
                  <a:lnTo>
                    <a:pt x="216024" y="216024"/>
                  </a:lnTo>
                  <a:lnTo>
                    <a:pt x="216024" y="0"/>
                  </a:lnTo>
                  <a:close/>
                </a:path>
              </a:pathLst>
            </a:custGeom>
            <a:solidFill>
              <a:srgbClr val="0070C0"/>
            </a:solidFill>
          </p:spPr>
          <p:txBody>
            <a:bodyPr wrap="square" lIns="0" tIns="0" rIns="0" bIns="0" rtlCol="0"/>
            <a:lstStyle/>
            <a:p>
              <a:endParaRPr/>
            </a:p>
          </p:txBody>
        </p:sp>
        <p:sp>
          <p:nvSpPr>
            <p:cNvPr id="6" name="object 6"/>
            <p:cNvSpPr/>
            <p:nvPr/>
          </p:nvSpPr>
          <p:spPr>
            <a:xfrm>
              <a:off x="8324018" y="149730"/>
              <a:ext cx="216535" cy="216535"/>
            </a:xfrm>
            <a:custGeom>
              <a:avLst/>
              <a:gdLst/>
              <a:ahLst/>
              <a:cxnLst/>
              <a:rect l="l" t="t" r="r" b="b"/>
              <a:pathLst>
                <a:path w="216534" h="216535">
                  <a:moveTo>
                    <a:pt x="0" y="0"/>
                  </a:moveTo>
                  <a:lnTo>
                    <a:pt x="216024" y="0"/>
                  </a:lnTo>
                  <a:lnTo>
                    <a:pt x="216024" y="216024"/>
                  </a:lnTo>
                  <a:lnTo>
                    <a:pt x="0" y="216024"/>
                  </a:lnTo>
                  <a:lnTo>
                    <a:pt x="0" y="0"/>
                  </a:lnTo>
                  <a:close/>
                </a:path>
              </a:pathLst>
            </a:custGeom>
            <a:ln w="15875">
              <a:solidFill>
                <a:srgbClr val="0070C0"/>
              </a:solidFill>
            </a:ln>
          </p:spPr>
          <p:txBody>
            <a:bodyPr wrap="square" lIns="0" tIns="0" rIns="0" bIns="0" rtlCol="0"/>
            <a:lstStyle/>
            <a:p>
              <a:endParaRPr/>
            </a:p>
          </p:txBody>
        </p:sp>
      </p:grpSp>
      <p:grpSp>
        <p:nvGrpSpPr>
          <p:cNvPr id="7" name="object 7"/>
          <p:cNvGrpSpPr/>
          <p:nvPr/>
        </p:nvGrpSpPr>
        <p:grpSpPr>
          <a:xfrm>
            <a:off x="8311467" y="430634"/>
            <a:ext cx="232410" cy="232410"/>
            <a:chOff x="8311467" y="430634"/>
            <a:chExt cx="232410" cy="232410"/>
          </a:xfrm>
        </p:grpSpPr>
        <p:sp>
          <p:nvSpPr>
            <p:cNvPr id="8" name="object 8"/>
            <p:cNvSpPr/>
            <p:nvPr/>
          </p:nvSpPr>
          <p:spPr>
            <a:xfrm>
              <a:off x="8319405" y="438571"/>
              <a:ext cx="216535" cy="216535"/>
            </a:xfrm>
            <a:custGeom>
              <a:avLst/>
              <a:gdLst/>
              <a:ahLst/>
              <a:cxnLst/>
              <a:rect l="l" t="t" r="r" b="b"/>
              <a:pathLst>
                <a:path w="216534" h="216534">
                  <a:moveTo>
                    <a:pt x="216023" y="0"/>
                  </a:moveTo>
                  <a:lnTo>
                    <a:pt x="0" y="0"/>
                  </a:lnTo>
                  <a:lnTo>
                    <a:pt x="0" y="216024"/>
                  </a:lnTo>
                  <a:lnTo>
                    <a:pt x="216023" y="216024"/>
                  </a:lnTo>
                  <a:lnTo>
                    <a:pt x="216023" y="0"/>
                  </a:lnTo>
                  <a:close/>
                </a:path>
              </a:pathLst>
            </a:custGeom>
            <a:solidFill>
              <a:srgbClr val="FF0000"/>
            </a:solidFill>
          </p:spPr>
          <p:txBody>
            <a:bodyPr wrap="square" lIns="0" tIns="0" rIns="0" bIns="0" rtlCol="0"/>
            <a:lstStyle/>
            <a:p>
              <a:endParaRPr/>
            </a:p>
          </p:txBody>
        </p:sp>
        <p:sp>
          <p:nvSpPr>
            <p:cNvPr id="9" name="object 9"/>
            <p:cNvSpPr/>
            <p:nvPr/>
          </p:nvSpPr>
          <p:spPr>
            <a:xfrm>
              <a:off x="8319405" y="438571"/>
              <a:ext cx="216535" cy="216535"/>
            </a:xfrm>
            <a:custGeom>
              <a:avLst/>
              <a:gdLst/>
              <a:ahLst/>
              <a:cxnLst/>
              <a:rect l="l" t="t" r="r" b="b"/>
              <a:pathLst>
                <a:path w="216534" h="216534">
                  <a:moveTo>
                    <a:pt x="0" y="0"/>
                  </a:moveTo>
                  <a:lnTo>
                    <a:pt x="216024" y="0"/>
                  </a:lnTo>
                  <a:lnTo>
                    <a:pt x="216024" y="216024"/>
                  </a:lnTo>
                  <a:lnTo>
                    <a:pt x="0" y="216024"/>
                  </a:lnTo>
                  <a:lnTo>
                    <a:pt x="0" y="0"/>
                  </a:lnTo>
                  <a:close/>
                </a:path>
              </a:pathLst>
            </a:custGeom>
            <a:ln w="15875">
              <a:solidFill>
                <a:srgbClr val="FF0000"/>
              </a:solidFill>
            </a:ln>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61240" y="1338271"/>
            <a:ext cx="2362200" cy="2233930"/>
            <a:chOff x="3661240" y="1338271"/>
            <a:chExt cx="2362200" cy="2233930"/>
          </a:xfrm>
        </p:grpSpPr>
        <p:sp>
          <p:nvSpPr>
            <p:cNvPr id="3" name="object 3"/>
            <p:cNvSpPr/>
            <p:nvPr/>
          </p:nvSpPr>
          <p:spPr>
            <a:xfrm>
              <a:off x="4754629" y="1359578"/>
              <a:ext cx="1268730" cy="689610"/>
            </a:xfrm>
            <a:custGeom>
              <a:avLst/>
              <a:gdLst/>
              <a:ahLst/>
              <a:cxnLst/>
              <a:rect l="l" t="t" r="r" b="b"/>
              <a:pathLst>
                <a:path w="1268729" h="689610">
                  <a:moveTo>
                    <a:pt x="1185666" y="0"/>
                  </a:moveTo>
                  <a:lnTo>
                    <a:pt x="82682" y="0"/>
                  </a:lnTo>
                  <a:lnTo>
                    <a:pt x="50516" y="6504"/>
                  </a:lnTo>
                  <a:lnTo>
                    <a:pt x="24233" y="24241"/>
                  </a:lnTo>
                  <a:lnTo>
                    <a:pt x="6503" y="50550"/>
                  </a:lnTo>
                  <a:lnTo>
                    <a:pt x="0" y="82767"/>
                  </a:lnTo>
                  <a:lnTo>
                    <a:pt x="0" y="606597"/>
                  </a:lnTo>
                  <a:lnTo>
                    <a:pt x="6503" y="638757"/>
                  </a:lnTo>
                  <a:lnTo>
                    <a:pt x="24233" y="665036"/>
                  </a:lnTo>
                  <a:lnTo>
                    <a:pt x="50516" y="682763"/>
                  </a:lnTo>
                  <a:lnTo>
                    <a:pt x="82682" y="689265"/>
                  </a:lnTo>
                  <a:lnTo>
                    <a:pt x="1185666" y="689265"/>
                  </a:lnTo>
                  <a:lnTo>
                    <a:pt x="1217832" y="682763"/>
                  </a:lnTo>
                  <a:lnTo>
                    <a:pt x="1244115" y="665036"/>
                  </a:lnTo>
                  <a:lnTo>
                    <a:pt x="1261845" y="638757"/>
                  </a:lnTo>
                  <a:lnTo>
                    <a:pt x="1268349" y="606597"/>
                  </a:lnTo>
                  <a:lnTo>
                    <a:pt x="1268349" y="82767"/>
                  </a:lnTo>
                  <a:lnTo>
                    <a:pt x="1261845" y="50550"/>
                  </a:lnTo>
                  <a:lnTo>
                    <a:pt x="1244115" y="24241"/>
                  </a:lnTo>
                  <a:lnTo>
                    <a:pt x="1217832" y="6504"/>
                  </a:lnTo>
                  <a:lnTo>
                    <a:pt x="1185666" y="0"/>
                  </a:lnTo>
                  <a:close/>
                </a:path>
              </a:pathLst>
            </a:custGeom>
            <a:solidFill>
              <a:srgbClr val="CDCDCD">
                <a:alpha val="49798"/>
              </a:srgbClr>
            </a:solidFill>
          </p:spPr>
          <p:txBody>
            <a:bodyPr wrap="square" lIns="0" tIns="0" rIns="0" bIns="0" rtlCol="0"/>
            <a:lstStyle/>
            <a:p>
              <a:endParaRPr/>
            </a:p>
          </p:txBody>
        </p:sp>
        <p:sp>
          <p:nvSpPr>
            <p:cNvPr id="4" name="object 4"/>
            <p:cNvSpPr/>
            <p:nvPr/>
          </p:nvSpPr>
          <p:spPr>
            <a:xfrm>
              <a:off x="4754629" y="1368545"/>
              <a:ext cx="1217930" cy="680720"/>
            </a:xfrm>
            <a:custGeom>
              <a:avLst/>
              <a:gdLst/>
              <a:ahLst/>
              <a:cxnLst/>
              <a:rect l="l" t="t" r="r" b="b"/>
              <a:pathLst>
                <a:path w="1217929" h="680719">
                  <a:moveTo>
                    <a:pt x="82682" y="680299"/>
                  </a:moveTo>
                  <a:lnTo>
                    <a:pt x="1185666" y="680299"/>
                  </a:lnTo>
                  <a:lnTo>
                    <a:pt x="1185668" y="680299"/>
                  </a:lnTo>
                </a:path>
                <a:path w="1217929" h="680719">
                  <a:moveTo>
                    <a:pt x="46868" y="0"/>
                  </a:moveTo>
                  <a:lnTo>
                    <a:pt x="24233" y="15275"/>
                  </a:lnTo>
                  <a:lnTo>
                    <a:pt x="6503" y="41583"/>
                  </a:lnTo>
                  <a:lnTo>
                    <a:pt x="0" y="73800"/>
                  </a:lnTo>
                  <a:lnTo>
                    <a:pt x="0" y="597630"/>
                  </a:lnTo>
                  <a:lnTo>
                    <a:pt x="6503" y="629790"/>
                  </a:lnTo>
                  <a:lnTo>
                    <a:pt x="24233" y="656070"/>
                  </a:lnTo>
                  <a:lnTo>
                    <a:pt x="50516" y="673796"/>
                  </a:lnTo>
                  <a:lnTo>
                    <a:pt x="82682" y="680299"/>
                  </a:lnTo>
                </a:path>
                <a:path w="1217929" h="680719">
                  <a:moveTo>
                    <a:pt x="1185668" y="680299"/>
                  </a:moveTo>
                  <a:lnTo>
                    <a:pt x="1217832" y="673796"/>
                  </a:lnTo>
                  <a:lnTo>
                    <a:pt x="1217832" y="673796"/>
                  </a:lnTo>
                </a:path>
              </a:pathLst>
            </a:custGeom>
            <a:ln w="14589">
              <a:solidFill>
                <a:srgbClr val="CDCDCD"/>
              </a:solidFill>
            </a:ln>
          </p:spPr>
          <p:txBody>
            <a:bodyPr wrap="square" lIns="0" tIns="0" rIns="0" bIns="0" rtlCol="0"/>
            <a:lstStyle/>
            <a:p>
              <a:endParaRPr/>
            </a:p>
          </p:txBody>
        </p:sp>
        <p:pic>
          <p:nvPicPr>
            <p:cNvPr id="5" name="object 5"/>
            <p:cNvPicPr/>
            <p:nvPr/>
          </p:nvPicPr>
          <p:blipFill>
            <a:blip r:embed="rId2" cstate="print"/>
            <a:stretch>
              <a:fillRect/>
            </a:stretch>
          </p:blipFill>
          <p:spPr>
            <a:xfrm>
              <a:off x="4740621" y="1345573"/>
              <a:ext cx="1268350" cy="689265"/>
            </a:xfrm>
            <a:prstGeom prst="rect">
              <a:avLst/>
            </a:prstGeom>
          </p:spPr>
        </p:pic>
        <p:sp>
          <p:nvSpPr>
            <p:cNvPr id="6" name="object 6"/>
            <p:cNvSpPr/>
            <p:nvPr/>
          </p:nvSpPr>
          <p:spPr>
            <a:xfrm>
              <a:off x="4740621" y="1345573"/>
              <a:ext cx="1268730" cy="689610"/>
            </a:xfrm>
            <a:custGeom>
              <a:avLst/>
              <a:gdLst/>
              <a:ahLst/>
              <a:cxnLst/>
              <a:rect l="l" t="t" r="r" b="b"/>
              <a:pathLst>
                <a:path w="1268729" h="689610">
                  <a:moveTo>
                    <a:pt x="82682" y="689265"/>
                  </a:moveTo>
                  <a:lnTo>
                    <a:pt x="1185666" y="689265"/>
                  </a:lnTo>
                  <a:lnTo>
                    <a:pt x="1217832" y="682763"/>
                  </a:lnTo>
                  <a:lnTo>
                    <a:pt x="1244115" y="665036"/>
                  </a:lnTo>
                  <a:lnTo>
                    <a:pt x="1261845" y="638757"/>
                  </a:lnTo>
                  <a:lnTo>
                    <a:pt x="1268349" y="606596"/>
                  </a:lnTo>
                  <a:lnTo>
                    <a:pt x="1268349" y="82766"/>
                  </a:lnTo>
                  <a:lnTo>
                    <a:pt x="1261845" y="50549"/>
                  </a:lnTo>
                  <a:lnTo>
                    <a:pt x="1244115" y="24241"/>
                  </a:lnTo>
                  <a:lnTo>
                    <a:pt x="1217832" y="6504"/>
                  </a:lnTo>
                  <a:lnTo>
                    <a:pt x="1185666" y="0"/>
                  </a:lnTo>
                  <a:lnTo>
                    <a:pt x="82682" y="0"/>
                  </a:lnTo>
                  <a:lnTo>
                    <a:pt x="50516" y="6504"/>
                  </a:lnTo>
                  <a:lnTo>
                    <a:pt x="24233" y="24241"/>
                  </a:lnTo>
                  <a:lnTo>
                    <a:pt x="6503" y="50549"/>
                  </a:lnTo>
                  <a:lnTo>
                    <a:pt x="0" y="82766"/>
                  </a:lnTo>
                  <a:lnTo>
                    <a:pt x="0" y="606596"/>
                  </a:lnTo>
                  <a:lnTo>
                    <a:pt x="6503" y="638757"/>
                  </a:lnTo>
                  <a:lnTo>
                    <a:pt x="24233" y="665036"/>
                  </a:lnTo>
                  <a:lnTo>
                    <a:pt x="50516" y="682763"/>
                  </a:lnTo>
                  <a:lnTo>
                    <a:pt x="82682" y="689265"/>
                  </a:lnTo>
                  <a:close/>
                </a:path>
              </a:pathLst>
            </a:custGeom>
            <a:ln w="14589">
              <a:solidFill>
                <a:srgbClr val="404040"/>
              </a:solidFill>
            </a:ln>
          </p:spPr>
          <p:txBody>
            <a:bodyPr wrap="square" lIns="0" tIns="0" rIns="0" bIns="0" rtlCol="0"/>
            <a:lstStyle/>
            <a:p>
              <a:endParaRPr/>
            </a:p>
          </p:txBody>
        </p:sp>
        <p:sp>
          <p:nvSpPr>
            <p:cNvPr id="7" name="object 7"/>
            <p:cNvSpPr/>
            <p:nvPr/>
          </p:nvSpPr>
          <p:spPr>
            <a:xfrm>
              <a:off x="3682549" y="2811825"/>
              <a:ext cx="963294" cy="753110"/>
            </a:xfrm>
            <a:custGeom>
              <a:avLst/>
              <a:gdLst/>
              <a:ahLst/>
              <a:cxnLst/>
              <a:rect l="l" t="t" r="r" b="b"/>
              <a:pathLst>
                <a:path w="963295" h="753110">
                  <a:moveTo>
                    <a:pt x="962706" y="0"/>
                  </a:moveTo>
                  <a:lnTo>
                    <a:pt x="909798" y="18637"/>
                  </a:lnTo>
                  <a:lnTo>
                    <a:pt x="857296" y="38851"/>
                  </a:lnTo>
                  <a:lnTo>
                    <a:pt x="805304" y="60562"/>
                  </a:lnTo>
                  <a:lnTo>
                    <a:pt x="753925" y="83688"/>
                  </a:lnTo>
                  <a:lnTo>
                    <a:pt x="703263" y="108149"/>
                  </a:lnTo>
                  <a:lnTo>
                    <a:pt x="653421" y="133864"/>
                  </a:lnTo>
                  <a:lnTo>
                    <a:pt x="604504" y="160752"/>
                  </a:lnTo>
                  <a:lnTo>
                    <a:pt x="556613" y="188731"/>
                  </a:lnTo>
                  <a:lnTo>
                    <a:pt x="509853" y="217722"/>
                  </a:lnTo>
                  <a:lnTo>
                    <a:pt x="464328" y="247643"/>
                  </a:lnTo>
                  <a:lnTo>
                    <a:pt x="420141" y="278413"/>
                  </a:lnTo>
                  <a:lnTo>
                    <a:pt x="377395" y="309951"/>
                  </a:lnTo>
                  <a:lnTo>
                    <a:pt x="336195" y="342177"/>
                  </a:lnTo>
                  <a:lnTo>
                    <a:pt x="296643" y="375010"/>
                  </a:lnTo>
                  <a:lnTo>
                    <a:pt x="258844" y="408368"/>
                  </a:lnTo>
                  <a:lnTo>
                    <a:pt x="222900" y="442171"/>
                  </a:lnTo>
                  <a:lnTo>
                    <a:pt x="188915" y="476338"/>
                  </a:lnTo>
                  <a:lnTo>
                    <a:pt x="156994" y="510788"/>
                  </a:lnTo>
                  <a:lnTo>
                    <a:pt x="127238" y="545440"/>
                  </a:lnTo>
                  <a:lnTo>
                    <a:pt x="99753" y="580213"/>
                  </a:lnTo>
                  <a:lnTo>
                    <a:pt x="74641" y="615026"/>
                  </a:lnTo>
                  <a:lnTo>
                    <a:pt x="52006" y="649800"/>
                  </a:lnTo>
                  <a:lnTo>
                    <a:pt x="31952" y="684451"/>
                  </a:lnTo>
                  <a:lnTo>
                    <a:pt x="14582" y="718900"/>
                  </a:lnTo>
                  <a:lnTo>
                    <a:pt x="0" y="753066"/>
                  </a:lnTo>
                </a:path>
              </a:pathLst>
            </a:custGeom>
            <a:ln w="14589">
              <a:solidFill>
                <a:srgbClr val="CDCDCD"/>
              </a:solidFill>
            </a:ln>
          </p:spPr>
          <p:txBody>
            <a:bodyPr wrap="square" lIns="0" tIns="0" rIns="0" bIns="0" rtlCol="0"/>
            <a:lstStyle/>
            <a:p>
              <a:endParaRPr/>
            </a:p>
          </p:txBody>
        </p:sp>
        <p:sp>
          <p:nvSpPr>
            <p:cNvPr id="8" name="object 8"/>
            <p:cNvSpPr/>
            <p:nvPr/>
          </p:nvSpPr>
          <p:spPr>
            <a:xfrm>
              <a:off x="4621035" y="2770977"/>
              <a:ext cx="146050" cy="88900"/>
            </a:xfrm>
            <a:custGeom>
              <a:avLst/>
              <a:gdLst/>
              <a:ahLst/>
              <a:cxnLst/>
              <a:rect l="l" t="t" r="r" b="b"/>
              <a:pathLst>
                <a:path w="146050" h="88900">
                  <a:moveTo>
                    <a:pt x="0" y="0"/>
                  </a:moveTo>
                  <a:lnTo>
                    <a:pt x="26263" y="88407"/>
                  </a:lnTo>
                  <a:lnTo>
                    <a:pt x="145714" y="4862"/>
                  </a:lnTo>
                  <a:lnTo>
                    <a:pt x="0" y="0"/>
                  </a:lnTo>
                  <a:close/>
                </a:path>
              </a:pathLst>
            </a:custGeom>
            <a:solidFill>
              <a:srgbClr val="CDCDCD">
                <a:alpha val="49798"/>
              </a:srgbClr>
            </a:solidFill>
          </p:spPr>
          <p:txBody>
            <a:bodyPr wrap="square" lIns="0" tIns="0" rIns="0" bIns="0" rtlCol="0"/>
            <a:lstStyle/>
            <a:p>
              <a:endParaRPr/>
            </a:p>
          </p:txBody>
        </p:sp>
        <p:sp>
          <p:nvSpPr>
            <p:cNvPr id="9" name="object 9"/>
            <p:cNvSpPr/>
            <p:nvPr/>
          </p:nvSpPr>
          <p:spPr>
            <a:xfrm>
              <a:off x="3668542" y="2797820"/>
              <a:ext cx="963294" cy="753110"/>
            </a:xfrm>
            <a:custGeom>
              <a:avLst/>
              <a:gdLst/>
              <a:ahLst/>
              <a:cxnLst/>
              <a:rect l="l" t="t" r="r" b="b"/>
              <a:pathLst>
                <a:path w="963295" h="753110">
                  <a:moveTo>
                    <a:pt x="962706" y="0"/>
                  </a:moveTo>
                  <a:lnTo>
                    <a:pt x="909798" y="18637"/>
                  </a:lnTo>
                  <a:lnTo>
                    <a:pt x="857296" y="38851"/>
                  </a:lnTo>
                  <a:lnTo>
                    <a:pt x="805304" y="60562"/>
                  </a:lnTo>
                  <a:lnTo>
                    <a:pt x="753925" y="83688"/>
                  </a:lnTo>
                  <a:lnTo>
                    <a:pt x="703263" y="108149"/>
                  </a:lnTo>
                  <a:lnTo>
                    <a:pt x="653421" y="133864"/>
                  </a:lnTo>
                  <a:lnTo>
                    <a:pt x="604504" y="160752"/>
                  </a:lnTo>
                  <a:lnTo>
                    <a:pt x="556613" y="188731"/>
                  </a:lnTo>
                  <a:lnTo>
                    <a:pt x="509853" y="217722"/>
                  </a:lnTo>
                  <a:lnTo>
                    <a:pt x="464328" y="247643"/>
                  </a:lnTo>
                  <a:lnTo>
                    <a:pt x="420141" y="278413"/>
                  </a:lnTo>
                  <a:lnTo>
                    <a:pt x="377395" y="309951"/>
                  </a:lnTo>
                  <a:lnTo>
                    <a:pt x="336195" y="342177"/>
                  </a:lnTo>
                  <a:lnTo>
                    <a:pt x="296643" y="375010"/>
                  </a:lnTo>
                  <a:lnTo>
                    <a:pt x="258844" y="408368"/>
                  </a:lnTo>
                  <a:lnTo>
                    <a:pt x="222900" y="442171"/>
                  </a:lnTo>
                  <a:lnTo>
                    <a:pt x="188915" y="476338"/>
                  </a:lnTo>
                  <a:lnTo>
                    <a:pt x="156994" y="510788"/>
                  </a:lnTo>
                  <a:lnTo>
                    <a:pt x="127238" y="545440"/>
                  </a:lnTo>
                  <a:lnTo>
                    <a:pt x="99753" y="580213"/>
                  </a:lnTo>
                  <a:lnTo>
                    <a:pt x="74641" y="615026"/>
                  </a:lnTo>
                  <a:lnTo>
                    <a:pt x="52006" y="649800"/>
                  </a:lnTo>
                  <a:lnTo>
                    <a:pt x="31952" y="684451"/>
                  </a:lnTo>
                  <a:lnTo>
                    <a:pt x="14582" y="718900"/>
                  </a:lnTo>
                  <a:lnTo>
                    <a:pt x="0" y="753066"/>
                  </a:lnTo>
                </a:path>
              </a:pathLst>
            </a:custGeom>
            <a:ln w="14589">
              <a:solidFill>
                <a:srgbClr val="404040"/>
              </a:solidFill>
            </a:ln>
          </p:spPr>
          <p:txBody>
            <a:bodyPr wrap="square" lIns="0" tIns="0" rIns="0" bIns="0" rtlCol="0"/>
            <a:lstStyle/>
            <a:p>
              <a:endParaRPr/>
            </a:p>
          </p:txBody>
        </p:sp>
        <p:sp>
          <p:nvSpPr>
            <p:cNvPr id="10" name="object 10"/>
            <p:cNvSpPr/>
            <p:nvPr/>
          </p:nvSpPr>
          <p:spPr>
            <a:xfrm>
              <a:off x="4607027" y="2756971"/>
              <a:ext cx="146050" cy="88900"/>
            </a:xfrm>
            <a:custGeom>
              <a:avLst/>
              <a:gdLst/>
              <a:ahLst/>
              <a:cxnLst/>
              <a:rect l="l" t="t" r="r" b="b"/>
              <a:pathLst>
                <a:path w="146050" h="88900">
                  <a:moveTo>
                    <a:pt x="0" y="0"/>
                  </a:moveTo>
                  <a:lnTo>
                    <a:pt x="26263" y="88407"/>
                  </a:lnTo>
                  <a:lnTo>
                    <a:pt x="145715" y="4862"/>
                  </a:lnTo>
                  <a:lnTo>
                    <a:pt x="0" y="0"/>
                  </a:lnTo>
                  <a:close/>
                </a:path>
              </a:pathLst>
            </a:custGeom>
            <a:solidFill>
              <a:srgbClr val="404040"/>
            </a:solidFill>
          </p:spPr>
          <p:txBody>
            <a:bodyPr wrap="square" lIns="0" tIns="0" rIns="0" bIns="0" rtlCol="0"/>
            <a:lstStyle/>
            <a:p>
              <a:endParaRPr/>
            </a:p>
          </p:txBody>
        </p:sp>
      </p:grpSp>
      <p:sp>
        <p:nvSpPr>
          <p:cNvPr id="11" name="object 11"/>
          <p:cNvSpPr txBox="1"/>
          <p:nvPr/>
        </p:nvSpPr>
        <p:spPr>
          <a:xfrm>
            <a:off x="2999285" y="2630580"/>
            <a:ext cx="1196975" cy="352425"/>
          </a:xfrm>
          <a:prstGeom prst="rect">
            <a:avLst/>
          </a:prstGeom>
        </p:spPr>
        <p:txBody>
          <a:bodyPr vert="horz" wrap="square" lIns="0" tIns="12065" rIns="0" bIns="0" rtlCol="0">
            <a:spAutoFit/>
          </a:bodyPr>
          <a:lstStyle/>
          <a:p>
            <a:pPr marL="12700" marR="5080" indent="92075">
              <a:lnSpc>
                <a:spcPct val="102099"/>
              </a:lnSpc>
              <a:spcBef>
                <a:spcPts val="95"/>
              </a:spcBef>
            </a:pPr>
            <a:r>
              <a:rPr sz="1050" spc="10" dirty="0">
                <a:latin typeface="Calibri"/>
                <a:cs typeface="Calibri"/>
              </a:rPr>
              <a:t>Conformance and </a:t>
            </a:r>
            <a:r>
              <a:rPr sz="1050" spc="15" dirty="0">
                <a:latin typeface="Calibri"/>
                <a:cs typeface="Calibri"/>
              </a:rPr>
              <a:t> </a:t>
            </a:r>
            <a:r>
              <a:rPr sz="1050" spc="10" dirty="0">
                <a:latin typeface="Calibri"/>
                <a:cs typeface="Calibri"/>
              </a:rPr>
              <a:t>performance</a:t>
            </a:r>
            <a:r>
              <a:rPr sz="1050" spc="-60" dirty="0">
                <a:latin typeface="Calibri"/>
                <a:cs typeface="Calibri"/>
              </a:rPr>
              <a:t> </a:t>
            </a:r>
            <a:r>
              <a:rPr sz="1050" spc="5" dirty="0">
                <a:latin typeface="Calibri"/>
                <a:cs typeface="Calibri"/>
              </a:rPr>
              <a:t>insights</a:t>
            </a:r>
            <a:endParaRPr sz="1050">
              <a:latin typeface="Calibri"/>
              <a:cs typeface="Calibri"/>
            </a:endParaRPr>
          </a:p>
        </p:txBody>
      </p:sp>
      <p:grpSp>
        <p:nvGrpSpPr>
          <p:cNvPr id="12" name="object 12"/>
          <p:cNvGrpSpPr/>
          <p:nvPr/>
        </p:nvGrpSpPr>
        <p:grpSpPr>
          <a:xfrm>
            <a:off x="2941646" y="3538530"/>
            <a:ext cx="1289685" cy="1572895"/>
            <a:chOff x="2941646" y="3538530"/>
            <a:chExt cx="1289685" cy="1572895"/>
          </a:xfrm>
        </p:grpSpPr>
        <p:sp>
          <p:nvSpPr>
            <p:cNvPr id="13" name="object 13"/>
            <p:cNvSpPr/>
            <p:nvPr/>
          </p:nvSpPr>
          <p:spPr>
            <a:xfrm>
              <a:off x="3606703" y="4377095"/>
              <a:ext cx="569595" cy="727075"/>
            </a:xfrm>
            <a:custGeom>
              <a:avLst/>
              <a:gdLst/>
              <a:ahLst/>
              <a:cxnLst/>
              <a:rect l="l" t="t" r="r" b="b"/>
              <a:pathLst>
                <a:path w="569595" h="727075">
                  <a:moveTo>
                    <a:pt x="569458" y="726583"/>
                  </a:moveTo>
                  <a:lnTo>
                    <a:pt x="528137" y="697886"/>
                  </a:lnTo>
                  <a:lnTo>
                    <a:pt x="487408" y="667275"/>
                  </a:lnTo>
                  <a:lnTo>
                    <a:pt x="447388" y="634901"/>
                  </a:lnTo>
                  <a:lnTo>
                    <a:pt x="408195" y="600913"/>
                  </a:lnTo>
                  <a:lnTo>
                    <a:pt x="369948" y="565463"/>
                  </a:lnTo>
                  <a:lnTo>
                    <a:pt x="332766" y="528701"/>
                  </a:lnTo>
                  <a:lnTo>
                    <a:pt x="296765" y="490778"/>
                  </a:lnTo>
                  <a:lnTo>
                    <a:pt x="262065" y="451845"/>
                  </a:lnTo>
                  <a:lnTo>
                    <a:pt x="228783" y="412053"/>
                  </a:lnTo>
                  <a:lnTo>
                    <a:pt x="197038" y="371552"/>
                  </a:lnTo>
                  <a:lnTo>
                    <a:pt x="166949" y="330492"/>
                  </a:lnTo>
                  <a:lnTo>
                    <a:pt x="138632" y="289025"/>
                  </a:lnTo>
                  <a:lnTo>
                    <a:pt x="112207" y="247300"/>
                  </a:lnTo>
                  <a:lnTo>
                    <a:pt x="87792" y="205470"/>
                  </a:lnTo>
                  <a:lnTo>
                    <a:pt x="65505" y="163684"/>
                  </a:lnTo>
                  <a:lnTo>
                    <a:pt x="45464" y="122094"/>
                  </a:lnTo>
                  <a:lnTo>
                    <a:pt x="27787" y="80849"/>
                  </a:lnTo>
                  <a:lnTo>
                    <a:pt x="12593" y="40101"/>
                  </a:lnTo>
                  <a:lnTo>
                    <a:pt x="0" y="0"/>
                  </a:lnTo>
                </a:path>
              </a:pathLst>
            </a:custGeom>
            <a:ln w="14590">
              <a:solidFill>
                <a:srgbClr val="CDCDCD"/>
              </a:solidFill>
            </a:ln>
          </p:spPr>
          <p:txBody>
            <a:bodyPr wrap="square" lIns="0" tIns="0" rIns="0" bIns="0" rtlCol="0"/>
            <a:lstStyle/>
            <a:p>
              <a:endParaRPr/>
            </a:p>
          </p:txBody>
        </p:sp>
        <p:sp>
          <p:nvSpPr>
            <p:cNvPr id="14" name="object 14"/>
            <p:cNvSpPr/>
            <p:nvPr/>
          </p:nvSpPr>
          <p:spPr>
            <a:xfrm>
              <a:off x="3563162" y="4252022"/>
              <a:ext cx="91440" cy="144145"/>
            </a:xfrm>
            <a:custGeom>
              <a:avLst/>
              <a:gdLst/>
              <a:ahLst/>
              <a:cxnLst/>
              <a:rect l="l" t="t" r="r" b="b"/>
              <a:pathLst>
                <a:path w="91439" h="144145">
                  <a:moveTo>
                    <a:pt x="22383" y="0"/>
                  </a:moveTo>
                  <a:lnTo>
                    <a:pt x="0" y="144038"/>
                  </a:lnTo>
                  <a:lnTo>
                    <a:pt x="90921" y="128671"/>
                  </a:lnTo>
                  <a:lnTo>
                    <a:pt x="22383" y="0"/>
                  </a:lnTo>
                  <a:close/>
                </a:path>
              </a:pathLst>
            </a:custGeom>
            <a:solidFill>
              <a:srgbClr val="CDCDCD">
                <a:alpha val="49798"/>
              </a:srgbClr>
            </a:solidFill>
          </p:spPr>
          <p:txBody>
            <a:bodyPr wrap="square" lIns="0" tIns="0" rIns="0" bIns="0" rtlCol="0"/>
            <a:lstStyle/>
            <a:p>
              <a:endParaRPr/>
            </a:p>
          </p:txBody>
        </p:sp>
        <p:sp>
          <p:nvSpPr>
            <p:cNvPr id="15" name="object 15"/>
            <p:cNvSpPr/>
            <p:nvPr/>
          </p:nvSpPr>
          <p:spPr>
            <a:xfrm>
              <a:off x="3592695" y="4363090"/>
              <a:ext cx="569595" cy="727075"/>
            </a:xfrm>
            <a:custGeom>
              <a:avLst/>
              <a:gdLst/>
              <a:ahLst/>
              <a:cxnLst/>
              <a:rect l="l" t="t" r="r" b="b"/>
              <a:pathLst>
                <a:path w="569595" h="727075">
                  <a:moveTo>
                    <a:pt x="569458" y="726583"/>
                  </a:moveTo>
                  <a:lnTo>
                    <a:pt x="528137" y="697886"/>
                  </a:lnTo>
                  <a:lnTo>
                    <a:pt x="487408" y="667275"/>
                  </a:lnTo>
                  <a:lnTo>
                    <a:pt x="447388" y="634901"/>
                  </a:lnTo>
                  <a:lnTo>
                    <a:pt x="408195" y="600913"/>
                  </a:lnTo>
                  <a:lnTo>
                    <a:pt x="369948" y="565463"/>
                  </a:lnTo>
                  <a:lnTo>
                    <a:pt x="332766" y="528701"/>
                  </a:lnTo>
                  <a:lnTo>
                    <a:pt x="296765" y="490778"/>
                  </a:lnTo>
                  <a:lnTo>
                    <a:pt x="262065" y="451845"/>
                  </a:lnTo>
                  <a:lnTo>
                    <a:pt x="228783" y="412053"/>
                  </a:lnTo>
                  <a:lnTo>
                    <a:pt x="197038" y="371552"/>
                  </a:lnTo>
                  <a:lnTo>
                    <a:pt x="166949" y="330492"/>
                  </a:lnTo>
                  <a:lnTo>
                    <a:pt x="138632" y="289025"/>
                  </a:lnTo>
                  <a:lnTo>
                    <a:pt x="112207" y="247300"/>
                  </a:lnTo>
                  <a:lnTo>
                    <a:pt x="87792" y="205470"/>
                  </a:lnTo>
                  <a:lnTo>
                    <a:pt x="65505" y="163684"/>
                  </a:lnTo>
                  <a:lnTo>
                    <a:pt x="45464" y="122094"/>
                  </a:lnTo>
                  <a:lnTo>
                    <a:pt x="27787" y="80849"/>
                  </a:lnTo>
                  <a:lnTo>
                    <a:pt x="12593" y="40101"/>
                  </a:lnTo>
                  <a:lnTo>
                    <a:pt x="0" y="0"/>
                  </a:lnTo>
                </a:path>
              </a:pathLst>
            </a:custGeom>
            <a:ln w="14590">
              <a:solidFill>
                <a:srgbClr val="404040"/>
              </a:solidFill>
            </a:ln>
          </p:spPr>
          <p:txBody>
            <a:bodyPr wrap="square" lIns="0" tIns="0" rIns="0" bIns="0" rtlCol="0"/>
            <a:lstStyle/>
            <a:p>
              <a:endParaRPr/>
            </a:p>
          </p:txBody>
        </p:sp>
        <p:sp>
          <p:nvSpPr>
            <p:cNvPr id="16" name="object 16"/>
            <p:cNvSpPr/>
            <p:nvPr/>
          </p:nvSpPr>
          <p:spPr>
            <a:xfrm>
              <a:off x="3549155" y="4238016"/>
              <a:ext cx="91440" cy="144145"/>
            </a:xfrm>
            <a:custGeom>
              <a:avLst/>
              <a:gdLst/>
              <a:ahLst/>
              <a:cxnLst/>
              <a:rect l="l" t="t" r="r" b="b"/>
              <a:pathLst>
                <a:path w="91439" h="144145">
                  <a:moveTo>
                    <a:pt x="22382" y="0"/>
                  </a:moveTo>
                  <a:lnTo>
                    <a:pt x="0" y="144038"/>
                  </a:lnTo>
                  <a:lnTo>
                    <a:pt x="90921" y="128672"/>
                  </a:lnTo>
                  <a:lnTo>
                    <a:pt x="22382" y="0"/>
                  </a:lnTo>
                  <a:close/>
                </a:path>
              </a:pathLst>
            </a:custGeom>
            <a:solidFill>
              <a:srgbClr val="404040"/>
            </a:solidFill>
          </p:spPr>
          <p:txBody>
            <a:bodyPr wrap="square" lIns="0" tIns="0" rIns="0" bIns="0" rtlCol="0"/>
            <a:lstStyle/>
            <a:p>
              <a:endParaRPr/>
            </a:p>
          </p:txBody>
        </p:sp>
        <p:sp>
          <p:nvSpPr>
            <p:cNvPr id="17" name="object 17"/>
            <p:cNvSpPr/>
            <p:nvPr/>
          </p:nvSpPr>
          <p:spPr>
            <a:xfrm>
              <a:off x="2962956" y="3559838"/>
              <a:ext cx="1268730" cy="689610"/>
            </a:xfrm>
            <a:custGeom>
              <a:avLst/>
              <a:gdLst/>
              <a:ahLst/>
              <a:cxnLst/>
              <a:rect l="l" t="t" r="r" b="b"/>
              <a:pathLst>
                <a:path w="1268729" h="689610">
                  <a:moveTo>
                    <a:pt x="1185675" y="0"/>
                  </a:moveTo>
                  <a:lnTo>
                    <a:pt x="82721" y="0"/>
                  </a:lnTo>
                  <a:lnTo>
                    <a:pt x="50524" y="6488"/>
                  </a:lnTo>
                  <a:lnTo>
                    <a:pt x="24230" y="24193"/>
                  </a:lnTo>
                  <a:lnTo>
                    <a:pt x="6501" y="50467"/>
                  </a:lnTo>
                  <a:lnTo>
                    <a:pt x="0" y="82669"/>
                  </a:lnTo>
                  <a:lnTo>
                    <a:pt x="0" y="606499"/>
                  </a:lnTo>
                  <a:lnTo>
                    <a:pt x="6501" y="638701"/>
                  </a:lnTo>
                  <a:lnTo>
                    <a:pt x="24230" y="664976"/>
                  </a:lnTo>
                  <a:lnTo>
                    <a:pt x="50524" y="682680"/>
                  </a:lnTo>
                  <a:lnTo>
                    <a:pt x="82721" y="689169"/>
                  </a:lnTo>
                  <a:lnTo>
                    <a:pt x="1185675" y="689169"/>
                  </a:lnTo>
                  <a:lnTo>
                    <a:pt x="1217882" y="682680"/>
                  </a:lnTo>
                  <a:lnTo>
                    <a:pt x="1244162" y="664976"/>
                  </a:lnTo>
                  <a:lnTo>
                    <a:pt x="1261869" y="638701"/>
                  </a:lnTo>
                  <a:lnTo>
                    <a:pt x="1268359" y="606499"/>
                  </a:lnTo>
                  <a:lnTo>
                    <a:pt x="1268359" y="82669"/>
                  </a:lnTo>
                  <a:lnTo>
                    <a:pt x="1261869" y="50467"/>
                  </a:lnTo>
                  <a:lnTo>
                    <a:pt x="1244162" y="24193"/>
                  </a:lnTo>
                  <a:lnTo>
                    <a:pt x="1217882" y="6488"/>
                  </a:lnTo>
                  <a:lnTo>
                    <a:pt x="1185675" y="0"/>
                  </a:lnTo>
                  <a:close/>
                </a:path>
              </a:pathLst>
            </a:custGeom>
            <a:solidFill>
              <a:srgbClr val="CDCDCD">
                <a:alpha val="49798"/>
              </a:srgbClr>
            </a:solidFill>
          </p:spPr>
          <p:txBody>
            <a:bodyPr wrap="square" lIns="0" tIns="0" rIns="0" bIns="0" rtlCol="0"/>
            <a:lstStyle/>
            <a:p>
              <a:endParaRPr/>
            </a:p>
          </p:txBody>
        </p:sp>
        <p:sp>
          <p:nvSpPr>
            <p:cNvPr id="18" name="object 18"/>
            <p:cNvSpPr/>
            <p:nvPr/>
          </p:nvSpPr>
          <p:spPr>
            <a:xfrm>
              <a:off x="2962956" y="3612890"/>
              <a:ext cx="6985" cy="585470"/>
            </a:xfrm>
            <a:custGeom>
              <a:avLst/>
              <a:gdLst/>
              <a:ahLst/>
              <a:cxnLst/>
              <a:rect l="l" t="t" r="r" b="b"/>
              <a:pathLst>
                <a:path w="6985" h="585470">
                  <a:moveTo>
                    <a:pt x="5979" y="0"/>
                  </a:moveTo>
                  <a:lnTo>
                    <a:pt x="0" y="29617"/>
                  </a:lnTo>
                  <a:lnTo>
                    <a:pt x="0" y="553447"/>
                  </a:lnTo>
                  <a:lnTo>
                    <a:pt x="6397" y="585133"/>
                  </a:lnTo>
                </a:path>
              </a:pathLst>
            </a:custGeom>
            <a:ln w="14591">
              <a:solidFill>
                <a:srgbClr val="CDCDCD"/>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2948948" y="3545833"/>
              <a:ext cx="1268359" cy="689168"/>
            </a:xfrm>
            <a:prstGeom prst="rect">
              <a:avLst/>
            </a:prstGeom>
          </p:spPr>
        </p:pic>
        <p:sp>
          <p:nvSpPr>
            <p:cNvPr id="20" name="object 20"/>
            <p:cNvSpPr/>
            <p:nvPr/>
          </p:nvSpPr>
          <p:spPr>
            <a:xfrm>
              <a:off x="2948949" y="3545833"/>
              <a:ext cx="1268730" cy="689610"/>
            </a:xfrm>
            <a:custGeom>
              <a:avLst/>
              <a:gdLst/>
              <a:ahLst/>
              <a:cxnLst/>
              <a:rect l="l" t="t" r="r" b="b"/>
              <a:pathLst>
                <a:path w="1268729" h="689610">
                  <a:moveTo>
                    <a:pt x="82721" y="689168"/>
                  </a:moveTo>
                  <a:lnTo>
                    <a:pt x="1185676" y="689168"/>
                  </a:lnTo>
                  <a:lnTo>
                    <a:pt x="1217883" y="682679"/>
                  </a:lnTo>
                  <a:lnTo>
                    <a:pt x="1244162" y="664975"/>
                  </a:lnTo>
                  <a:lnTo>
                    <a:pt x="1261868" y="638700"/>
                  </a:lnTo>
                  <a:lnTo>
                    <a:pt x="1268358" y="606499"/>
                  </a:lnTo>
                  <a:lnTo>
                    <a:pt x="1268358" y="82669"/>
                  </a:lnTo>
                  <a:lnTo>
                    <a:pt x="1261868" y="50467"/>
                  </a:lnTo>
                  <a:lnTo>
                    <a:pt x="1244162" y="24192"/>
                  </a:lnTo>
                  <a:lnTo>
                    <a:pt x="1217883" y="6488"/>
                  </a:lnTo>
                  <a:lnTo>
                    <a:pt x="1185676" y="0"/>
                  </a:lnTo>
                  <a:lnTo>
                    <a:pt x="82721" y="0"/>
                  </a:lnTo>
                  <a:lnTo>
                    <a:pt x="50525" y="6488"/>
                  </a:lnTo>
                  <a:lnTo>
                    <a:pt x="24230" y="24192"/>
                  </a:lnTo>
                  <a:lnTo>
                    <a:pt x="6501" y="50467"/>
                  </a:lnTo>
                  <a:lnTo>
                    <a:pt x="0" y="82669"/>
                  </a:lnTo>
                  <a:lnTo>
                    <a:pt x="0" y="606499"/>
                  </a:lnTo>
                  <a:lnTo>
                    <a:pt x="6501" y="638700"/>
                  </a:lnTo>
                  <a:lnTo>
                    <a:pt x="24230" y="664975"/>
                  </a:lnTo>
                  <a:lnTo>
                    <a:pt x="50525" y="682679"/>
                  </a:lnTo>
                  <a:lnTo>
                    <a:pt x="82721" y="689168"/>
                  </a:lnTo>
                  <a:close/>
                </a:path>
              </a:pathLst>
            </a:custGeom>
            <a:ln w="14589">
              <a:solidFill>
                <a:srgbClr val="404040"/>
              </a:solidFill>
            </a:ln>
          </p:spPr>
          <p:txBody>
            <a:bodyPr wrap="square" lIns="0" tIns="0" rIns="0" bIns="0" rtlCol="0"/>
            <a:lstStyle/>
            <a:p>
              <a:endParaRPr/>
            </a:p>
          </p:txBody>
        </p:sp>
      </p:grpSp>
      <p:sp>
        <p:nvSpPr>
          <p:cNvPr id="21" name="object 21"/>
          <p:cNvSpPr txBox="1"/>
          <p:nvPr/>
        </p:nvSpPr>
        <p:spPr>
          <a:xfrm>
            <a:off x="3021227" y="3545096"/>
            <a:ext cx="1123950" cy="655955"/>
          </a:xfrm>
          <a:prstGeom prst="rect">
            <a:avLst/>
          </a:prstGeom>
        </p:spPr>
        <p:txBody>
          <a:bodyPr vert="horz" wrap="square" lIns="0" tIns="12065" rIns="0" bIns="0" rtlCol="0">
            <a:spAutoFit/>
          </a:bodyPr>
          <a:lstStyle/>
          <a:p>
            <a:pPr marL="12065" marR="5080" indent="-635" algn="ctr">
              <a:lnSpc>
                <a:spcPct val="102099"/>
              </a:lnSpc>
              <a:spcBef>
                <a:spcPts val="95"/>
              </a:spcBef>
            </a:pPr>
            <a:r>
              <a:rPr sz="1350" spc="10" dirty="0">
                <a:latin typeface="Calibri"/>
                <a:cs typeface="Calibri"/>
              </a:rPr>
              <a:t>Process </a:t>
            </a:r>
            <a:r>
              <a:rPr sz="1350" spc="15" dirty="0">
                <a:latin typeface="Calibri"/>
                <a:cs typeface="Calibri"/>
              </a:rPr>
              <a:t> </a:t>
            </a:r>
            <a:r>
              <a:rPr sz="1350" spc="10" dirty="0">
                <a:latin typeface="Calibri"/>
                <a:cs typeface="Calibri"/>
              </a:rPr>
              <a:t>monitoring</a:t>
            </a:r>
            <a:r>
              <a:rPr sz="1350" spc="-50" dirty="0">
                <a:latin typeface="Calibri"/>
                <a:cs typeface="Calibri"/>
              </a:rPr>
              <a:t> </a:t>
            </a:r>
            <a:r>
              <a:rPr sz="1350" spc="10" dirty="0">
                <a:latin typeface="Calibri"/>
                <a:cs typeface="Calibri"/>
              </a:rPr>
              <a:t>and </a:t>
            </a:r>
            <a:r>
              <a:rPr sz="1350" spc="-295" dirty="0">
                <a:latin typeface="Calibri"/>
                <a:cs typeface="Calibri"/>
              </a:rPr>
              <a:t> </a:t>
            </a:r>
            <a:r>
              <a:rPr sz="1350" spc="10" dirty="0">
                <a:latin typeface="Calibri"/>
                <a:cs typeface="Calibri"/>
              </a:rPr>
              <a:t>controlling</a:t>
            </a:r>
            <a:endParaRPr sz="1350">
              <a:latin typeface="Calibri"/>
              <a:cs typeface="Calibri"/>
            </a:endParaRPr>
          </a:p>
        </p:txBody>
      </p:sp>
      <p:sp>
        <p:nvSpPr>
          <p:cNvPr id="22" name="object 22"/>
          <p:cNvSpPr txBox="1"/>
          <p:nvPr/>
        </p:nvSpPr>
        <p:spPr>
          <a:xfrm>
            <a:off x="2965246" y="4473619"/>
            <a:ext cx="629285" cy="515620"/>
          </a:xfrm>
          <a:prstGeom prst="rect">
            <a:avLst/>
          </a:prstGeom>
        </p:spPr>
        <p:txBody>
          <a:bodyPr vert="horz" wrap="square" lIns="0" tIns="12065" rIns="0" bIns="0" rtlCol="0">
            <a:spAutoFit/>
          </a:bodyPr>
          <a:lstStyle/>
          <a:p>
            <a:pPr marL="12700" marR="5080" algn="ctr">
              <a:lnSpc>
                <a:spcPct val="102099"/>
              </a:lnSpc>
              <a:spcBef>
                <a:spcPts val="95"/>
              </a:spcBef>
            </a:pPr>
            <a:r>
              <a:rPr sz="1050" spc="5" dirty="0">
                <a:latin typeface="Calibri"/>
                <a:cs typeface="Calibri"/>
              </a:rPr>
              <a:t>Executable  process </a:t>
            </a:r>
            <a:r>
              <a:rPr sz="1050" spc="10" dirty="0">
                <a:latin typeface="Calibri"/>
                <a:cs typeface="Calibri"/>
              </a:rPr>
              <a:t> model</a:t>
            </a:r>
            <a:endParaRPr sz="1050">
              <a:latin typeface="Calibri"/>
              <a:cs typeface="Calibri"/>
            </a:endParaRPr>
          </a:p>
        </p:txBody>
      </p:sp>
      <p:grpSp>
        <p:nvGrpSpPr>
          <p:cNvPr id="23" name="object 23"/>
          <p:cNvGrpSpPr/>
          <p:nvPr/>
        </p:nvGrpSpPr>
        <p:grpSpPr>
          <a:xfrm>
            <a:off x="3520696" y="5087096"/>
            <a:ext cx="2400300" cy="718185"/>
            <a:chOff x="3520696" y="5087096"/>
            <a:chExt cx="2400300" cy="718185"/>
          </a:xfrm>
        </p:grpSpPr>
        <p:sp>
          <p:nvSpPr>
            <p:cNvPr id="24" name="object 24"/>
            <p:cNvSpPr/>
            <p:nvPr/>
          </p:nvSpPr>
          <p:spPr>
            <a:xfrm>
              <a:off x="4934700" y="5397882"/>
              <a:ext cx="979169" cy="55880"/>
            </a:xfrm>
            <a:custGeom>
              <a:avLst/>
              <a:gdLst/>
              <a:ahLst/>
              <a:cxnLst/>
              <a:rect l="l" t="t" r="r" b="b"/>
              <a:pathLst>
                <a:path w="979170" h="55879">
                  <a:moveTo>
                    <a:pt x="978668" y="0"/>
                  </a:moveTo>
                  <a:lnTo>
                    <a:pt x="928717" y="8843"/>
                  </a:lnTo>
                  <a:lnTo>
                    <a:pt x="877450" y="16947"/>
                  </a:lnTo>
                  <a:lnTo>
                    <a:pt x="825068" y="24304"/>
                  </a:lnTo>
                  <a:lnTo>
                    <a:pt x="771773" y="30907"/>
                  </a:lnTo>
                  <a:lnTo>
                    <a:pt x="717767" y="36749"/>
                  </a:lnTo>
                  <a:lnTo>
                    <a:pt x="663252" y="41824"/>
                  </a:lnTo>
                  <a:lnTo>
                    <a:pt x="608429" y="46122"/>
                  </a:lnTo>
                  <a:lnTo>
                    <a:pt x="553501" y="49639"/>
                  </a:lnTo>
                  <a:lnTo>
                    <a:pt x="498668" y="52365"/>
                  </a:lnTo>
                  <a:lnTo>
                    <a:pt x="444133" y="54295"/>
                  </a:lnTo>
                  <a:lnTo>
                    <a:pt x="390097" y="55422"/>
                  </a:lnTo>
                  <a:lnTo>
                    <a:pt x="336762" y="55737"/>
                  </a:lnTo>
                  <a:lnTo>
                    <a:pt x="284331" y="55234"/>
                  </a:lnTo>
                  <a:lnTo>
                    <a:pt x="233004" y="53905"/>
                  </a:lnTo>
                  <a:lnTo>
                    <a:pt x="182983" y="51744"/>
                  </a:lnTo>
                  <a:lnTo>
                    <a:pt x="134470" y="48744"/>
                  </a:lnTo>
                  <a:lnTo>
                    <a:pt x="87668" y="44896"/>
                  </a:lnTo>
                  <a:lnTo>
                    <a:pt x="42777" y="40195"/>
                  </a:lnTo>
                  <a:lnTo>
                    <a:pt x="0" y="34633"/>
                  </a:lnTo>
                </a:path>
              </a:pathLst>
            </a:custGeom>
            <a:ln w="14588">
              <a:solidFill>
                <a:srgbClr val="CDCDCD"/>
              </a:solidFill>
            </a:ln>
          </p:spPr>
          <p:txBody>
            <a:bodyPr wrap="square" lIns="0" tIns="0" rIns="0" bIns="0" rtlCol="0"/>
            <a:lstStyle/>
            <a:p>
              <a:endParaRPr/>
            </a:p>
          </p:txBody>
        </p:sp>
        <p:sp>
          <p:nvSpPr>
            <p:cNvPr id="25" name="object 25"/>
            <p:cNvSpPr/>
            <p:nvPr/>
          </p:nvSpPr>
          <p:spPr>
            <a:xfrm>
              <a:off x="4810385" y="5389595"/>
              <a:ext cx="144780" cy="90805"/>
            </a:xfrm>
            <a:custGeom>
              <a:avLst/>
              <a:gdLst/>
              <a:ahLst/>
              <a:cxnLst/>
              <a:rect l="l" t="t" r="r" b="b"/>
              <a:pathLst>
                <a:path w="144779" h="90804">
                  <a:moveTo>
                    <a:pt x="144741" y="0"/>
                  </a:moveTo>
                  <a:lnTo>
                    <a:pt x="0" y="17934"/>
                  </a:lnTo>
                  <a:lnTo>
                    <a:pt x="126551" y="90390"/>
                  </a:lnTo>
                  <a:lnTo>
                    <a:pt x="144741" y="0"/>
                  </a:lnTo>
                  <a:close/>
                </a:path>
              </a:pathLst>
            </a:custGeom>
            <a:solidFill>
              <a:srgbClr val="CDCDCD">
                <a:alpha val="49798"/>
              </a:srgbClr>
            </a:solidFill>
          </p:spPr>
          <p:txBody>
            <a:bodyPr wrap="square" lIns="0" tIns="0" rIns="0" bIns="0" rtlCol="0"/>
            <a:lstStyle/>
            <a:p>
              <a:endParaRPr/>
            </a:p>
          </p:txBody>
        </p:sp>
        <p:sp>
          <p:nvSpPr>
            <p:cNvPr id="26" name="object 26"/>
            <p:cNvSpPr/>
            <p:nvPr/>
          </p:nvSpPr>
          <p:spPr>
            <a:xfrm>
              <a:off x="4920693" y="5383876"/>
              <a:ext cx="979169" cy="55880"/>
            </a:xfrm>
            <a:custGeom>
              <a:avLst/>
              <a:gdLst/>
              <a:ahLst/>
              <a:cxnLst/>
              <a:rect l="l" t="t" r="r" b="b"/>
              <a:pathLst>
                <a:path w="979170" h="55879">
                  <a:moveTo>
                    <a:pt x="978668" y="0"/>
                  </a:moveTo>
                  <a:lnTo>
                    <a:pt x="928717" y="8843"/>
                  </a:lnTo>
                  <a:lnTo>
                    <a:pt x="877450" y="16947"/>
                  </a:lnTo>
                  <a:lnTo>
                    <a:pt x="825068" y="24304"/>
                  </a:lnTo>
                  <a:lnTo>
                    <a:pt x="771773" y="30907"/>
                  </a:lnTo>
                  <a:lnTo>
                    <a:pt x="717767" y="36750"/>
                  </a:lnTo>
                  <a:lnTo>
                    <a:pt x="663252" y="41824"/>
                  </a:lnTo>
                  <a:lnTo>
                    <a:pt x="608429" y="46123"/>
                  </a:lnTo>
                  <a:lnTo>
                    <a:pt x="553501" y="49639"/>
                  </a:lnTo>
                  <a:lnTo>
                    <a:pt x="498668" y="52366"/>
                  </a:lnTo>
                  <a:lnTo>
                    <a:pt x="444133" y="54297"/>
                  </a:lnTo>
                  <a:lnTo>
                    <a:pt x="390097" y="55423"/>
                  </a:lnTo>
                  <a:lnTo>
                    <a:pt x="336762" y="55739"/>
                  </a:lnTo>
                  <a:lnTo>
                    <a:pt x="284331" y="55237"/>
                  </a:lnTo>
                  <a:lnTo>
                    <a:pt x="233004" y="53909"/>
                  </a:lnTo>
                  <a:lnTo>
                    <a:pt x="182983" y="51749"/>
                  </a:lnTo>
                  <a:lnTo>
                    <a:pt x="134470" y="48750"/>
                  </a:lnTo>
                  <a:lnTo>
                    <a:pt x="87668" y="44903"/>
                  </a:lnTo>
                  <a:lnTo>
                    <a:pt x="42777" y="40204"/>
                  </a:lnTo>
                  <a:lnTo>
                    <a:pt x="0" y="34643"/>
                  </a:lnTo>
                </a:path>
              </a:pathLst>
            </a:custGeom>
            <a:ln w="14588">
              <a:solidFill>
                <a:srgbClr val="404040"/>
              </a:solidFill>
            </a:ln>
          </p:spPr>
          <p:txBody>
            <a:bodyPr wrap="square" lIns="0" tIns="0" rIns="0" bIns="0" rtlCol="0"/>
            <a:lstStyle/>
            <a:p>
              <a:endParaRPr/>
            </a:p>
          </p:txBody>
        </p:sp>
        <p:sp>
          <p:nvSpPr>
            <p:cNvPr id="27" name="object 27"/>
            <p:cNvSpPr/>
            <p:nvPr/>
          </p:nvSpPr>
          <p:spPr>
            <a:xfrm>
              <a:off x="4796377" y="5375589"/>
              <a:ext cx="144780" cy="90805"/>
            </a:xfrm>
            <a:custGeom>
              <a:avLst/>
              <a:gdLst/>
              <a:ahLst/>
              <a:cxnLst/>
              <a:rect l="l" t="t" r="r" b="b"/>
              <a:pathLst>
                <a:path w="144779" h="90804">
                  <a:moveTo>
                    <a:pt x="144743" y="0"/>
                  </a:moveTo>
                  <a:lnTo>
                    <a:pt x="0" y="17934"/>
                  </a:lnTo>
                  <a:lnTo>
                    <a:pt x="126552" y="90392"/>
                  </a:lnTo>
                  <a:lnTo>
                    <a:pt x="144743" y="0"/>
                  </a:lnTo>
                  <a:close/>
                </a:path>
              </a:pathLst>
            </a:custGeom>
            <a:solidFill>
              <a:srgbClr val="404040"/>
            </a:solidFill>
          </p:spPr>
          <p:txBody>
            <a:bodyPr wrap="square" lIns="0" tIns="0" rIns="0" bIns="0" rtlCol="0"/>
            <a:lstStyle/>
            <a:p>
              <a:endParaRPr/>
            </a:p>
          </p:txBody>
        </p:sp>
        <p:sp>
          <p:nvSpPr>
            <p:cNvPr id="28" name="object 28"/>
            <p:cNvSpPr/>
            <p:nvPr/>
          </p:nvSpPr>
          <p:spPr>
            <a:xfrm>
              <a:off x="3542005" y="5108403"/>
              <a:ext cx="1268730" cy="689610"/>
            </a:xfrm>
            <a:custGeom>
              <a:avLst/>
              <a:gdLst/>
              <a:ahLst/>
              <a:cxnLst/>
              <a:rect l="l" t="t" r="r" b="b"/>
              <a:pathLst>
                <a:path w="1268729" h="689610">
                  <a:moveTo>
                    <a:pt x="1185696" y="0"/>
                  </a:moveTo>
                  <a:lnTo>
                    <a:pt x="82721" y="0"/>
                  </a:lnTo>
                  <a:lnTo>
                    <a:pt x="50520" y="6499"/>
                  </a:lnTo>
                  <a:lnTo>
                    <a:pt x="24227" y="24223"/>
                  </a:lnTo>
                  <a:lnTo>
                    <a:pt x="6500" y="50513"/>
                  </a:lnTo>
                  <a:lnTo>
                    <a:pt x="0" y="82708"/>
                  </a:lnTo>
                  <a:lnTo>
                    <a:pt x="0" y="606519"/>
                  </a:lnTo>
                  <a:lnTo>
                    <a:pt x="6500" y="638712"/>
                  </a:lnTo>
                  <a:lnTo>
                    <a:pt x="24227" y="665002"/>
                  </a:lnTo>
                  <a:lnTo>
                    <a:pt x="50525" y="682727"/>
                  </a:lnTo>
                  <a:lnTo>
                    <a:pt x="82721" y="689226"/>
                  </a:lnTo>
                  <a:lnTo>
                    <a:pt x="1185701" y="689226"/>
                  </a:lnTo>
                  <a:lnTo>
                    <a:pt x="1217863" y="682726"/>
                  </a:lnTo>
                  <a:lnTo>
                    <a:pt x="1244146" y="665002"/>
                  </a:lnTo>
                  <a:lnTo>
                    <a:pt x="1261875" y="638712"/>
                  </a:lnTo>
                  <a:lnTo>
                    <a:pt x="1268379" y="606519"/>
                  </a:lnTo>
                  <a:lnTo>
                    <a:pt x="1268379" y="82708"/>
                  </a:lnTo>
                  <a:lnTo>
                    <a:pt x="1261875" y="50513"/>
                  </a:lnTo>
                  <a:lnTo>
                    <a:pt x="1244145" y="24223"/>
                  </a:lnTo>
                  <a:lnTo>
                    <a:pt x="1217861" y="6499"/>
                  </a:lnTo>
                  <a:lnTo>
                    <a:pt x="1185696" y="0"/>
                  </a:lnTo>
                  <a:close/>
                </a:path>
              </a:pathLst>
            </a:custGeom>
            <a:solidFill>
              <a:srgbClr val="CDCDCD">
                <a:alpha val="49798"/>
              </a:srgbClr>
            </a:solidFill>
          </p:spPr>
          <p:txBody>
            <a:bodyPr wrap="square" lIns="0" tIns="0" rIns="0" bIns="0" rtlCol="0"/>
            <a:lstStyle/>
            <a:p>
              <a:endParaRPr/>
            </a:p>
          </p:txBody>
        </p:sp>
        <p:sp>
          <p:nvSpPr>
            <p:cNvPr id="29" name="object 29"/>
            <p:cNvSpPr/>
            <p:nvPr/>
          </p:nvSpPr>
          <p:spPr>
            <a:xfrm>
              <a:off x="3624727" y="5132627"/>
              <a:ext cx="1169670" cy="665480"/>
            </a:xfrm>
            <a:custGeom>
              <a:avLst/>
              <a:gdLst/>
              <a:ahLst/>
              <a:cxnLst/>
              <a:rect l="l" t="t" r="r" b="b"/>
              <a:pathLst>
                <a:path w="1169670" h="665479">
                  <a:moveTo>
                    <a:pt x="0" y="665003"/>
                  </a:moveTo>
                  <a:lnTo>
                    <a:pt x="1102974" y="665003"/>
                  </a:lnTo>
                  <a:lnTo>
                    <a:pt x="1102974" y="665003"/>
                  </a:lnTo>
                </a:path>
                <a:path w="1169670" h="665479">
                  <a:moveTo>
                    <a:pt x="1102974" y="665003"/>
                  </a:moveTo>
                  <a:lnTo>
                    <a:pt x="1135140" y="658504"/>
                  </a:lnTo>
                  <a:lnTo>
                    <a:pt x="1161423" y="640778"/>
                  </a:lnTo>
                  <a:lnTo>
                    <a:pt x="1169558" y="628715"/>
                  </a:lnTo>
                </a:path>
                <a:path w="1169670" h="665479">
                  <a:moveTo>
                    <a:pt x="1167237" y="8621"/>
                  </a:moveTo>
                  <a:lnTo>
                    <a:pt x="1161423" y="0"/>
                  </a:lnTo>
                  <a:lnTo>
                    <a:pt x="1161423" y="0"/>
                  </a:lnTo>
                </a:path>
              </a:pathLst>
            </a:custGeom>
            <a:ln w="14589">
              <a:solidFill>
                <a:srgbClr val="CDCDCD"/>
              </a:solidFill>
            </a:ln>
          </p:spPr>
          <p:txBody>
            <a:bodyPr wrap="square" lIns="0" tIns="0" rIns="0" bIns="0" rtlCol="0"/>
            <a:lstStyle/>
            <a:p>
              <a:endParaRPr/>
            </a:p>
          </p:txBody>
        </p:sp>
        <p:pic>
          <p:nvPicPr>
            <p:cNvPr id="30" name="object 30"/>
            <p:cNvPicPr/>
            <p:nvPr/>
          </p:nvPicPr>
          <p:blipFill>
            <a:blip r:embed="rId4" cstate="print"/>
            <a:stretch>
              <a:fillRect/>
            </a:stretch>
          </p:blipFill>
          <p:spPr>
            <a:xfrm>
              <a:off x="3527999" y="5094399"/>
              <a:ext cx="1268378" cy="689226"/>
            </a:xfrm>
            <a:prstGeom prst="rect">
              <a:avLst/>
            </a:prstGeom>
          </p:spPr>
        </p:pic>
        <p:sp>
          <p:nvSpPr>
            <p:cNvPr id="31" name="object 31"/>
            <p:cNvSpPr/>
            <p:nvPr/>
          </p:nvSpPr>
          <p:spPr>
            <a:xfrm>
              <a:off x="3527999" y="5094398"/>
              <a:ext cx="1268730" cy="689610"/>
            </a:xfrm>
            <a:custGeom>
              <a:avLst/>
              <a:gdLst/>
              <a:ahLst/>
              <a:cxnLst/>
              <a:rect l="l" t="t" r="r" b="b"/>
              <a:pathLst>
                <a:path w="1268729" h="689610">
                  <a:moveTo>
                    <a:pt x="82721" y="689226"/>
                  </a:moveTo>
                  <a:lnTo>
                    <a:pt x="1185695" y="689226"/>
                  </a:lnTo>
                  <a:lnTo>
                    <a:pt x="1217861" y="682727"/>
                  </a:lnTo>
                  <a:lnTo>
                    <a:pt x="1244145" y="665003"/>
                  </a:lnTo>
                  <a:lnTo>
                    <a:pt x="1261874" y="638714"/>
                  </a:lnTo>
                  <a:lnTo>
                    <a:pt x="1268378" y="606518"/>
                  </a:lnTo>
                  <a:lnTo>
                    <a:pt x="1268378" y="82708"/>
                  </a:lnTo>
                  <a:lnTo>
                    <a:pt x="1261874" y="50512"/>
                  </a:lnTo>
                  <a:lnTo>
                    <a:pt x="1244145" y="24223"/>
                  </a:lnTo>
                  <a:lnTo>
                    <a:pt x="1217861" y="6499"/>
                  </a:lnTo>
                  <a:lnTo>
                    <a:pt x="1185695" y="0"/>
                  </a:lnTo>
                  <a:lnTo>
                    <a:pt x="82721" y="0"/>
                  </a:lnTo>
                  <a:lnTo>
                    <a:pt x="50520" y="6499"/>
                  </a:lnTo>
                  <a:lnTo>
                    <a:pt x="24227" y="24223"/>
                  </a:lnTo>
                  <a:lnTo>
                    <a:pt x="6500" y="50512"/>
                  </a:lnTo>
                  <a:lnTo>
                    <a:pt x="0" y="82708"/>
                  </a:lnTo>
                  <a:lnTo>
                    <a:pt x="0" y="606518"/>
                  </a:lnTo>
                  <a:lnTo>
                    <a:pt x="6500" y="638713"/>
                  </a:lnTo>
                  <a:lnTo>
                    <a:pt x="24227" y="665003"/>
                  </a:lnTo>
                  <a:lnTo>
                    <a:pt x="50520" y="682726"/>
                  </a:lnTo>
                  <a:lnTo>
                    <a:pt x="82721" y="689225"/>
                  </a:lnTo>
                  <a:close/>
                </a:path>
              </a:pathLst>
            </a:custGeom>
            <a:ln w="14589">
              <a:solidFill>
                <a:srgbClr val="404040"/>
              </a:solidFill>
            </a:ln>
          </p:spPr>
          <p:txBody>
            <a:bodyPr wrap="square" lIns="0" tIns="0" rIns="0" bIns="0" rtlCol="0"/>
            <a:lstStyle/>
            <a:p>
              <a:endParaRPr/>
            </a:p>
          </p:txBody>
        </p:sp>
      </p:grpSp>
      <p:sp>
        <p:nvSpPr>
          <p:cNvPr id="32" name="object 32"/>
          <p:cNvSpPr txBox="1"/>
          <p:nvPr/>
        </p:nvSpPr>
        <p:spPr>
          <a:xfrm>
            <a:off x="3577486" y="5198729"/>
            <a:ext cx="1169670" cy="445770"/>
          </a:xfrm>
          <a:prstGeom prst="rect">
            <a:avLst/>
          </a:prstGeom>
        </p:spPr>
        <p:txBody>
          <a:bodyPr vert="horz" wrap="square" lIns="0" tIns="12065" rIns="0" bIns="0" rtlCol="0">
            <a:spAutoFit/>
          </a:bodyPr>
          <a:lstStyle/>
          <a:p>
            <a:pPr marL="12700" marR="5080" indent="300990">
              <a:lnSpc>
                <a:spcPct val="102099"/>
              </a:lnSpc>
              <a:spcBef>
                <a:spcPts val="95"/>
              </a:spcBef>
            </a:pPr>
            <a:r>
              <a:rPr sz="1350" spc="10" dirty="0">
                <a:latin typeface="Calibri"/>
                <a:cs typeface="Calibri"/>
              </a:rPr>
              <a:t>Process </a:t>
            </a:r>
            <a:r>
              <a:rPr sz="1350" spc="15" dirty="0">
                <a:latin typeface="Calibri"/>
                <a:cs typeface="Calibri"/>
              </a:rPr>
              <a:t> </a:t>
            </a:r>
            <a:r>
              <a:rPr sz="1350" spc="10" dirty="0">
                <a:latin typeface="Calibri"/>
                <a:cs typeface="Calibri"/>
              </a:rPr>
              <a:t>implementation</a:t>
            </a:r>
            <a:endParaRPr sz="1350">
              <a:latin typeface="Calibri"/>
              <a:cs typeface="Calibri"/>
            </a:endParaRPr>
          </a:p>
        </p:txBody>
      </p:sp>
      <p:sp>
        <p:nvSpPr>
          <p:cNvPr id="33" name="object 33"/>
          <p:cNvSpPr txBox="1"/>
          <p:nvPr/>
        </p:nvSpPr>
        <p:spPr>
          <a:xfrm>
            <a:off x="4966454" y="5469857"/>
            <a:ext cx="798195" cy="352425"/>
          </a:xfrm>
          <a:prstGeom prst="rect">
            <a:avLst/>
          </a:prstGeom>
        </p:spPr>
        <p:txBody>
          <a:bodyPr vert="horz" wrap="square" lIns="0" tIns="12065" rIns="0" bIns="0" rtlCol="0">
            <a:spAutoFit/>
          </a:bodyPr>
          <a:lstStyle/>
          <a:p>
            <a:pPr marL="222885" marR="5080" indent="-210820">
              <a:lnSpc>
                <a:spcPct val="102099"/>
              </a:lnSpc>
              <a:spcBef>
                <a:spcPts val="95"/>
              </a:spcBef>
            </a:pPr>
            <a:r>
              <a:rPr sz="1050" spc="5" dirty="0">
                <a:latin typeface="Calibri"/>
                <a:cs typeface="Calibri"/>
              </a:rPr>
              <a:t>To-be</a:t>
            </a:r>
            <a:r>
              <a:rPr sz="1050" spc="-40" dirty="0">
                <a:latin typeface="Calibri"/>
                <a:cs typeface="Calibri"/>
              </a:rPr>
              <a:t> </a:t>
            </a:r>
            <a:r>
              <a:rPr sz="1050" spc="5" dirty="0">
                <a:latin typeface="Calibri"/>
                <a:cs typeface="Calibri"/>
              </a:rPr>
              <a:t>process </a:t>
            </a:r>
            <a:r>
              <a:rPr sz="1050" spc="-225" dirty="0">
                <a:latin typeface="Calibri"/>
                <a:cs typeface="Calibri"/>
              </a:rPr>
              <a:t> </a:t>
            </a:r>
            <a:r>
              <a:rPr sz="1050" spc="10" dirty="0">
                <a:latin typeface="Calibri"/>
                <a:cs typeface="Calibri"/>
              </a:rPr>
              <a:t>model</a:t>
            </a:r>
            <a:endParaRPr sz="1050">
              <a:latin typeface="Calibri"/>
              <a:cs typeface="Calibri"/>
            </a:endParaRPr>
          </a:p>
        </p:txBody>
      </p:sp>
      <p:grpSp>
        <p:nvGrpSpPr>
          <p:cNvPr id="34" name="object 34"/>
          <p:cNvGrpSpPr/>
          <p:nvPr/>
        </p:nvGrpSpPr>
        <p:grpSpPr>
          <a:xfrm>
            <a:off x="6008878" y="2767041"/>
            <a:ext cx="1828164" cy="1522095"/>
            <a:chOff x="6008878" y="2767041"/>
            <a:chExt cx="1828164" cy="1522095"/>
          </a:xfrm>
        </p:grpSpPr>
        <p:sp>
          <p:nvSpPr>
            <p:cNvPr id="35" name="object 35"/>
            <p:cNvSpPr/>
            <p:nvPr/>
          </p:nvSpPr>
          <p:spPr>
            <a:xfrm>
              <a:off x="6030188" y="2788349"/>
              <a:ext cx="991869" cy="688340"/>
            </a:xfrm>
            <a:custGeom>
              <a:avLst/>
              <a:gdLst/>
              <a:ahLst/>
              <a:cxnLst/>
              <a:rect l="l" t="t" r="r" b="b"/>
              <a:pathLst>
                <a:path w="991870" h="688339">
                  <a:moveTo>
                    <a:pt x="0" y="0"/>
                  </a:moveTo>
                  <a:lnTo>
                    <a:pt x="49020" y="13821"/>
                  </a:lnTo>
                  <a:lnTo>
                    <a:pt x="98010" y="29306"/>
                  </a:lnTo>
                  <a:lnTo>
                    <a:pt x="146873" y="46387"/>
                  </a:lnTo>
                  <a:lnTo>
                    <a:pt x="195511" y="64995"/>
                  </a:lnTo>
                  <a:lnTo>
                    <a:pt x="243824" y="85064"/>
                  </a:lnTo>
                  <a:lnTo>
                    <a:pt x="291717" y="106525"/>
                  </a:lnTo>
                  <a:lnTo>
                    <a:pt x="339090" y="129310"/>
                  </a:lnTo>
                  <a:lnTo>
                    <a:pt x="385847" y="153350"/>
                  </a:lnTo>
                  <a:lnTo>
                    <a:pt x="431888" y="178579"/>
                  </a:lnTo>
                  <a:lnTo>
                    <a:pt x="477116" y="204927"/>
                  </a:lnTo>
                  <a:lnTo>
                    <a:pt x="521433" y="232327"/>
                  </a:lnTo>
                  <a:lnTo>
                    <a:pt x="564742" y="260711"/>
                  </a:lnTo>
                  <a:lnTo>
                    <a:pt x="606944" y="290011"/>
                  </a:lnTo>
                  <a:lnTo>
                    <a:pt x="647941" y="320159"/>
                  </a:lnTo>
                  <a:lnTo>
                    <a:pt x="687636" y="351087"/>
                  </a:lnTo>
                  <a:lnTo>
                    <a:pt x="725931" y="382726"/>
                  </a:lnTo>
                  <a:lnTo>
                    <a:pt x="762727" y="415010"/>
                  </a:lnTo>
                  <a:lnTo>
                    <a:pt x="797927" y="447869"/>
                  </a:lnTo>
                  <a:lnTo>
                    <a:pt x="831433" y="481236"/>
                  </a:lnTo>
                  <a:lnTo>
                    <a:pt x="863147" y="515042"/>
                  </a:lnTo>
                  <a:lnTo>
                    <a:pt x="892971" y="549221"/>
                  </a:lnTo>
                  <a:lnTo>
                    <a:pt x="920808" y="583703"/>
                  </a:lnTo>
                  <a:lnTo>
                    <a:pt x="946558" y="618421"/>
                  </a:lnTo>
                  <a:lnTo>
                    <a:pt x="970125" y="653307"/>
                  </a:lnTo>
                  <a:lnTo>
                    <a:pt x="991411" y="688293"/>
                  </a:lnTo>
                </a:path>
              </a:pathLst>
            </a:custGeom>
            <a:ln w="14589">
              <a:solidFill>
                <a:srgbClr val="CDCDCD"/>
              </a:solidFill>
            </a:ln>
          </p:spPr>
          <p:txBody>
            <a:bodyPr wrap="square" lIns="0" tIns="0" rIns="0" bIns="0" rtlCol="0"/>
            <a:lstStyle/>
            <a:p>
              <a:endParaRPr/>
            </a:p>
          </p:txBody>
        </p:sp>
        <p:sp>
          <p:nvSpPr>
            <p:cNvPr id="36" name="object 36"/>
            <p:cNvSpPr/>
            <p:nvPr/>
          </p:nvSpPr>
          <p:spPr>
            <a:xfrm>
              <a:off x="6974810" y="3447075"/>
              <a:ext cx="99695" cy="145415"/>
            </a:xfrm>
            <a:custGeom>
              <a:avLst/>
              <a:gdLst/>
              <a:ahLst/>
              <a:cxnLst/>
              <a:rect l="l" t="t" r="r" b="b"/>
              <a:pathLst>
                <a:path w="99695" h="145414">
                  <a:moveTo>
                    <a:pt x="83946" y="0"/>
                  </a:moveTo>
                  <a:lnTo>
                    <a:pt x="0" y="38221"/>
                  </a:lnTo>
                  <a:lnTo>
                    <a:pt x="99218" y="145011"/>
                  </a:lnTo>
                  <a:lnTo>
                    <a:pt x="83946" y="0"/>
                  </a:lnTo>
                  <a:close/>
                </a:path>
              </a:pathLst>
            </a:custGeom>
            <a:solidFill>
              <a:srgbClr val="CDCDCD">
                <a:alpha val="49798"/>
              </a:srgbClr>
            </a:solidFill>
          </p:spPr>
          <p:txBody>
            <a:bodyPr wrap="square" lIns="0" tIns="0" rIns="0" bIns="0" rtlCol="0"/>
            <a:lstStyle/>
            <a:p>
              <a:endParaRPr/>
            </a:p>
          </p:txBody>
        </p:sp>
        <p:sp>
          <p:nvSpPr>
            <p:cNvPr id="37" name="object 37"/>
            <p:cNvSpPr/>
            <p:nvPr/>
          </p:nvSpPr>
          <p:spPr>
            <a:xfrm>
              <a:off x="6016180" y="2774344"/>
              <a:ext cx="991869" cy="688340"/>
            </a:xfrm>
            <a:custGeom>
              <a:avLst/>
              <a:gdLst/>
              <a:ahLst/>
              <a:cxnLst/>
              <a:rect l="l" t="t" r="r" b="b"/>
              <a:pathLst>
                <a:path w="991870" h="688339">
                  <a:moveTo>
                    <a:pt x="0" y="0"/>
                  </a:moveTo>
                  <a:lnTo>
                    <a:pt x="49020" y="13821"/>
                  </a:lnTo>
                  <a:lnTo>
                    <a:pt x="98010" y="29306"/>
                  </a:lnTo>
                  <a:lnTo>
                    <a:pt x="146873" y="46387"/>
                  </a:lnTo>
                  <a:lnTo>
                    <a:pt x="195511" y="64995"/>
                  </a:lnTo>
                  <a:lnTo>
                    <a:pt x="243824" y="85064"/>
                  </a:lnTo>
                  <a:lnTo>
                    <a:pt x="291717" y="106525"/>
                  </a:lnTo>
                  <a:lnTo>
                    <a:pt x="339090" y="129310"/>
                  </a:lnTo>
                  <a:lnTo>
                    <a:pt x="385847" y="153350"/>
                  </a:lnTo>
                  <a:lnTo>
                    <a:pt x="431888" y="178579"/>
                  </a:lnTo>
                  <a:lnTo>
                    <a:pt x="477116" y="204927"/>
                  </a:lnTo>
                  <a:lnTo>
                    <a:pt x="521433" y="232327"/>
                  </a:lnTo>
                  <a:lnTo>
                    <a:pt x="564742" y="260711"/>
                  </a:lnTo>
                  <a:lnTo>
                    <a:pt x="606944" y="290011"/>
                  </a:lnTo>
                  <a:lnTo>
                    <a:pt x="647941" y="320159"/>
                  </a:lnTo>
                  <a:lnTo>
                    <a:pt x="687636" y="351087"/>
                  </a:lnTo>
                  <a:lnTo>
                    <a:pt x="725931" y="382726"/>
                  </a:lnTo>
                  <a:lnTo>
                    <a:pt x="762727" y="415010"/>
                  </a:lnTo>
                  <a:lnTo>
                    <a:pt x="797927" y="447869"/>
                  </a:lnTo>
                  <a:lnTo>
                    <a:pt x="831433" y="481236"/>
                  </a:lnTo>
                  <a:lnTo>
                    <a:pt x="863147" y="515042"/>
                  </a:lnTo>
                  <a:lnTo>
                    <a:pt x="892971" y="549221"/>
                  </a:lnTo>
                  <a:lnTo>
                    <a:pt x="920808" y="583703"/>
                  </a:lnTo>
                  <a:lnTo>
                    <a:pt x="946558" y="618421"/>
                  </a:lnTo>
                  <a:lnTo>
                    <a:pt x="970125" y="653307"/>
                  </a:lnTo>
                  <a:lnTo>
                    <a:pt x="991411" y="688293"/>
                  </a:lnTo>
                </a:path>
              </a:pathLst>
            </a:custGeom>
            <a:ln w="14589">
              <a:solidFill>
                <a:srgbClr val="404040"/>
              </a:solidFill>
            </a:ln>
          </p:spPr>
          <p:txBody>
            <a:bodyPr wrap="square" lIns="0" tIns="0" rIns="0" bIns="0" rtlCol="0"/>
            <a:lstStyle/>
            <a:p>
              <a:endParaRPr/>
            </a:p>
          </p:txBody>
        </p:sp>
        <p:sp>
          <p:nvSpPr>
            <p:cNvPr id="38" name="object 38"/>
            <p:cNvSpPr/>
            <p:nvPr/>
          </p:nvSpPr>
          <p:spPr>
            <a:xfrm>
              <a:off x="6960803" y="3433070"/>
              <a:ext cx="99695" cy="145415"/>
            </a:xfrm>
            <a:custGeom>
              <a:avLst/>
              <a:gdLst/>
              <a:ahLst/>
              <a:cxnLst/>
              <a:rect l="l" t="t" r="r" b="b"/>
              <a:pathLst>
                <a:path w="99695" h="145414">
                  <a:moveTo>
                    <a:pt x="83947" y="0"/>
                  </a:moveTo>
                  <a:lnTo>
                    <a:pt x="0" y="38223"/>
                  </a:lnTo>
                  <a:lnTo>
                    <a:pt x="99218" y="145012"/>
                  </a:lnTo>
                  <a:lnTo>
                    <a:pt x="83947" y="0"/>
                  </a:lnTo>
                  <a:close/>
                </a:path>
              </a:pathLst>
            </a:custGeom>
            <a:solidFill>
              <a:srgbClr val="404040"/>
            </a:solidFill>
          </p:spPr>
          <p:txBody>
            <a:bodyPr wrap="square" lIns="0" tIns="0" rIns="0" bIns="0" rtlCol="0"/>
            <a:lstStyle/>
            <a:p>
              <a:endParaRPr/>
            </a:p>
          </p:txBody>
        </p:sp>
        <p:sp>
          <p:nvSpPr>
            <p:cNvPr id="39" name="object 39"/>
            <p:cNvSpPr/>
            <p:nvPr/>
          </p:nvSpPr>
          <p:spPr>
            <a:xfrm>
              <a:off x="6561203" y="3592087"/>
              <a:ext cx="1268730" cy="689610"/>
            </a:xfrm>
            <a:custGeom>
              <a:avLst/>
              <a:gdLst/>
              <a:ahLst/>
              <a:cxnLst/>
              <a:rect l="l" t="t" r="r" b="b"/>
              <a:pathLst>
                <a:path w="1268729" h="689610">
                  <a:moveTo>
                    <a:pt x="1185666" y="0"/>
                  </a:moveTo>
                  <a:lnTo>
                    <a:pt x="82683" y="0"/>
                  </a:lnTo>
                  <a:lnTo>
                    <a:pt x="50517" y="6504"/>
                  </a:lnTo>
                  <a:lnTo>
                    <a:pt x="24233" y="24241"/>
                  </a:lnTo>
                  <a:lnTo>
                    <a:pt x="6503" y="50550"/>
                  </a:lnTo>
                  <a:lnTo>
                    <a:pt x="0" y="82767"/>
                  </a:lnTo>
                  <a:lnTo>
                    <a:pt x="0" y="606499"/>
                  </a:lnTo>
                  <a:lnTo>
                    <a:pt x="6503" y="638716"/>
                  </a:lnTo>
                  <a:lnTo>
                    <a:pt x="24233" y="665024"/>
                  </a:lnTo>
                  <a:lnTo>
                    <a:pt x="50517" y="682761"/>
                  </a:lnTo>
                  <a:lnTo>
                    <a:pt x="82683" y="689265"/>
                  </a:lnTo>
                  <a:lnTo>
                    <a:pt x="1185666" y="689265"/>
                  </a:lnTo>
                  <a:lnTo>
                    <a:pt x="1217832" y="682761"/>
                  </a:lnTo>
                  <a:lnTo>
                    <a:pt x="1244115" y="665024"/>
                  </a:lnTo>
                  <a:lnTo>
                    <a:pt x="1261845" y="638716"/>
                  </a:lnTo>
                  <a:lnTo>
                    <a:pt x="1268349" y="606499"/>
                  </a:lnTo>
                  <a:lnTo>
                    <a:pt x="1268349" y="82767"/>
                  </a:lnTo>
                  <a:lnTo>
                    <a:pt x="1261845" y="50550"/>
                  </a:lnTo>
                  <a:lnTo>
                    <a:pt x="1244115" y="24241"/>
                  </a:lnTo>
                  <a:lnTo>
                    <a:pt x="1217832" y="6504"/>
                  </a:lnTo>
                  <a:lnTo>
                    <a:pt x="1185666" y="0"/>
                  </a:lnTo>
                  <a:close/>
                </a:path>
              </a:pathLst>
            </a:custGeom>
            <a:solidFill>
              <a:srgbClr val="CDCDCD">
                <a:alpha val="49798"/>
              </a:srgbClr>
            </a:solidFill>
          </p:spPr>
          <p:txBody>
            <a:bodyPr wrap="square" lIns="0" tIns="0" rIns="0" bIns="0" rtlCol="0"/>
            <a:lstStyle/>
            <a:p>
              <a:endParaRPr/>
            </a:p>
          </p:txBody>
        </p:sp>
        <p:sp>
          <p:nvSpPr>
            <p:cNvPr id="40" name="object 40"/>
            <p:cNvSpPr/>
            <p:nvPr/>
          </p:nvSpPr>
          <p:spPr>
            <a:xfrm>
              <a:off x="6608375" y="3598591"/>
              <a:ext cx="1221740" cy="683260"/>
            </a:xfrm>
            <a:custGeom>
              <a:avLst/>
              <a:gdLst/>
              <a:ahLst/>
              <a:cxnLst/>
              <a:rect l="l" t="t" r="r" b="b"/>
              <a:pathLst>
                <a:path w="1221740" h="683260">
                  <a:moveTo>
                    <a:pt x="35510" y="682761"/>
                  </a:moveTo>
                  <a:lnTo>
                    <a:pt x="1138495" y="682761"/>
                  </a:lnTo>
                  <a:lnTo>
                    <a:pt x="1138496" y="682761"/>
                  </a:lnTo>
                </a:path>
                <a:path w="1221740" h="683260">
                  <a:moveTo>
                    <a:pt x="0" y="674000"/>
                  </a:moveTo>
                  <a:lnTo>
                    <a:pt x="3345" y="676257"/>
                  </a:lnTo>
                  <a:lnTo>
                    <a:pt x="35510" y="682761"/>
                  </a:lnTo>
                </a:path>
                <a:path w="1221740" h="683260">
                  <a:moveTo>
                    <a:pt x="1138496" y="682761"/>
                  </a:moveTo>
                  <a:lnTo>
                    <a:pt x="1170660" y="676257"/>
                  </a:lnTo>
                  <a:lnTo>
                    <a:pt x="1196944" y="658520"/>
                  </a:lnTo>
                  <a:lnTo>
                    <a:pt x="1214673" y="632212"/>
                  </a:lnTo>
                  <a:lnTo>
                    <a:pt x="1221177" y="599995"/>
                  </a:lnTo>
                  <a:lnTo>
                    <a:pt x="1221177" y="76262"/>
                  </a:lnTo>
                  <a:lnTo>
                    <a:pt x="1214673" y="44045"/>
                  </a:lnTo>
                  <a:lnTo>
                    <a:pt x="1196944" y="17737"/>
                  </a:lnTo>
                  <a:lnTo>
                    <a:pt x="1170660" y="0"/>
                  </a:lnTo>
                </a:path>
              </a:pathLst>
            </a:custGeom>
            <a:ln w="14589">
              <a:solidFill>
                <a:srgbClr val="CDCDCD"/>
              </a:solidFill>
            </a:ln>
          </p:spPr>
          <p:txBody>
            <a:bodyPr wrap="square" lIns="0" tIns="0" rIns="0" bIns="0" rtlCol="0"/>
            <a:lstStyle/>
            <a:p>
              <a:endParaRPr/>
            </a:p>
          </p:txBody>
        </p:sp>
        <p:pic>
          <p:nvPicPr>
            <p:cNvPr id="41" name="object 41"/>
            <p:cNvPicPr/>
            <p:nvPr/>
          </p:nvPicPr>
          <p:blipFill>
            <a:blip r:embed="rId5" cstate="print"/>
            <a:stretch>
              <a:fillRect/>
            </a:stretch>
          </p:blipFill>
          <p:spPr>
            <a:xfrm>
              <a:off x="6547196" y="3578082"/>
              <a:ext cx="1268349" cy="689265"/>
            </a:xfrm>
            <a:prstGeom prst="rect">
              <a:avLst/>
            </a:prstGeom>
          </p:spPr>
        </p:pic>
        <p:sp>
          <p:nvSpPr>
            <p:cNvPr id="42" name="object 42"/>
            <p:cNvSpPr/>
            <p:nvPr/>
          </p:nvSpPr>
          <p:spPr>
            <a:xfrm>
              <a:off x="6547196" y="3578082"/>
              <a:ext cx="1268730" cy="689610"/>
            </a:xfrm>
            <a:custGeom>
              <a:avLst/>
              <a:gdLst/>
              <a:ahLst/>
              <a:cxnLst/>
              <a:rect l="l" t="t" r="r" b="b"/>
              <a:pathLst>
                <a:path w="1268729" h="689610">
                  <a:moveTo>
                    <a:pt x="82682" y="689265"/>
                  </a:moveTo>
                  <a:lnTo>
                    <a:pt x="1185666" y="689265"/>
                  </a:lnTo>
                  <a:lnTo>
                    <a:pt x="1217832" y="682761"/>
                  </a:lnTo>
                  <a:lnTo>
                    <a:pt x="1244115" y="665024"/>
                  </a:lnTo>
                  <a:lnTo>
                    <a:pt x="1261845" y="638716"/>
                  </a:lnTo>
                  <a:lnTo>
                    <a:pt x="1268349" y="606499"/>
                  </a:lnTo>
                  <a:lnTo>
                    <a:pt x="1268349" y="82766"/>
                  </a:lnTo>
                  <a:lnTo>
                    <a:pt x="1261845" y="50549"/>
                  </a:lnTo>
                  <a:lnTo>
                    <a:pt x="1244115" y="24241"/>
                  </a:lnTo>
                  <a:lnTo>
                    <a:pt x="1217832" y="6504"/>
                  </a:lnTo>
                  <a:lnTo>
                    <a:pt x="1185666" y="0"/>
                  </a:lnTo>
                  <a:lnTo>
                    <a:pt x="82682" y="0"/>
                  </a:lnTo>
                  <a:lnTo>
                    <a:pt x="50516" y="6504"/>
                  </a:lnTo>
                  <a:lnTo>
                    <a:pt x="24233" y="24241"/>
                  </a:lnTo>
                  <a:lnTo>
                    <a:pt x="6503" y="50549"/>
                  </a:lnTo>
                  <a:lnTo>
                    <a:pt x="0" y="82766"/>
                  </a:lnTo>
                  <a:lnTo>
                    <a:pt x="0" y="606499"/>
                  </a:lnTo>
                  <a:lnTo>
                    <a:pt x="6503" y="638716"/>
                  </a:lnTo>
                  <a:lnTo>
                    <a:pt x="24233" y="665024"/>
                  </a:lnTo>
                  <a:lnTo>
                    <a:pt x="50516" y="682761"/>
                  </a:lnTo>
                  <a:lnTo>
                    <a:pt x="82682" y="689265"/>
                  </a:lnTo>
                  <a:close/>
                </a:path>
              </a:pathLst>
            </a:custGeom>
            <a:ln w="14589">
              <a:solidFill>
                <a:srgbClr val="404040"/>
              </a:solidFill>
            </a:ln>
          </p:spPr>
          <p:txBody>
            <a:bodyPr wrap="square" lIns="0" tIns="0" rIns="0" bIns="0" rtlCol="0"/>
            <a:lstStyle/>
            <a:p>
              <a:endParaRPr/>
            </a:p>
          </p:txBody>
        </p:sp>
      </p:grpSp>
      <p:sp>
        <p:nvSpPr>
          <p:cNvPr id="43" name="object 43"/>
          <p:cNvSpPr txBox="1"/>
          <p:nvPr/>
        </p:nvSpPr>
        <p:spPr>
          <a:xfrm>
            <a:off x="6890518" y="3682383"/>
            <a:ext cx="582295" cy="445770"/>
          </a:xfrm>
          <a:prstGeom prst="rect">
            <a:avLst/>
          </a:prstGeom>
        </p:spPr>
        <p:txBody>
          <a:bodyPr vert="horz" wrap="square" lIns="0" tIns="12065" rIns="0" bIns="0" rtlCol="0">
            <a:spAutoFit/>
          </a:bodyPr>
          <a:lstStyle/>
          <a:p>
            <a:pPr marL="12700" marR="5080" indent="6985">
              <a:lnSpc>
                <a:spcPct val="102099"/>
              </a:lnSpc>
              <a:spcBef>
                <a:spcPts val="95"/>
              </a:spcBef>
            </a:pPr>
            <a:r>
              <a:rPr sz="1350" spc="10" dirty="0">
                <a:latin typeface="Calibri"/>
                <a:cs typeface="Calibri"/>
              </a:rPr>
              <a:t>Process  analysis</a:t>
            </a:r>
            <a:endParaRPr sz="1350">
              <a:latin typeface="Calibri"/>
              <a:cs typeface="Calibri"/>
            </a:endParaRPr>
          </a:p>
        </p:txBody>
      </p:sp>
      <p:sp>
        <p:nvSpPr>
          <p:cNvPr id="44" name="object 44"/>
          <p:cNvSpPr txBox="1"/>
          <p:nvPr/>
        </p:nvSpPr>
        <p:spPr>
          <a:xfrm>
            <a:off x="6422145" y="2630252"/>
            <a:ext cx="737235" cy="352425"/>
          </a:xfrm>
          <a:prstGeom prst="rect">
            <a:avLst/>
          </a:prstGeom>
        </p:spPr>
        <p:txBody>
          <a:bodyPr vert="horz" wrap="square" lIns="0" tIns="12065" rIns="0" bIns="0" rtlCol="0">
            <a:spAutoFit/>
          </a:bodyPr>
          <a:lstStyle/>
          <a:p>
            <a:pPr marL="192405" marR="5080" indent="-180340">
              <a:lnSpc>
                <a:spcPct val="102099"/>
              </a:lnSpc>
              <a:spcBef>
                <a:spcPts val="95"/>
              </a:spcBef>
            </a:pPr>
            <a:r>
              <a:rPr sz="1050" spc="5" dirty="0">
                <a:latin typeface="Calibri"/>
                <a:cs typeface="Calibri"/>
              </a:rPr>
              <a:t>As-is</a:t>
            </a:r>
            <a:r>
              <a:rPr sz="1050" spc="-45" dirty="0">
                <a:latin typeface="Calibri"/>
                <a:cs typeface="Calibri"/>
              </a:rPr>
              <a:t> </a:t>
            </a:r>
            <a:r>
              <a:rPr sz="1050" spc="5" dirty="0">
                <a:latin typeface="Calibri"/>
                <a:cs typeface="Calibri"/>
              </a:rPr>
              <a:t>process </a:t>
            </a:r>
            <a:r>
              <a:rPr sz="1050" spc="-225" dirty="0">
                <a:latin typeface="Calibri"/>
                <a:cs typeface="Calibri"/>
              </a:rPr>
              <a:t> </a:t>
            </a:r>
            <a:r>
              <a:rPr sz="1050" spc="10" dirty="0">
                <a:latin typeface="Calibri"/>
                <a:cs typeface="Calibri"/>
              </a:rPr>
              <a:t>model</a:t>
            </a:r>
            <a:endParaRPr sz="1050">
              <a:latin typeface="Calibri"/>
              <a:cs typeface="Calibri"/>
            </a:endParaRPr>
          </a:p>
        </p:txBody>
      </p:sp>
      <p:grpSp>
        <p:nvGrpSpPr>
          <p:cNvPr id="45" name="object 45"/>
          <p:cNvGrpSpPr/>
          <p:nvPr/>
        </p:nvGrpSpPr>
        <p:grpSpPr>
          <a:xfrm>
            <a:off x="4738631" y="2426968"/>
            <a:ext cx="1290320" cy="718185"/>
            <a:chOff x="4738631" y="2426968"/>
            <a:chExt cx="1290320" cy="718185"/>
          </a:xfrm>
        </p:grpSpPr>
        <p:sp>
          <p:nvSpPr>
            <p:cNvPr id="46" name="object 46"/>
            <p:cNvSpPr/>
            <p:nvPr/>
          </p:nvSpPr>
          <p:spPr>
            <a:xfrm>
              <a:off x="4759942" y="2448275"/>
              <a:ext cx="1268730" cy="689610"/>
            </a:xfrm>
            <a:custGeom>
              <a:avLst/>
              <a:gdLst/>
              <a:ahLst/>
              <a:cxnLst/>
              <a:rect l="l" t="t" r="r" b="b"/>
              <a:pathLst>
                <a:path w="1268729" h="689610">
                  <a:moveTo>
                    <a:pt x="1185666" y="0"/>
                  </a:moveTo>
                  <a:lnTo>
                    <a:pt x="82779" y="0"/>
                  </a:lnTo>
                  <a:lnTo>
                    <a:pt x="50557" y="6504"/>
                  </a:lnTo>
                  <a:lnTo>
                    <a:pt x="24245" y="24241"/>
                  </a:lnTo>
                  <a:lnTo>
                    <a:pt x="6505" y="50550"/>
                  </a:lnTo>
                  <a:lnTo>
                    <a:pt x="0" y="82767"/>
                  </a:lnTo>
                  <a:lnTo>
                    <a:pt x="0" y="606597"/>
                  </a:lnTo>
                  <a:lnTo>
                    <a:pt x="6505" y="638757"/>
                  </a:lnTo>
                  <a:lnTo>
                    <a:pt x="24245" y="665036"/>
                  </a:lnTo>
                  <a:lnTo>
                    <a:pt x="50557" y="682763"/>
                  </a:lnTo>
                  <a:lnTo>
                    <a:pt x="82779" y="689265"/>
                  </a:lnTo>
                  <a:lnTo>
                    <a:pt x="1185666" y="689265"/>
                  </a:lnTo>
                  <a:lnTo>
                    <a:pt x="1217888" y="682763"/>
                  </a:lnTo>
                  <a:lnTo>
                    <a:pt x="1244201" y="665036"/>
                  </a:lnTo>
                  <a:lnTo>
                    <a:pt x="1261941" y="638757"/>
                  </a:lnTo>
                  <a:lnTo>
                    <a:pt x="1268446" y="606597"/>
                  </a:lnTo>
                  <a:lnTo>
                    <a:pt x="1268446" y="82767"/>
                  </a:lnTo>
                  <a:lnTo>
                    <a:pt x="1261941" y="50550"/>
                  </a:lnTo>
                  <a:lnTo>
                    <a:pt x="1244201" y="24241"/>
                  </a:lnTo>
                  <a:lnTo>
                    <a:pt x="1217888" y="6504"/>
                  </a:lnTo>
                  <a:lnTo>
                    <a:pt x="1185666" y="0"/>
                  </a:lnTo>
                  <a:close/>
                </a:path>
              </a:pathLst>
            </a:custGeom>
            <a:solidFill>
              <a:srgbClr val="CDCDCD">
                <a:alpha val="49798"/>
              </a:srgbClr>
            </a:solidFill>
          </p:spPr>
          <p:txBody>
            <a:bodyPr wrap="square" lIns="0" tIns="0" rIns="0" bIns="0" rtlCol="0"/>
            <a:lstStyle/>
            <a:p>
              <a:endParaRPr/>
            </a:p>
          </p:txBody>
        </p:sp>
        <p:sp>
          <p:nvSpPr>
            <p:cNvPr id="47" name="object 47"/>
            <p:cNvSpPr/>
            <p:nvPr/>
          </p:nvSpPr>
          <p:spPr>
            <a:xfrm>
              <a:off x="4759941" y="2454780"/>
              <a:ext cx="1217930" cy="683260"/>
            </a:xfrm>
            <a:custGeom>
              <a:avLst/>
              <a:gdLst/>
              <a:ahLst/>
              <a:cxnLst/>
              <a:rect l="l" t="t" r="r" b="b"/>
              <a:pathLst>
                <a:path w="1217929" h="683260">
                  <a:moveTo>
                    <a:pt x="82779" y="682761"/>
                  </a:moveTo>
                  <a:lnTo>
                    <a:pt x="1185666" y="682761"/>
                  </a:lnTo>
                  <a:lnTo>
                    <a:pt x="1185668" y="682761"/>
                  </a:lnTo>
                </a:path>
                <a:path w="1217929" h="683260">
                  <a:moveTo>
                    <a:pt x="50558" y="0"/>
                  </a:moveTo>
                  <a:lnTo>
                    <a:pt x="24245" y="17737"/>
                  </a:lnTo>
                  <a:lnTo>
                    <a:pt x="6505" y="44045"/>
                  </a:lnTo>
                  <a:lnTo>
                    <a:pt x="0" y="76262"/>
                  </a:lnTo>
                  <a:lnTo>
                    <a:pt x="0" y="600092"/>
                  </a:lnTo>
                  <a:lnTo>
                    <a:pt x="6505" y="632253"/>
                  </a:lnTo>
                  <a:lnTo>
                    <a:pt x="24245" y="658532"/>
                  </a:lnTo>
                  <a:lnTo>
                    <a:pt x="50557" y="676259"/>
                  </a:lnTo>
                  <a:lnTo>
                    <a:pt x="82779" y="682761"/>
                  </a:lnTo>
                </a:path>
                <a:path w="1217929" h="683260">
                  <a:moveTo>
                    <a:pt x="1185668" y="682761"/>
                  </a:moveTo>
                  <a:lnTo>
                    <a:pt x="1217888" y="676259"/>
                  </a:lnTo>
                  <a:lnTo>
                    <a:pt x="1217888" y="676258"/>
                  </a:lnTo>
                </a:path>
              </a:pathLst>
            </a:custGeom>
            <a:ln w="14589">
              <a:solidFill>
                <a:srgbClr val="CDCDCD"/>
              </a:solidFill>
            </a:ln>
          </p:spPr>
          <p:txBody>
            <a:bodyPr wrap="square" lIns="0" tIns="0" rIns="0" bIns="0" rtlCol="0"/>
            <a:lstStyle/>
            <a:p>
              <a:endParaRPr/>
            </a:p>
          </p:txBody>
        </p:sp>
        <p:pic>
          <p:nvPicPr>
            <p:cNvPr id="48" name="object 48"/>
            <p:cNvPicPr/>
            <p:nvPr/>
          </p:nvPicPr>
          <p:blipFill>
            <a:blip r:embed="rId6" cstate="print"/>
            <a:stretch>
              <a:fillRect/>
            </a:stretch>
          </p:blipFill>
          <p:spPr>
            <a:xfrm>
              <a:off x="4745933" y="2434271"/>
              <a:ext cx="1268446" cy="689265"/>
            </a:xfrm>
            <a:prstGeom prst="rect">
              <a:avLst/>
            </a:prstGeom>
          </p:spPr>
        </p:pic>
        <p:sp>
          <p:nvSpPr>
            <p:cNvPr id="49" name="object 49"/>
            <p:cNvSpPr/>
            <p:nvPr/>
          </p:nvSpPr>
          <p:spPr>
            <a:xfrm>
              <a:off x="4745934" y="2434270"/>
              <a:ext cx="1268730" cy="689610"/>
            </a:xfrm>
            <a:custGeom>
              <a:avLst/>
              <a:gdLst/>
              <a:ahLst/>
              <a:cxnLst/>
              <a:rect l="l" t="t" r="r" b="b"/>
              <a:pathLst>
                <a:path w="1268729" h="689610">
                  <a:moveTo>
                    <a:pt x="82779" y="689265"/>
                  </a:moveTo>
                  <a:lnTo>
                    <a:pt x="1185666" y="689265"/>
                  </a:lnTo>
                  <a:lnTo>
                    <a:pt x="1217888" y="682763"/>
                  </a:lnTo>
                  <a:lnTo>
                    <a:pt x="1244201" y="665036"/>
                  </a:lnTo>
                  <a:lnTo>
                    <a:pt x="1261941" y="638757"/>
                  </a:lnTo>
                  <a:lnTo>
                    <a:pt x="1268446" y="606596"/>
                  </a:lnTo>
                  <a:lnTo>
                    <a:pt x="1268446" y="82766"/>
                  </a:lnTo>
                  <a:lnTo>
                    <a:pt x="1261941" y="50549"/>
                  </a:lnTo>
                  <a:lnTo>
                    <a:pt x="1244201" y="24241"/>
                  </a:lnTo>
                  <a:lnTo>
                    <a:pt x="1217888" y="6504"/>
                  </a:lnTo>
                  <a:lnTo>
                    <a:pt x="1185666" y="0"/>
                  </a:lnTo>
                  <a:lnTo>
                    <a:pt x="82779" y="0"/>
                  </a:lnTo>
                  <a:lnTo>
                    <a:pt x="50557" y="6504"/>
                  </a:lnTo>
                  <a:lnTo>
                    <a:pt x="24245" y="24241"/>
                  </a:lnTo>
                  <a:lnTo>
                    <a:pt x="6505" y="50549"/>
                  </a:lnTo>
                  <a:lnTo>
                    <a:pt x="0" y="82766"/>
                  </a:lnTo>
                  <a:lnTo>
                    <a:pt x="0" y="606596"/>
                  </a:lnTo>
                  <a:lnTo>
                    <a:pt x="6505" y="638757"/>
                  </a:lnTo>
                  <a:lnTo>
                    <a:pt x="24245" y="665036"/>
                  </a:lnTo>
                  <a:lnTo>
                    <a:pt x="50557" y="682763"/>
                  </a:lnTo>
                  <a:lnTo>
                    <a:pt x="82779" y="689265"/>
                  </a:lnTo>
                  <a:close/>
                </a:path>
              </a:pathLst>
            </a:custGeom>
            <a:ln w="14589">
              <a:solidFill>
                <a:srgbClr val="404040"/>
              </a:solidFill>
            </a:ln>
          </p:spPr>
          <p:txBody>
            <a:bodyPr wrap="square" lIns="0" tIns="0" rIns="0" bIns="0" rtlCol="0"/>
            <a:lstStyle/>
            <a:p>
              <a:endParaRPr/>
            </a:p>
          </p:txBody>
        </p:sp>
      </p:grpSp>
      <p:sp>
        <p:nvSpPr>
          <p:cNvPr id="50" name="object 50"/>
          <p:cNvSpPr txBox="1"/>
          <p:nvPr/>
        </p:nvSpPr>
        <p:spPr>
          <a:xfrm>
            <a:off x="5030696" y="2538669"/>
            <a:ext cx="699135" cy="445770"/>
          </a:xfrm>
          <a:prstGeom prst="rect">
            <a:avLst/>
          </a:prstGeom>
        </p:spPr>
        <p:txBody>
          <a:bodyPr vert="horz" wrap="square" lIns="0" tIns="12065" rIns="0" bIns="0" rtlCol="0">
            <a:spAutoFit/>
          </a:bodyPr>
          <a:lstStyle/>
          <a:p>
            <a:pPr marL="12700" marR="5080" indent="65405">
              <a:lnSpc>
                <a:spcPct val="102099"/>
              </a:lnSpc>
              <a:spcBef>
                <a:spcPts val="95"/>
              </a:spcBef>
            </a:pPr>
            <a:r>
              <a:rPr sz="1350" spc="10" dirty="0">
                <a:latin typeface="Calibri"/>
                <a:cs typeface="Calibri"/>
              </a:rPr>
              <a:t>Process </a:t>
            </a:r>
            <a:r>
              <a:rPr sz="1350" spc="15" dirty="0">
                <a:latin typeface="Calibri"/>
                <a:cs typeface="Calibri"/>
              </a:rPr>
              <a:t> </a:t>
            </a:r>
            <a:r>
              <a:rPr sz="1350" spc="10" dirty="0">
                <a:latin typeface="Calibri"/>
                <a:cs typeface="Calibri"/>
              </a:rPr>
              <a:t>discovery</a:t>
            </a:r>
            <a:endParaRPr sz="1350">
              <a:latin typeface="Calibri"/>
              <a:cs typeface="Calibri"/>
            </a:endParaRPr>
          </a:p>
        </p:txBody>
      </p:sp>
      <p:grpSp>
        <p:nvGrpSpPr>
          <p:cNvPr id="51" name="object 51"/>
          <p:cNvGrpSpPr/>
          <p:nvPr/>
        </p:nvGrpSpPr>
        <p:grpSpPr>
          <a:xfrm>
            <a:off x="5329283" y="2025488"/>
            <a:ext cx="106680" cy="422909"/>
            <a:chOff x="5329283" y="2025488"/>
            <a:chExt cx="106680" cy="422909"/>
          </a:xfrm>
        </p:grpSpPr>
        <p:sp>
          <p:nvSpPr>
            <p:cNvPr id="52" name="object 52"/>
            <p:cNvSpPr/>
            <p:nvPr/>
          </p:nvSpPr>
          <p:spPr>
            <a:xfrm>
              <a:off x="5389398" y="2046796"/>
              <a:ext cx="0" cy="274955"/>
            </a:xfrm>
            <a:custGeom>
              <a:avLst/>
              <a:gdLst/>
              <a:ahLst/>
              <a:cxnLst/>
              <a:rect l="l" t="t" r="r" b="b"/>
              <a:pathLst>
                <a:path h="274955">
                  <a:moveTo>
                    <a:pt x="0" y="0"/>
                  </a:moveTo>
                  <a:lnTo>
                    <a:pt x="0" y="274753"/>
                  </a:lnTo>
                </a:path>
              </a:pathLst>
            </a:custGeom>
            <a:ln w="14591">
              <a:solidFill>
                <a:srgbClr val="CDCDCD"/>
              </a:solidFill>
            </a:ln>
          </p:spPr>
          <p:txBody>
            <a:bodyPr wrap="square" lIns="0" tIns="0" rIns="0" bIns="0" rtlCol="0"/>
            <a:lstStyle/>
            <a:p>
              <a:endParaRPr/>
            </a:p>
          </p:txBody>
        </p:sp>
        <p:sp>
          <p:nvSpPr>
            <p:cNvPr id="53" name="object 53"/>
            <p:cNvSpPr/>
            <p:nvPr/>
          </p:nvSpPr>
          <p:spPr>
            <a:xfrm>
              <a:off x="5343291" y="2309975"/>
              <a:ext cx="92710" cy="138430"/>
            </a:xfrm>
            <a:custGeom>
              <a:avLst/>
              <a:gdLst/>
              <a:ahLst/>
              <a:cxnLst/>
              <a:rect l="l" t="t" r="r" b="b"/>
              <a:pathLst>
                <a:path w="92710" h="138430">
                  <a:moveTo>
                    <a:pt x="92214" y="0"/>
                  </a:moveTo>
                  <a:lnTo>
                    <a:pt x="0" y="0"/>
                  </a:lnTo>
                  <a:lnTo>
                    <a:pt x="46107" y="138300"/>
                  </a:lnTo>
                  <a:lnTo>
                    <a:pt x="92214" y="0"/>
                  </a:lnTo>
                  <a:close/>
                </a:path>
              </a:pathLst>
            </a:custGeom>
            <a:solidFill>
              <a:srgbClr val="CDCDCD">
                <a:alpha val="49798"/>
              </a:srgbClr>
            </a:solidFill>
          </p:spPr>
          <p:txBody>
            <a:bodyPr wrap="square" lIns="0" tIns="0" rIns="0" bIns="0" rtlCol="0"/>
            <a:lstStyle/>
            <a:p>
              <a:endParaRPr/>
            </a:p>
          </p:txBody>
        </p:sp>
        <p:sp>
          <p:nvSpPr>
            <p:cNvPr id="54" name="object 54"/>
            <p:cNvSpPr/>
            <p:nvPr/>
          </p:nvSpPr>
          <p:spPr>
            <a:xfrm>
              <a:off x="5375391" y="2032790"/>
              <a:ext cx="0" cy="274955"/>
            </a:xfrm>
            <a:custGeom>
              <a:avLst/>
              <a:gdLst/>
              <a:ahLst/>
              <a:cxnLst/>
              <a:rect l="l" t="t" r="r" b="b"/>
              <a:pathLst>
                <a:path h="274955">
                  <a:moveTo>
                    <a:pt x="0" y="0"/>
                  </a:moveTo>
                  <a:lnTo>
                    <a:pt x="0" y="274753"/>
                  </a:lnTo>
                </a:path>
              </a:pathLst>
            </a:custGeom>
            <a:ln w="14591">
              <a:solidFill>
                <a:srgbClr val="404040"/>
              </a:solidFill>
            </a:ln>
          </p:spPr>
          <p:txBody>
            <a:bodyPr wrap="square" lIns="0" tIns="0" rIns="0" bIns="0" rtlCol="0"/>
            <a:lstStyle/>
            <a:p>
              <a:endParaRPr/>
            </a:p>
          </p:txBody>
        </p:sp>
        <p:sp>
          <p:nvSpPr>
            <p:cNvPr id="55" name="object 55"/>
            <p:cNvSpPr/>
            <p:nvPr/>
          </p:nvSpPr>
          <p:spPr>
            <a:xfrm>
              <a:off x="5329283" y="2295970"/>
              <a:ext cx="92710" cy="138430"/>
            </a:xfrm>
            <a:custGeom>
              <a:avLst/>
              <a:gdLst/>
              <a:ahLst/>
              <a:cxnLst/>
              <a:rect l="l" t="t" r="r" b="b"/>
              <a:pathLst>
                <a:path w="92710" h="138430">
                  <a:moveTo>
                    <a:pt x="92215" y="0"/>
                  </a:moveTo>
                  <a:lnTo>
                    <a:pt x="0" y="0"/>
                  </a:lnTo>
                  <a:lnTo>
                    <a:pt x="46108" y="138300"/>
                  </a:lnTo>
                  <a:lnTo>
                    <a:pt x="92215" y="0"/>
                  </a:lnTo>
                  <a:close/>
                </a:path>
              </a:pathLst>
            </a:custGeom>
            <a:solidFill>
              <a:srgbClr val="404040"/>
            </a:solidFill>
          </p:spPr>
          <p:txBody>
            <a:bodyPr wrap="square" lIns="0" tIns="0" rIns="0" bIns="0" rtlCol="0"/>
            <a:lstStyle/>
            <a:p>
              <a:endParaRPr/>
            </a:p>
          </p:txBody>
        </p:sp>
      </p:grpSp>
      <p:sp>
        <p:nvSpPr>
          <p:cNvPr id="56" name="object 56"/>
          <p:cNvSpPr txBox="1"/>
          <p:nvPr/>
        </p:nvSpPr>
        <p:spPr>
          <a:xfrm>
            <a:off x="4889687" y="1449971"/>
            <a:ext cx="1904364" cy="858519"/>
          </a:xfrm>
          <a:prstGeom prst="rect">
            <a:avLst/>
          </a:prstGeom>
        </p:spPr>
        <p:txBody>
          <a:bodyPr vert="horz" wrap="square" lIns="0" tIns="12065" rIns="0" bIns="0" rtlCol="0">
            <a:spAutoFit/>
          </a:bodyPr>
          <a:lstStyle/>
          <a:p>
            <a:pPr marL="12700" marR="938530" indent="201295">
              <a:lnSpc>
                <a:spcPct val="102099"/>
              </a:lnSpc>
              <a:spcBef>
                <a:spcPts val="95"/>
              </a:spcBef>
            </a:pPr>
            <a:r>
              <a:rPr sz="1350" spc="10" dirty="0">
                <a:latin typeface="Calibri"/>
                <a:cs typeface="Calibri"/>
              </a:rPr>
              <a:t>Process </a:t>
            </a:r>
            <a:r>
              <a:rPr sz="1350" spc="15" dirty="0">
                <a:latin typeface="Calibri"/>
                <a:cs typeface="Calibri"/>
              </a:rPr>
              <a:t> </a:t>
            </a:r>
            <a:r>
              <a:rPr sz="1350" spc="10" dirty="0">
                <a:latin typeface="Calibri"/>
                <a:cs typeface="Calibri"/>
              </a:rPr>
              <a:t>identification</a:t>
            </a:r>
            <a:endParaRPr sz="1350">
              <a:latin typeface="Calibri"/>
              <a:cs typeface="Calibri"/>
            </a:endParaRPr>
          </a:p>
          <a:p>
            <a:pPr>
              <a:lnSpc>
                <a:spcPct val="100000"/>
              </a:lnSpc>
              <a:spcBef>
                <a:spcPts val="35"/>
              </a:spcBef>
            </a:pPr>
            <a:endParaRPr sz="1600">
              <a:latin typeface="Calibri"/>
              <a:cs typeface="Calibri"/>
            </a:endParaRPr>
          </a:p>
          <a:p>
            <a:pPr marL="762000">
              <a:lnSpc>
                <a:spcPct val="100000"/>
              </a:lnSpc>
            </a:pPr>
            <a:r>
              <a:rPr sz="1050" spc="5" dirty="0">
                <a:latin typeface="Calibri"/>
                <a:cs typeface="Calibri"/>
              </a:rPr>
              <a:t>Process</a:t>
            </a:r>
            <a:r>
              <a:rPr sz="1050" spc="-10" dirty="0">
                <a:latin typeface="Calibri"/>
                <a:cs typeface="Calibri"/>
              </a:rPr>
              <a:t> </a:t>
            </a:r>
            <a:r>
              <a:rPr sz="1050" spc="5" dirty="0">
                <a:latin typeface="Calibri"/>
                <a:cs typeface="Calibri"/>
              </a:rPr>
              <a:t>architecture</a:t>
            </a:r>
            <a:endParaRPr sz="1050">
              <a:latin typeface="Calibri"/>
              <a:cs typeface="Calibri"/>
            </a:endParaRPr>
          </a:p>
        </p:txBody>
      </p:sp>
      <p:grpSp>
        <p:nvGrpSpPr>
          <p:cNvPr id="57" name="object 57"/>
          <p:cNvGrpSpPr/>
          <p:nvPr/>
        </p:nvGrpSpPr>
        <p:grpSpPr>
          <a:xfrm>
            <a:off x="5891932" y="4259894"/>
            <a:ext cx="1319530" cy="1539240"/>
            <a:chOff x="5891932" y="4259894"/>
            <a:chExt cx="1319530" cy="1539240"/>
          </a:xfrm>
        </p:grpSpPr>
        <p:sp>
          <p:nvSpPr>
            <p:cNvPr id="58" name="object 58"/>
            <p:cNvSpPr/>
            <p:nvPr/>
          </p:nvSpPr>
          <p:spPr>
            <a:xfrm>
              <a:off x="6652618" y="4281201"/>
              <a:ext cx="551180" cy="781685"/>
            </a:xfrm>
            <a:custGeom>
              <a:avLst/>
              <a:gdLst/>
              <a:ahLst/>
              <a:cxnLst/>
              <a:rect l="l" t="t" r="r" b="b"/>
              <a:pathLst>
                <a:path w="551179" h="781685">
                  <a:moveTo>
                    <a:pt x="551054" y="0"/>
                  </a:moveTo>
                  <a:lnTo>
                    <a:pt x="537854" y="49066"/>
                  </a:lnTo>
                  <a:lnTo>
                    <a:pt x="522542" y="97930"/>
                  </a:lnTo>
                  <a:lnTo>
                    <a:pt x="505219" y="146450"/>
                  </a:lnTo>
                  <a:lnTo>
                    <a:pt x="485984" y="194485"/>
                  </a:lnTo>
                  <a:lnTo>
                    <a:pt x="464938" y="241891"/>
                  </a:lnTo>
                  <a:lnTo>
                    <a:pt x="442181" y="288528"/>
                  </a:lnTo>
                  <a:lnTo>
                    <a:pt x="417812" y="334253"/>
                  </a:lnTo>
                  <a:lnTo>
                    <a:pt x="391933" y="378924"/>
                  </a:lnTo>
                  <a:lnTo>
                    <a:pt x="364643" y="422400"/>
                  </a:lnTo>
                  <a:lnTo>
                    <a:pt x="336043" y="464538"/>
                  </a:lnTo>
                  <a:lnTo>
                    <a:pt x="306232" y="505196"/>
                  </a:lnTo>
                  <a:lnTo>
                    <a:pt x="275311" y="544233"/>
                  </a:lnTo>
                  <a:lnTo>
                    <a:pt x="243381" y="581507"/>
                  </a:lnTo>
                  <a:lnTo>
                    <a:pt x="210540" y="616876"/>
                  </a:lnTo>
                  <a:lnTo>
                    <a:pt x="176890" y="650197"/>
                  </a:lnTo>
                  <a:lnTo>
                    <a:pt x="142530" y="681329"/>
                  </a:lnTo>
                  <a:lnTo>
                    <a:pt x="107561" y="710129"/>
                  </a:lnTo>
                  <a:lnTo>
                    <a:pt x="72083" y="736457"/>
                  </a:lnTo>
                  <a:lnTo>
                    <a:pt x="36196" y="760170"/>
                  </a:lnTo>
                  <a:lnTo>
                    <a:pt x="0" y="781125"/>
                  </a:lnTo>
                </a:path>
              </a:pathLst>
            </a:custGeom>
            <a:ln w="14590">
              <a:solidFill>
                <a:srgbClr val="CDCDCD"/>
              </a:solidFill>
            </a:ln>
          </p:spPr>
          <p:txBody>
            <a:bodyPr wrap="square" lIns="0" tIns="0" rIns="0" bIns="0" rtlCol="0"/>
            <a:lstStyle/>
            <a:p>
              <a:endParaRPr/>
            </a:p>
          </p:txBody>
        </p:sp>
        <p:sp>
          <p:nvSpPr>
            <p:cNvPr id="59" name="object 59"/>
            <p:cNvSpPr/>
            <p:nvPr/>
          </p:nvSpPr>
          <p:spPr>
            <a:xfrm>
              <a:off x="6534723" y="5015226"/>
              <a:ext cx="146050" cy="93980"/>
            </a:xfrm>
            <a:custGeom>
              <a:avLst/>
              <a:gdLst/>
              <a:ahLst/>
              <a:cxnLst/>
              <a:rect l="l" t="t" r="r" b="b"/>
              <a:pathLst>
                <a:path w="146050" h="93979">
                  <a:moveTo>
                    <a:pt x="111669" y="0"/>
                  </a:moveTo>
                  <a:lnTo>
                    <a:pt x="0" y="93804"/>
                  </a:lnTo>
                  <a:lnTo>
                    <a:pt x="145618" y="85712"/>
                  </a:lnTo>
                  <a:lnTo>
                    <a:pt x="111669" y="0"/>
                  </a:lnTo>
                  <a:close/>
                </a:path>
              </a:pathLst>
            </a:custGeom>
            <a:solidFill>
              <a:srgbClr val="CDCDCD">
                <a:alpha val="49798"/>
              </a:srgbClr>
            </a:solidFill>
          </p:spPr>
          <p:txBody>
            <a:bodyPr wrap="square" lIns="0" tIns="0" rIns="0" bIns="0" rtlCol="0"/>
            <a:lstStyle/>
            <a:p>
              <a:endParaRPr/>
            </a:p>
          </p:txBody>
        </p:sp>
        <p:sp>
          <p:nvSpPr>
            <p:cNvPr id="60" name="object 60"/>
            <p:cNvSpPr/>
            <p:nvPr/>
          </p:nvSpPr>
          <p:spPr>
            <a:xfrm>
              <a:off x="6638611" y="4267196"/>
              <a:ext cx="551180" cy="781685"/>
            </a:xfrm>
            <a:custGeom>
              <a:avLst/>
              <a:gdLst/>
              <a:ahLst/>
              <a:cxnLst/>
              <a:rect l="l" t="t" r="r" b="b"/>
              <a:pathLst>
                <a:path w="551179" h="781685">
                  <a:moveTo>
                    <a:pt x="551054" y="0"/>
                  </a:moveTo>
                  <a:lnTo>
                    <a:pt x="537854" y="49066"/>
                  </a:lnTo>
                  <a:lnTo>
                    <a:pt x="522542" y="97930"/>
                  </a:lnTo>
                  <a:lnTo>
                    <a:pt x="505219" y="146450"/>
                  </a:lnTo>
                  <a:lnTo>
                    <a:pt x="485984" y="194485"/>
                  </a:lnTo>
                  <a:lnTo>
                    <a:pt x="464938" y="241891"/>
                  </a:lnTo>
                  <a:lnTo>
                    <a:pt x="442181" y="288528"/>
                  </a:lnTo>
                  <a:lnTo>
                    <a:pt x="417812" y="334253"/>
                  </a:lnTo>
                  <a:lnTo>
                    <a:pt x="391933" y="378924"/>
                  </a:lnTo>
                  <a:lnTo>
                    <a:pt x="364643" y="422400"/>
                  </a:lnTo>
                  <a:lnTo>
                    <a:pt x="336043" y="464538"/>
                  </a:lnTo>
                  <a:lnTo>
                    <a:pt x="306232" y="505196"/>
                  </a:lnTo>
                  <a:lnTo>
                    <a:pt x="275311" y="544233"/>
                  </a:lnTo>
                  <a:lnTo>
                    <a:pt x="243381" y="581507"/>
                  </a:lnTo>
                  <a:lnTo>
                    <a:pt x="210540" y="616876"/>
                  </a:lnTo>
                  <a:lnTo>
                    <a:pt x="176890" y="650197"/>
                  </a:lnTo>
                  <a:lnTo>
                    <a:pt x="142530" y="681329"/>
                  </a:lnTo>
                  <a:lnTo>
                    <a:pt x="107561" y="710129"/>
                  </a:lnTo>
                  <a:lnTo>
                    <a:pt x="72083" y="736457"/>
                  </a:lnTo>
                  <a:lnTo>
                    <a:pt x="36196" y="760170"/>
                  </a:lnTo>
                  <a:lnTo>
                    <a:pt x="0" y="781125"/>
                  </a:lnTo>
                </a:path>
              </a:pathLst>
            </a:custGeom>
            <a:ln w="14590">
              <a:solidFill>
                <a:srgbClr val="404040"/>
              </a:solidFill>
            </a:ln>
          </p:spPr>
          <p:txBody>
            <a:bodyPr wrap="square" lIns="0" tIns="0" rIns="0" bIns="0" rtlCol="0"/>
            <a:lstStyle/>
            <a:p>
              <a:endParaRPr/>
            </a:p>
          </p:txBody>
        </p:sp>
        <p:sp>
          <p:nvSpPr>
            <p:cNvPr id="61" name="object 61"/>
            <p:cNvSpPr/>
            <p:nvPr/>
          </p:nvSpPr>
          <p:spPr>
            <a:xfrm>
              <a:off x="6520715" y="5001220"/>
              <a:ext cx="146050" cy="93980"/>
            </a:xfrm>
            <a:custGeom>
              <a:avLst/>
              <a:gdLst/>
              <a:ahLst/>
              <a:cxnLst/>
              <a:rect l="l" t="t" r="r" b="b"/>
              <a:pathLst>
                <a:path w="146050" h="93979">
                  <a:moveTo>
                    <a:pt x="111669" y="0"/>
                  </a:moveTo>
                  <a:lnTo>
                    <a:pt x="0" y="93804"/>
                  </a:lnTo>
                  <a:lnTo>
                    <a:pt x="145618" y="85713"/>
                  </a:lnTo>
                  <a:lnTo>
                    <a:pt x="111669" y="0"/>
                  </a:lnTo>
                  <a:close/>
                </a:path>
              </a:pathLst>
            </a:custGeom>
            <a:solidFill>
              <a:srgbClr val="404040"/>
            </a:solidFill>
          </p:spPr>
          <p:txBody>
            <a:bodyPr wrap="square" lIns="0" tIns="0" rIns="0" bIns="0" rtlCol="0"/>
            <a:lstStyle/>
            <a:p>
              <a:endParaRPr/>
            </a:p>
          </p:txBody>
        </p:sp>
        <p:sp>
          <p:nvSpPr>
            <p:cNvPr id="62" name="object 62"/>
            <p:cNvSpPr/>
            <p:nvPr/>
          </p:nvSpPr>
          <p:spPr>
            <a:xfrm>
              <a:off x="5913243" y="5109030"/>
              <a:ext cx="1268730" cy="689610"/>
            </a:xfrm>
            <a:custGeom>
              <a:avLst/>
              <a:gdLst/>
              <a:ahLst/>
              <a:cxnLst/>
              <a:rect l="l" t="t" r="r" b="b"/>
              <a:pathLst>
                <a:path w="1268729" h="689610">
                  <a:moveTo>
                    <a:pt x="1185666" y="0"/>
                  </a:moveTo>
                  <a:lnTo>
                    <a:pt x="82682" y="0"/>
                  </a:lnTo>
                  <a:lnTo>
                    <a:pt x="50475" y="6499"/>
                  </a:lnTo>
                  <a:lnTo>
                    <a:pt x="24196" y="24223"/>
                  </a:lnTo>
                  <a:lnTo>
                    <a:pt x="6490" y="50512"/>
                  </a:lnTo>
                  <a:lnTo>
                    <a:pt x="0" y="82707"/>
                  </a:lnTo>
                  <a:lnTo>
                    <a:pt x="0" y="606518"/>
                  </a:lnTo>
                  <a:lnTo>
                    <a:pt x="6490" y="638712"/>
                  </a:lnTo>
                  <a:lnTo>
                    <a:pt x="24197" y="665002"/>
                  </a:lnTo>
                  <a:lnTo>
                    <a:pt x="50480" y="682727"/>
                  </a:lnTo>
                  <a:lnTo>
                    <a:pt x="82682" y="689225"/>
                  </a:lnTo>
                  <a:lnTo>
                    <a:pt x="1185671" y="689225"/>
                  </a:lnTo>
                  <a:lnTo>
                    <a:pt x="1217833" y="682726"/>
                  </a:lnTo>
                  <a:lnTo>
                    <a:pt x="1244116" y="665001"/>
                  </a:lnTo>
                  <a:lnTo>
                    <a:pt x="1261845" y="638712"/>
                  </a:lnTo>
                  <a:lnTo>
                    <a:pt x="1268349" y="606518"/>
                  </a:lnTo>
                  <a:lnTo>
                    <a:pt x="1268349" y="82707"/>
                  </a:lnTo>
                  <a:lnTo>
                    <a:pt x="1261845" y="50512"/>
                  </a:lnTo>
                  <a:lnTo>
                    <a:pt x="1244115" y="24223"/>
                  </a:lnTo>
                  <a:lnTo>
                    <a:pt x="1217832" y="6499"/>
                  </a:lnTo>
                  <a:lnTo>
                    <a:pt x="1185666" y="0"/>
                  </a:lnTo>
                  <a:close/>
                </a:path>
              </a:pathLst>
            </a:custGeom>
            <a:solidFill>
              <a:srgbClr val="CDCDCD">
                <a:alpha val="49798"/>
              </a:srgbClr>
            </a:solidFill>
          </p:spPr>
          <p:txBody>
            <a:bodyPr wrap="square" lIns="0" tIns="0" rIns="0" bIns="0" rtlCol="0"/>
            <a:lstStyle/>
            <a:p>
              <a:endParaRPr/>
            </a:p>
          </p:txBody>
        </p:sp>
        <p:sp>
          <p:nvSpPr>
            <p:cNvPr id="63" name="object 63"/>
            <p:cNvSpPr/>
            <p:nvPr/>
          </p:nvSpPr>
          <p:spPr>
            <a:xfrm>
              <a:off x="5995925" y="5109030"/>
              <a:ext cx="1186180" cy="683260"/>
            </a:xfrm>
            <a:custGeom>
              <a:avLst/>
              <a:gdLst/>
              <a:ahLst/>
              <a:cxnLst/>
              <a:rect l="l" t="t" r="r" b="b"/>
              <a:pathLst>
                <a:path w="1186179" h="683260">
                  <a:moveTo>
                    <a:pt x="1102984" y="0"/>
                  </a:moveTo>
                  <a:lnTo>
                    <a:pt x="0" y="0"/>
                  </a:lnTo>
                </a:path>
                <a:path w="1186179" h="683260">
                  <a:moveTo>
                    <a:pt x="1135149" y="682727"/>
                  </a:moveTo>
                  <a:lnTo>
                    <a:pt x="1161433" y="665002"/>
                  </a:lnTo>
                  <a:lnTo>
                    <a:pt x="1179162" y="638712"/>
                  </a:lnTo>
                  <a:lnTo>
                    <a:pt x="1185666" y="606518"/>
                  </a:lnTo>
                  <a:lnTo>
                    <a:pt x="1185666" y="82708"/>
                  </a:lnTo>
                  <a:lnTo>
                    <a:pt x="1179162" y="50512"/>
                  </a:lnTo>
                  <a:lnTo>
                    <a:pt x="1161433" y="24223"/>
                  </a:lnTo>
                </a:path>
                <a:path w="1186179" h="683260">
                  <a:moveTo>
                    <a:pt x="1142466" y="11432"/>
                  </a:moveTo>
                  <a:lnTo>
                    <a:pt x="1135149" y="6499"/>
                  </a:lnTo>
                  <a:lnTo>
                    <a:pt x="1135149" y="6499"/>
                  </a:lnTo>
                </a:path>
              </a:pathLst>
            </a:custGeom>
            <a:ln w="14589">
              <a:solidFill>
                <a:srgbClr val="CDCDCD"/>
              </a:solidFill>
            </a:ln>
          </p:spPr>
          <p:txBody>
            <a:bodyPr wrap="square" lIns="0" tIns="0" rIns="0" bIns="0" rtlCol="0"/>
            <a:lstStyle/>
            <a:p>
              <a:endParaRPr/>
            </a:p>
          </p:txBody>
        </p:sp>
        <p:pic>
          <p:nvPicPr>
            <p:cNvPr id="64" name="object 64"/>
            <p:cNvPicPr/>
            <p:nvPr/>
          </p:nvPicPr>
          <p:blipFill>
            <a:blip r:embed="rId7" cstate="print"/>
            <a:stretch>
              <a:fillRect/>
            </a:stretch>
          </p:blipFill>
          <p:spPr>
            <a:xfrm>
              <a:off x="5899236" y="5095025"/>
              <a:ext cx="1268349" cy="689227"/>
            </a:xfrm>
            <a:prstGeom prst="rect">
              <a:avLst/>
            </a:prstGeom>
          </p:spPr>
        </p:pic>
        <p:sp>
          <p:nvSpPr>
            <p:cNvPr id="65" name="object 65"/>
            <p:cNvSpPr/>
            <p:nvPr/>
          </p:nvSpPr>
          <p:spPr>
            <a:xfrm>
              <a:off x="5899235" y="5095025"/>
              <a:ext cx="1268730" cy="689610"/>
            </a:xfrm>
            <a:custGeom>
              <a:avLst/>
              <a:gdLst/>
              <a:ahLst/>
              <a:cxnLst/>
              <a:rect l="l" t="t" r="r" b="b"/>
              <a:pathLst>
                <a:path w="1268729" h="689610">
                  <a:moveTo>
                    <a:pt x="82682" y="689226"/>
                  </a:moveTo>
                  <a:lnTo>
                    <a:pt x="1185666" y="689226"/>
                  </a:lnTo>
                  <a:lnTo>
                    <a:pt x="1217832" y="682727"/>
                  </a:lnTo>
                  <a:lnTo>
                    <a:pt x="1244115" y="665003"/>
                  </a:lnTo>
                  <a:lnTo>
                    <a:pt x="1261845" y="638714"/>
                  </a:lnTo>
                  <a:lnTo>
                    <a:pt x="1268349" y="606518"/>
                  </a:lnTo>
                  <a:lnTo>
                    <a:pt x="1268349" y="82708"/>
                  </a:lnTo>
                  <a:lnTo>
                    <a:pt x="1261845" y="50512"/>
                  </a:lnTo>
                  <a:lnTo>
                    <a:pt x="1244115" y="24223"/>
                  </a:lnTo>
                  <a:lnTo>
                    <a:pt x="1217832" y="6499"/>
                  </a:lnTo>
                  <a:lnTo>
                    <a:pt x="1185666" y="0"/>
                  </a:lnTo>
                  <a:lnTo>
                    <a:pt x="82682" y="0"/>
                  </a:lnTo>
                  <a:lnTo>
                    <a:pt x="50475" y="6499"/>
                  </a:lnTo>
                  <a:lnTo>
                    <a:pt x="24196" y="24223"/>
                  </a:lnTo>
                  <a:lnTo>
                    <a:pt x="6489" y="50512"/>
                  </a:lnTo>
                  <a:lnTo>
                    <a:pt x="0" y="82708"/>
                  </a:lnTo>
                  <a:lnTo>
                    <a:pt x="0" y="606518"/>
                  </a:lnTo>
                  <a:lnTo>
                    <a:pt x="6489" y="638713"/>
                  </a:lnTo>
                  <a:lnTo>
                    <a:pt x="24196" y="665003"/>
                  </a:lnTo>
                  <a:lnTo>
                    <a:pt x="50475" y="682726"/>
                  </a:lnTo>
                  <a:lnTo>
                    <a:pt x="82682" y="689225"/>
                  </a:lnTo>
                  <a:close/>
                </a:path>
              </a:pathLst>
            </a:custGeom>
            <a:ln w="14589">
              <a:solidFill>
                <a:srgbClr val="404040"/>
              </a:solidFill>
            </a:ln>
          </p:spPr>
          <p:txBody>
            <a:bodyPr wrap="square" lIns="0" tIns="0" rIns="0" bIns="0" rtlCol="0"/>
            <a:lstStyle/>
            <a:p>
              <a:endParaRPr/>
            </a:p>
          </p:txBody>
        </p:sp>
      </p:grpSp>
      <p:sp>
        <p:nvSpPr>
          <p:cNvPr id="66" name="object 66"/>
          <p:cNvSpPr txBox="1"/>
          <p:nvPr/>
        </p:nvSpPr>
        <p:spPr>
          <a:xfrm>
            <a:off x="6215514" y="5199355"/>
            <a:ext cx="636270" cy="445770"/>
          </a:xfrm>
          <a:prstGeom prst="rect">
            <a:avLst/>
          </a:prstGeom>
        </p:spPr>
        <p:txBody>
          <a:bodyPr vert="horz" wrap="square" lIns="0" tIns="12065" rIns="0" bIns="0" rtlCol="0">
            <a:spAutoFit/>
          </a:bodyPr>
          <a:lstStyle/>
          <a:p>
            <a:pPr marL="12700" marR="5080" indent="33655">
              <a:lnSpc>
                <a:spcPct val="102099"/>
              </a:lnSpc>
              <a:spcBef>
                <a:spcPts val="95"/>
              </a:spcBef>
            </a:pPr>
            <a:r>
              <a:rPr sz="1350" spc="10" dirty="0">
                <a:latin typeface="Calibri"/>
                <a:cs typeface="Calibri"/>
              </a:rPr>
              <a:t>Process </a:t>
            </a:r>
            <a:r>
              <a:rPr sz="1350" spc="-295" dirty="0">
                <a:latin typeface="Calibri"/>
                <a:cs typeface="Calibri"/>
              </a:rPr>
              <a:t> </a:t>
            </a:r>
            <a:r>
              <a:rPr sz="1350" spc="10" dirty="0">
                <a:latin typeface="Calibri"/>
                <a:cs typeface="Calibri"/>
              </a:rPr>
              <a:t>redesign</a:t>
            </a:r>
            <a:endParaRPr sz="1350">
              <a:latin typeface="Calibri"/>
              <a:cs typeface="Calibri"/>
            </a:endParaRPr>
          </a:p>
        </p:txBody>
      </p:sp>
      <p:sp>
        <p:nvSpPr>
          <p:cNvPr id="67" name="object 67"/>
          <p:cNvSpPr txBox="1"/>
          <p:nvPr/>
        </p:nvSpPr>
        <p:spPr>
          <a:xfrm>
            <a:off x="7032806" y="4478970"/>
            <a:ext cx="923925" cy="515620"/>
          </a:xfrm>
          <a:prstGeom prst="rect">
            <a:avLst/>
          </a:prstGeom>
        </p:spPr>
        <p:txBody>
          <a:bodyPr vert="horz" wrap="square" lIns="0" tIns="12065" rIns="0" bIns="0" rtlCol="0">
            <a:spAutoFit/>
          </a:bodyPr>
          <a:lstStyle/>
          <a:p>
            <a:pPr marL="12700" marR="5080" algn="ctr">
              <a:lnSpc>
                <a:spcPct val="102099"/>
              </a:lnSpc>
              <a:spcBef>
                <a:spcPts val="95"/>
              </a:spcBef>
            </a:pPr>
            <a:r>
              <a:rPr sz="1050" spc="5" dirty="0">
                <a:latin typeface="Calibri"/>
                <a:cs typeface="Calibri"/>
              </a:rPr>
              <a:t>Insights </a:t>
            </a:r>
            <a:r>
              <a:rPr sz="1050" spc="10" dirty="0">
                <a:latin typeface="Calibri"/>
                <a:cs typeface="Calibri"/>
              </a:rPr>
              <a:t>on </a:t>
            </a:r>
            <a:r>
              <a:rPr sz="1050" spc="15" dirty="0">
                <a:latin typeface="Calibri"/>
                <a:cs typeface="Calibri"/>
              </a:rPr>
              <a:t> </a:t>
            </a:r>
            <a:r>
              <a:rPr sz="1050" spc="10" dirty="0">
                <a:latin typeface="Calibri"/>
                <a:cs typeface="Calibri"/>
              </a:rPr>
              <a:t>weaknesses</a:t>
            </a:r>
            <a:r>
              <a:rPr sz="1050" spc="5" dirty="0">
                <a:latin typeface="Calibri"/>
                <a:cs typeface="Calibri"/>
              </a:rPr>
              <a:t> and  their</a:t>
            </a:r>
            <a:r>
              <a:rPr sz="1050" spc="-5" dirty="0">
                <a:latin typeface="Calibri"/>
                <a:cs typeface="Calibri"/>
              </a:rPr>
              <a:t> </a:t>
            </a:r>
            <a:r>
              <a:rPr sz="1050" spc="10" dirty="0">
                <a:latin typeface="Calibri"/>
                <a:cs typeface="Calibri"/>
              </a:rPr>
              <a:t>impact</a:t>
            </a:r>
            <a:endParaRPr sz="1050">
              <a:latin typeface="Calibri"/>
              <a:cs typeface="Calibri"/>
            </a:endParaRPr>
          </a:p>
        </p:txBody>
      </p:sp>
      <p:sp>
        <p:nvSpPr>
          <p:cNvPr id="68" name="object 68"/>
          <p:cNvSpPr txBox="1">
            <a:spLocks noGrp="1"/>
          </p:cNvSpPr>
          <p:nvPr>
            <p:ph type="title"/>
          </p:nvPr>
        </p:nvSpPr>
        <p:spPr>
          <a:xfrm>
            <a:off x="1464652" y="373380"/>
            <a:ext cx="2294890" cy="513080"/>
          </a:xfrm>
          <a:prstGeom prst="rect">
            <a:avLst/>
          </a:prstGeom>
        </p:spPr>
        <p:txBody>
          <a:bodyPr vert="horz" wrap="square" lIns="0" tIns="12700" rIns="0" bIns="0" rtlCol="0">
            <a:spAutoFit/>
          </a:bodyPr>
          <a:lstStyle/>
          <a:p>
            <a:pPr marL="12700">
              <a:lnSpc>
                <a:spcPct val="100000"/>
              </a:lnSpc>
              <a:spcBef>
                <a:spcPts val="100"/>
              </a:spcBef>
            </a:pPr>
            <a:r>
              <a:rPr spc="-5" dirty="0"/>
              <a:t>BPM</a:t>
            </a:r>
            <a:r>
              <a:rPr spc="-80" dirty="0"/>
              <a:t> </a:t>
            </a:r>
            <a:r>
              <a:rPr spc="-15" dirty="0"/>
              <a:t>Lifecycle</a:t>
            </a:r>
          </a:p>
        </p:txBody>
      </p:sp>
      <p:grpSp>
        <p:nvGrpSpPr>
          <p:cNvPr id="69" name="object 69"/>
          <p:cNvGrpSpPr/>
          <p:nvPr/>
        </p:nvGrpSpPr>
        <p:grpSpPr>
          <a:xfrm>
            <a:off x="3459858" y="1268760"/>
            <a:ext cx="6050280" cy="4584065"/>
            <a:chOff x="3459858" y="1268760"/>
            <a:chExt cx="6050280" cy="4584065"/>
          </a:xfrm>
        </p:grpSpPr>
        <p:pic>
          <p:nvPicPr>
            <p:cNvPr id="70" name="object 70"/>
            <p:cNvPicPr/>
            <p:nvPr/>
          </p:nvPicPr>
          <p:blipFill>
            <a:blip r:embed="rId8" cstate="print"/>
            <a:stretch>
              <a:fillRect/>
            </a:stretch>
          </p:blipFill>
          <p:spPr>
            <a:xfrm>
              <a:off x="7142030" y="1268760"/>
              <a:ext cx="1906559" cy="978468"/>
            </a:xfrm>
            <a:prstGeom prst="rect">
              <a:avLst/>
            </a:prstGeom>
          </p:spPr>
        </p:pic>
        <p:pic>
          <p:nvPicPr>
            <p:cNvPr id="71" name="object 71"/>
            <p:cNvPicPr/>
            <p:nvPr/>
          </p:nvPicPr>
          <p:blipFill>
            <a:blip r:embed="rId9" cstate="print"/>
            <a:stretch>
              <a:fillRect/>
            </a:stretch>
          </p:blipFill>
          <p:spPr>
            <a:xfrm>
              <a:off x="7545742" y="2692749"/>
              <a:ext cx="1728191" cy="196770"/>
            </a:xfrm>
            <a:prstGeom prst="rect">
              <a:avLst/>
            </a:prstGeom>
          </p:spPr>
        </p:pic>
        <p:pic>
          <p:nvPicPr>
            <p:cNvPr id="72" name="object 72"/>
            <p:cNvPicPr/>
            <p:nvPr/>
          </p:nvPicPr>
          <p:blipFill>
            <a:blip r:embed="rId10" cstate="print"/>
            <a:stretch>
              <a:fillRect/>
            </a:stretch>
          </p:blipFill>
          <p:spPr>
            <a:xfrm>
              <a:off x="8108862" y="4203466"/>
              <a:ext cx="1401066" cy="1031581"/>
            </a:xfrm>
            <a:prstGeom prst="rect">
              <a:avLst/>
            </a:prstGeom>
          </p:spPr>
        </p:pic>
        <p:sp>
          <p:nvSpPr>
            <p:cNvPr id="73" name="object 73"/>
            <p:cNvSpPr/>
            <p:nvPr/>
          </p:nvSpPr>
          <p:spPr>
            <a:xfrm>
              <a:off x="3474146" y="5013176"/>
              <a:ext cx="1367790" cy="825500"/>
            </a:xfrm>
            <a:custGeom>
              <a:avLst/>
              <a:gdLst/>
              <a:ahLst/>
              <a:cxnLst/>
              <a:rect l="l" t="t" r="r" b="b"/>
              <a:pathLst>
                <a:path w="1367789" h="825500">
                  <a:moveTo>
                    <a:pt x="0" y="137482"/>
                  </a:moveTo>
                  <a:lnTo>
                    <a:pt x="7008" y="94027"/>
                  </a:lnTo>
                  <a:lnTo>
                    <a:pt x="26526" y="56287"/>
                  </a:lnTo>
                  <a:lnTo>
                    <a:pt x="56287" y="26526"/>
                  </a:lnTo>
                  <a:lnTo>
                    <a:pt x="94027" y="7008"/>
                  </a:lnTo>
                  <a:lnTo>
                    <a:pt x="137482" y="0"/>
                  </a:lnTo>
                  <a:lnTo>
                    <a:pt x="1230074" y="0"/>
                  </a:lnTo>
                  <a:lnTo>
                    <a:pt x="1273529" y="7008"/>
                  </a:lnTo>
                  <a:lnTo>
                    <a:pt x="1311269" y="26526"/>
                  </a:lnTo>
                  <a:lnTo>
                    <a:pt x="1341030" y="56287"/>
                  </a:lnTo>
                  <a:lnTo>
                    <a:pt x="1360548" y="94027"/>
                  </a:lnTo>
                  <a:lnTo>
                    <a:pt x="1367557" y="137482"/>
                  </a:lnTo>
                  <a:lnTo>
                    <a:pt x="1367557" y="687397"/>
                  </a:lnTo>
                  <a:lnTo>
                    <a:pt x="1360548" y="730852"/>
                  </a:lnTo>
                  <a:lnTo>
                    <a:pt x="1341030" y="768592"/>
                  </a:lnTo>
                  <a:lnTo>
                    <a:pt x="1311269" y="798353"/>
                  </a:lnTo>
                  <a:lnTo>
                    <a:pt x="1273529" y="817871"/>
                  </a:lnTo>
                  <a:lnTo>
                    <a:pt x="1230074" y="824880"/>
                  </a:lnTo>
                  <a:lnTo>
                    <a:pt x="137482" y="824880"/>
                  </a:lnTo>
                  <a:lnTo>
                    <a:pt x="94027" y="817871"/>
                  </a:lnTo>
                  <a:lnTo>
                    <a:pt x="56287" y="798353"/>
                  </a:lnTo>
                  <a:lnTo>
                    <a:pt x="26526" y="768592"/>
                  </a:lnTo>
                  <a:lnTo>
                    <a:pt x="7008" y="730852"/>
                  </a:lnTo>
                  <a:lnTo>
                    <a:pt x="0" y="687397"/>
                  </a:lnTo>
                  <a:lnTo>
                    <a:pt x="0" y="137482"/>
                  </a:lnTo>
                  <a:close/>
                </a:path>
              </a:pathLst>
            </a:custGeom>
            <a:ln w="28575">
              <a:solidFill>
                <a:srgbClr val="FF0000"/>
              </a:solidFill>
            </a:ln>
          </p:spPr>
          <p:txBody>
            <a:bodyPr wrap="square" lIns="0" tIns="0" rIns="0" bIns="0" rtlCol="0"/>
            <a:lstStyle/>
            <a:p>
              <a:endParaRPr/>
            </a:p>
          </p:txBody>
        </p:sp>
      </p:grpSp>
      <p:pic>
        <p:nvPicPr>
          <p:cNvPr id="74" name="object 74"/>
          <p:cNvPicPr/>
          <p:nvPr/>
        </p:nvPicPr>
        <p:blipFill>
          <a:blip r:embed="rId11" cstate="print"/>
          <a:stretch>
            <a:fillRect/>
          </a:stretch>
        </p:blipFill>
        <p:spPr>
          <a:xfrm>
            <a:off x="1097880" y="4253659"/>
            <a:ext cx="1627827" cy="943676"/>
          </a:xfrm>
          <a:prstGeom prst="rect">
            <a:avLst/>
          </a:prstGeom>
        </p:spPr>
      </p:pic>
      <p:pic>
        <p:nvPicPr>
          <p:cNvPr id="75" name="object 75"/>
          <p:cNvPicPr/>
          <p:nvPr/>
        </p:nvPicPr>
        <p:blipFill>
          <a:blip r:embed="rId12" cstate="print"/>
          <a:stretch>
            <a:fillRect/>
          </a:stretch>
        </p:blipFill>
        <p:spPr>
          <a:xfrm>
            <a:off x="1216557" y="2377764"/>
            <a:ext cx="1543471" cy="822582"/>
          </a:xfrm>
          <a:prstGeom prst="rect">
            <a:avLst/>
          </a:prstGeom>
        </p:spPr>
      </p:pic>
      <p:pic>
        <p:nvPicPr>
          <p:cNvPr id="76" name="object 76"/>
          <p:cNvPicPr/>
          <p:nvPr/>
        </p:nvPicPr>
        <p:blipFill>
          <a:blip r:embed="rId13" cstate="print"/>
          <a:stretch>
            <a:fillRect/>
          </a:stretch>
        </p:blipFill>
        <p:spPr>
          <a:xfrm>
            <a:off x="4410249" y="6277102"/>
            <a:ext cx="1829109" cy="434987"/>
          </a:xfrm>
          <a:prstGeom prst="rect">
            <a:avLst/>
          </a:prstGeom>
        </p:spPr>
      </p:pic>
      <p:sp>
        <p:nvSpPr>
          <p:cNvPr id="77" name="object 77"/>
          <p:cNvSpPr txBox="1"/>
          <p:nvPr/>
        </p:nvSpPr>
        <p:spPr>
          <a:xfrm>
            <a:off x="9324181" y="6535999"/>
            <a:ext cx="17970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2</a:t>
            </a:fld>
            <a:endParaRPr sz="16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3856354" cy="513080"/>
          </a:xfrm>
          <a:prstGeom prst="rect">
            <a:avLst/>
          </a:prstGeom>
        </p:spPr>
        <p:txBody>
          <a:bodyPr vert="horz" wrap="square" lIns="0" tIns="12700" rIns="0" bIns="0" rtlCol="0">
            <a:spAutoFit/>
          </a:bodyPr>
          <a:lstStyle/>
          <a:p>
            <a:pPr marL="12700">
              <a:lnSpc>
                <a:spcPct val="100000"/>
              </a:lnSpc>
              <a:spcBef>
                <a:spcPts val="100"/>
              </a:spcBef>
            </a:pPr>
            <a:r>
              <a:rPr dirty="0"/>
              <a:t>2.</a:t>
            </a:r>
            <a:r>
              <a:rPr spc="-20" dirty="0"/>
              <a:t> Review </a:t>
            </a:r>
            <a:r>
              <a:rPr dirty="0"/>
              <a:t>manual</a:t>
            </a:r>
            <a:r>
              <a:rPr spc="-20" dirty="0"/>
              <a:t> </a:t>
            </a:r>
            <a:r>
              <a:rPr spc="-15" dirty="0"/>
              <a:t>tasks</a:t>
            </a:r>
          </a:p>
        </p:txBody>
      </p:sp>
      <p:sp>
        <p:nvSpPr>
          <p:cNvPr id="3" name="object 3"/>
          <p:cNvSpPr txBox="1"/>
          <p:nvPr/>
        </p:nvSpPr>
        <p:spPr>
          <a:xfrm>
            <a:off x="1464652" y="980948"/>
            <a:ext cx="7056755" cy="1790700"/>
          </a:xfrm>
          <a:prstGeom prst="rect">
            <a:avLst/>
          </a:prstGeom>
        </p:spPr>
        <p:txBody>
          <a:bodyPr vert="horz" wrap="square" lIns="0" tIns="91440" rIns="0" bIns="0" rtlCol="0">
            <a:spAutoFit/>
          </a:bodyPr>
          <a:lstStyle/>
          <a:p>
            <a:pPr marL="12700">
              <a:lnSpc>
                <a:spcPct val="100000"/>
              </a:lnSpc>
              <a:spcBef>
                <a:spcPts val="720"/>
              </a:spcBef>
            </a:pPr>
            <a:r>
              <a:rPr sz="2400" b="1" spc="-5" dirty="0">
                <a:solidFill>
                  <a:srgbClr val="404040"/>
                </a:solidFill>
                <a:latin typeface="Calibri"/>
                <a:cs typeface="Calibri"/>
              </a:rPr>
              <a:t>Principle</a:t>
            </a:r>
            <a:r>
              <a:rPr sz="2400" spc="-5" dirty="0">
                <a:solidFill>
                  <a:srgbClr val="404040"/>
                </a:solidFill>
                <a:latin typeface="Calibri"/>
                <a:cs typeface="Calibri"/>
              </a:rPr>
              <a:t>:</a:t>
            </a:r>
            <a:r>
              <a:rPr sz="2400" spc="-10" dirty="0">
                <a:solidFill>
                  <a:srgbClr val="404040"/>
                </a:solidFill>
                <a:latin typeface="Calibri"/>
                <a:cs typeface="Calibri"/>
              </a:rPr>
              <a:t> </a:t>
            </a:r>
            <a:r>
              <a:rPr sz="2400" dirty="0">
                <a:solidFill>
                  <a:srgbClr val="404040"/>
                </a:solidFill>
                <a:latin typeface="Calibri"/>
                <a:cs typeface="Calibri"/>
              </a:rPr>
              <a:t>if</a:t>
            </a:r>
            <a:r>
              <a:rPr sz="2400" spc="-5" dirty="0">
                <a:solidFill>
                  <a:srgbClr val="404040"/>
                </a:solidFill>
                <a:latin typeface="Calibri"/>
                <a:cs typeface="Calibri"/>
              </a:rPr>
              <a:t> </a:t>
            </a:r>
            <a:r>
              <a:rPr sz="2400" dirty="0">
                <a:solidFill>
                  <a:srgbClr val="404040"/>
                </a:solidFill>
                <a:latin typeface="Calibri"/>
                <a:cs typeface="Calibri"/>
              </a:rPr>
              <a:t>it</a:t>
            </a:r>
            <a:r>
              <a:rPr sz="2400" spc="-10" dirty="0">
                <a:solidFill>
                  <a:srgbClr val="404040"/>
                </a:solidFill>
                <a:latin typeface="Calibri"/>
                <a:cs typeface="Calibri"/>
              </a:rPr>
              <a:t> can’t </a:t>
            </a:r>
            <a:r>
              <a:rPr sz="2400" dirty="0">
                <a:solidFill>
                  <a:srgbClr val="404040"/>
                </a:solidFill>
                <a:latin typeface="Calibri"/>
                <a:cs typeface="Calibri"/>
              </a:rPr>
              <a:t>be seen </a:t>
            </a:r>
            <a:r>
              <a:rPr sz="2400" spc="-5" dirty="0">
                <a:solidFill>
                  <a:srgbClr val="404040"/>
                </a:solidFill>
                <a:latin typeface="Calibri"/>
                <a:cs typeface="Calibri"/>
              </a:rPr>
              <a:t>by the</a:t>
            </a:r>
            <a:r>
              <a:rPr sz="2400" dirty="0">
                <a:solidFill>
                  <a:srgbClr val="404040"/>
                </a:solidFill>
                <a:latin typeface="Calibri"/>
                <a:cs typeface="Calibri"/>
              </a:rPr>
              <a:t> </a:t>
            </a:r>
            <a:r>
              <a:rPr sz="2400" spc="-10" dirty="0">
                <a:solidFill>
                  <a:srgbClr val="404040"/>
                </a:solidFill>
                <a:latin typeface="Calibri"/>
                <a:cs typeface="Calibri"/>
              </a:rPr>
              <a:t>BPMS,</a:t>
            </a:r>
            <a:r>
              <a:rPr sz="2400" spc="-5" dirty="0">
                <a:solidFill>
                  <a:srgbClr val="404040"/>
                </a:solidFill>
                <a:latin typeface="Calibri"/>
                <a:cs typeface="Calibri"/>
              </a:rPr>
              <a:t> it</a:t>
            </a:r>
            <a:r>
              <a:rPr sz="2400" spc="-10" dirty="0">
                <a:solidFill>
                  <a:srgbClr val="404040"/>
                </a:solidFill>
                <a:latin typeface="Calibri"/>
                <a:cs typeface="Calibri"/>
              </a:rPr>
              <a:t> </a:t>
            </a:r>
            <a:r>
              <a:rPr sz="2400" spc="-5" dirty="0">
                <a:solidFill>
                  <a:srgbClr val="404040"/>
                </a:solidFill>
                <a:latin typeface="Calibri"/>
                <a:cs typeface="Calibri"/>
              </a:rPr>
              <a:t>doesn’t</a:t>
            </a:r>
            <a:r>
              <a:rPr sz="2400" spc="-10" dirty="0">
                <a:solidFill>
                  <a:srgbClr val="404040"/>
                </a:solidFill>
                <a:latin typeface="Calibri"/>
                <a:cs typeface="Calibri"/>
              </a:rPr>
              <a:t> </a:t>
            </a:r>
            <a:r>
              <a:rPr sz="2400" spc="-15" dirty="0">
                <a:solidFill>
                  <a:srgbClr val="404040"/>
                </a:solidFill>
                <a:latin typeface="Calibri"/>
                <a:cs typeface="Calibri"/>
              </a:rPr>
              <a:t>exist.</a:t>
            </a:r>
            <a:endParaRPr sz="2400">
              <a:latin typeface="Calibri"/>
              <a:cs typeface="Calibri"/>
            </a:endParaRPr>
          </a:p>
          <a:p>
            <a:pPr marL="12700">
              <a:lnSpc>
                <a:spcPct val="100000"/>
              </a:lnSpc>
              <a:spcBef>
                <a:spcPts val="625"/>
              </a:spcBef>
            </a:pPr>
            <a:r>
              <a:rPr sz="2400" dirty="0">
                <a:solidFill>
                  <a:srgbClr val="404040"/>
                </a:solidFill>
                <a:latin typeface="Calibri"/>
                <a:cs typeface="Calibri"/>
              </a:rPr>
              <a:t>-&gt;</a:t>
            </a:r>
            <a:r>
              <a:rPr sz="2400" spc="-10" dirty="0">
                <a:solidFill>
                  <a:srgbClr val="404040"/>
                </a:solidFill>
                <a:latin typeface="Calibri"/>
                <a:cs typeface="Calibri"/>
              </a:rPr>
              <a:t> </a:t>
            </a:r>
            <a:r>
              <a:rPr sz="2400" spc="-5" dirty="0">
                <a:solidFill>
                  <a:srgbClr val="404040"/>
                </a:solidFill>
                <a:latin typeface="Calibri"/>
                <a:cs typeface="Calibri"/>
              </a:rPr>
              <a:t>Find </a:t>
            </a:r>
            <a:r>
              <a:rPr sz="2400" spc="-30" dirty="0">
                <a:solidFill>
                  <a:srgbClr val="404040"/>
                </a:solidFill>
                <a:latin typeface="Calibri"/>
                <a:cs typeface="Calibri"/>
              </a:rPr>
              <a:t>ways</a:t>
            </a:r>
            <a:r>
              <a:rPr sz="2400" spc="-10" dirty="0">
                <a:solidFill>
                  <a:srgbClr val="404040"/>
                </a:solidFill>
                <a:latin typeface="Calibri"/>
                <a:cs typeface="Calibri"/>
              </a:rPr>
              <a:t> </a:t>
            </a:r>
            <a:r>
              <a:rPr sz="2400" spc="-15" dirty="0">
                <a:solidFill>
                  <a:srgbClr val="404040"/>
                </a:solidFill>
                <a:latin typeface="Calibri"/>
                <a:cs typeface="Calibri"/>
              </a:rPr>
              <a:t>to</a:t>
            </a:r>
            <a:r>
              <a:rPr sz="2400" spc="-10" dirty="0">
                <a:solidFill>
                  <a:srgbClr val="404040"/>
                </a:solidFill>
                <a:latin typeface="Calibri"/>
                <a:cs typeface="Calibri"/>
              </a:rPr>
              <a:t> </a:t>
            </a:r>
            <a:r>
              <a:rPr sz="2400" spc="-5" dirty="0">
                <a:solidFill>
                  <a:srgbClr val="404040"/>
                </a:solidFill>
                <a:latin typeface="Calibri"/>
                <a:cs typeface="Calibri"/>
              </a:rPr>
              <a:t>support</a:t>
            </a:r>
            <a:r>
              <a:rPr sz="2400" spc="-10" dirty="0">
                <a:solidFill>
                  <a:srgbClr val="404040"/>
                </a:solidFill>
                <a:latin typeface="Calibri"/>
                <a:cs typeface="Calibri"/>
              </a:rPr>
              <a:t> </a:t>
            </a:r>
            <a:r>
              <a:rPr sz="2400" spc="-5" dirty="0">
                <a:solidFill>
                  <a:srgbClr val="404040"/>
                </a:solidFill>
                <a:latin typeface="Calibri"/>
                <a:cs typeface="Calibri"/>
              </a:rPr>
              <a:t>manual</a:t>
            </a:r>
            <a:r>
              <a:rPr sz="2400" spc="-10" dirty="0">
                <a:solidFill>
                  <a:srgbClr val="404040"/>
                </a:solidFill>
                <a:latin typeface="Calibri"/>
                <a:cs typeface="Calibri"/>
              </a:rPr>
              <a:t> </a:t>
            </a:r>
            <a:r>
              <a:rPr sz="2400" spc="-15" dirty="0">
                <a:solidFill>
                  <a:srgbClr val="404040"/>
                </a:solidFill>
                <a:latin typeface="Calibri"/>
                <a:cs typeface="Calibri"/>
              </a:rPr>
              <a:t>tasks</a:t>
            </a:r>
            <a:r>
              <a:rPr sz="2400" spc="-10" dirty="0">
                <a:solidFill>
                  <a:srgbClr val="404040"/>
                </a:solidFill>
                <a:latin typeface="Calibri"/>
                <a:cs typeface="Calibri"/>
              </a:rPr>
              <a:t> </a:t>
            </a:r>
            <a:r>
              <a:rPr sz="2400" spc="-5" dirty="0">
                <a:solidFill>
                  <a:srgbClr val="404040"/>
                </a:solidFill>
                <a:latin typeface="Calibri"/>
                <a:cs typeface="Calibri"/>
              </a:rPr>
              <a:t>via </a:t>
            </a:r>
            <a:r>
              <a:rPr sz="2400" spc="-55" dirty="0">
                <a:solidFill>
                  <a:srgbClr val="404040"/>
                </a:solidFill>
                <a:latin typeface="Calibri"/>
                <a:cs typeface="Calibri"/>
              </a:rPr>
              <a:t>IT:</a:t>
            </a:r>
            <a:endParaRPr sz="2400">
              <a:latin typeface="Calibri"/>
              <a:cs typeface="Calibri"/>
            </a:endParaRPr>
          </a:p>
          <a:p>
            <a:pPr marL="927100" indent="-292100">
              <a:lnSpc>
                <a:spcPct val="100000"/>
              </a:lnSpc>
              <a:spcBef>
                <a:spcPts val="625"/>
              </a:spcBef>
              <a:buClr>
                <a:srgbClr val="7F7F7F"/>
              </a:buClr>
              <a:buFont typeface="Arial MT"/>
              <a:buChar char="•"/>
              <a:tabLst>
                <a:tab pos="926465" algn="l"/>
                <a:tab pos="927100" algn="l"/>
              </a:tabLst>
            </a:pPr>
            <a:r>
              <a:rPr sz="2400" spc="-5" dirty="0">
                <a:solidFill>
                  <a:srgbClr val="404040"/>
                </a:solidFill>
                <a:latin typeface="Calibri"/>
                <a:cs typeface="Calibri"/>
              </a:rPr>
              <a:t>via</a:t>
            </a:r>
            <a:r>
              <a:rPr sz="2400" spc="-35" dirty="0">
                <a:solidFill>
                  <a:srgbClr val="404040"/>
                </a:solidFill>
                <a:latin typeface="Calibri"/>
                <a:cs typeface="Calibri"/>
              </a:rPr>
              <a:t> </a:t>
            </a:r>
            <a:r>
              <a:rPr sz="2400" dirty="0">
                <a:solidFill>
                  <a:srgbClr val="404040"/>
                </a:solidFill>
                <a:latin typeface="Calibri"/>
                <a:cs typeface="Calibri"/>
              </a:rPr>
              <a:t>user</a:t>
            </a:r>
            <a:r>
              <a:rPr sz="2400" spc="-30" dirty="0">
                <a:solidFill>
                  <a:srgbClr val="404040"/>
                </a:solidFill>
                <a:latin typeface="Calibri"/>
                <a:cs typeface="Calibri"/>
              </a:rPr>
              <a:t> </a:t>
            </a:r>
            <a:r>
              <a:rPr sz="2400" spc="-10" dirty="0">
                <a:solidFill>
                  <a:srgbClr val="404040"/>
                </a:solidFill>
                <a:latin typeface="Calibri"/>
                <a:cs typeface="Calibri"/>
              </a:rPr>
              <a:t>task</a:t>
            </a:r>
            <a:endParaRPr sz="2400">
              <a:latin typeface="Calibri"/>
              <a:cs typeface="Calibri"/>
            </a:endParaRPr>
          </a:p>
          <a:p>
            <a:pPr marL="927100" indent="-292100">
              <a:lnSpc>
                <a:spcPct val="100000"/>
              </a:lnSpc>
              <a:spcBef>
                <a:spcPts val="505"/>
              </a:spcBef>
              <a:buClr>
                <a:srgbClr val="7F7F7F"/>
              </a:buClr>
              <a:buFont typeface="Arial MT"/>
              <a:buChar char="•"/>
              <a:tabLst>
                <a:tab pos="926465" algn="l"/>
                <a:tab pos="927100" algn="l"/>
              </a:tabLst>
            </a:pPr>
            <a:r>
              <a:rPr sz="2400" dirty="0">
                <a:solidFill>
                  <a:srgbClr val="404040"/>
                </a:solidFill>
                <a:latin typeface="Calibri"/>
                <a:cs typeface="Calibri"/>
              </a:rPr>
              <a:t>via</a:t>
            </a:r>
            <a:r>
              <a:rPr sz="2400" spc="-30" dirty="0">
                <a:solidFill>
                  <a:srgbClr val="404040"/>
                </a:solidFill>
                <a:latin typeface="Calibri"/>
                <a:cs typeface="Calibri"/>
              </a:rPr>
              <a:t> </a:t>
            </a:r>
            <a:r>
              <a:rPr sz="2400" spc="-15" dirty="0">
                <a:solidFill>
                  <a:srgbClr val="404040"/>
                </a:solidFill>
                <a:latin typeface="Calibri"/>
                <a:cs typeface="Calibri"/>
              </a:rPr>
              <a:t>automated</a:t>
            </a:r>
            <a:r>
              <a:rPr sz="2400" spc="-25" dirty="0">
                <a:solidFill>
                  <a:srgbClr val="404040"/>
                </a:solidFill>
                <a:latin typeface="Calibri"/>
                <a:cs typeface="Calibri"/>
              </a:rPr>
              <a:t> </a:t>
            </a:r>
            <a:r>
              <a:rPr sz="2400" spc="-10" dirty="0">
                <a:solidFill>
                  <a:srgbClr val="404040"/>
                </a:solidFill>
                <a:latin typeface="Calibri"/>
                <a:cs typeface="Calibri"/>
              </a:rPr>
              <a:t>task</a:t>
            </a:r>
            <a:endParaRPr sz="2400">
              <a:latin typeface="Calibri"/>
              <a:cs typeface="Calibri"/>
            </a:endParaRPr>
          </a:p>
        </p:txBody>
      </p:sp>
      <p:grpSp>
        <p:nvGrpSpPr>
          <p:cNvPr id="4" name="object 4"/>
          <p:cNvGrpSpPr/>
          <p:nvPr/>
        </p:nvGrpSpPr>
        <p:grpSpPr>
          <a:xfrm>
            <a:off x="918369" y="3380232"/>
            <a:ext cx="4044315" cy="3270250"/>
            <a:chOff x="918369" y="3380232"/>
            <a:chExt cx="4044315" cy="3270250"/>
          </a:xfrm>
        </p:grpSpPr>
        <p:pic>
          <p:nvPicPr>
            <p:cNvPr id="5" name="object 5"/>
            <p:cNvPicPr/>
            <p:nvPr/>
          </p:nvPicPr>
          <p:blipFill>
            <a:blip r:embed="rId2" cstate="print"/>
            <a:stretch>
              <a:fillRect/>
            </a:stretch>
          </p:blipFill>
          <p:spPr>
            <a:xfrm>
              <a:off x="1362456" y="3380232"/>
              <a:ext cx="3599688" cy="2523744"/>
            </a:xfrm>
            <a:prstGeom prst="rect">
              <a:avLst/>
            </a:prstGeom>
          </p:spPr>
        </p:pic>
        <p:pic>
          <p:nvPicPr>
            <p:cNvPr id="6" name="object 6"/>
            <p:cNvPicPr/>
            <p:nvPr/>
          </p:nvPicPr>
          <p:blipFill>
            <a:blip r:embed="rId3" cstate="print"/>
            <a:stretch>
              <a:fillRect/>
            </a:stretch>
          </p:blipFill>
          <p:spPr>
            <a:xfrm>
              <a:off x="1554635" y="3573017"/>
              <a:ext cx="3215655" cy="2139016"/>
            </a:xfrm>
            <a:prstGeom prst="rect">
              <a:avLst/>
            </a:prstGeom>
          </p:spPr>
        </p:pic>
        <p:pic>
          <p:nvPicPr>
            <p:cNvPr id="7" name="object 7"/>
            <p:cNvPicPr/>
            <p:nvPr/>
          </p:nvPicPr>
          <p:blipFill>
            <a:blip r:embed="rId4" cstate="print"/>
            <a:stretch>
              <a:fillRect/>
            </a:stretch>
          </p:blipFill>
          <p:spPr>
            <a:xfrm>
              <a:off x="918369" y="5392637"/>
              <a:ext cx="1543049" cy="1257300"/>
            </a:xfrm>
            <a:prstGeom prst="rect">
              <a:avLst/>
            </a:prstGeom>
          </p:spPr>
        </p:pic>
        <p:sp>
          <p:nvSpPr>
            <p:cNvPr id="8" name="object 8"/>
            <p:cNvSpPr/>
            <p:nvPr/>
          </p:nvSpPr>
          <p:spPr>
            <a:xfrm>
              <a:off x="972915" y="5449986"/>
              <a:ext cx="1404620" cy="1123315"/>
            </a:xfrm>
            <a:custGeom>
              <a:avLst/>
              <a:gdLst/>
              <a:ahLst/>
              <a:cxnLst/>
              <a:rect l="l" t="t" r="r" b="b"/>
              <a:pathLst>
                <a:path w="1404620" h="1123315">
                  <a:moveTo>
                    <a:pt x="0" y="187203"/>
                  </a:moveTo>
                  <a:lnTo>
                    <a:pt x="6687" y="137437"/>
                  </a:lnTo>
                  <a:lnTo>
                    <a:pt x="25558" y="92718"/>
                  </a:lnTo>
                  <a:lnTo>
                    <a:pt x="54830" y="54830"/>
                  </a:lnTo>
                  <a:lnTo>
                    <a:pt x="92718" y="25558"/>
                  </a:lnTo>
                  <a:lnTo>
                    <a:pt x="137437" y="6687"/>
                  </a:lnTo>
                  <a:lnTo>
                    <a:pt x="187203" y="0"/>
                  </a:lnTo>
                  <a:lnTo>
                    <a:pt x="1216797" y="0"/>
                  </a:lnTo>
                  <a:lnTo>
                    <a:pt x="1266562" y="6687"/>
                  </a:lnTo>
                  <a:lnTo>
                    <a:pt x="1311281" y="25558"/>
                  </a:lnTo>
                  <a:lnTo>
                    <a:pt x="1349169" y="54830"/>
                  </a:lnTo>
                  <a:lnTo>
                    <a:pt x="1378441" y="92718"/>
                  </a:lnTo>
                  <a:lnTo>
                    <a:pt x="1397312" y="137437"/>
                  </a:lnTo>
                  <a:lnTo>
                    <a:pt x="1404000" y="187203"/>
                  </a:lnTo>
                  <a:lnTo>
                    <a:pt x="1404000" y="935996"/>
                  </a:lnTo>
                  <a:lnTo>
                    <a:pt x="1397312" y="985762"/>
                  </a:lnTo>
                  <a:lnTo>
                    <a:pt x="1378441" y="1030481"/>
                  </a:lnTo>
                  <a:lnTo>
                    <a:pt x="1349169" y="1068369"/>
                  </a:lnTo>
                  <a:lnTo>
                    <a:pt x="1311281" y="1097641"/>
                  </a:lnTo>
                  <a:lnTo>
                    <a:pt x="1266562" y="1116512"/>
                  </a:lnTo>
                  <a:lnTo>
                    <a:pt x="1216797" y="1123200"/>
                  </a:lnTo>
                  <a:lnTo>
                    <a:pt x="187203" y="1123200"/>
                  </a:lnTo>
                  <a:lnTo>
                    <a:pt x="137437" y="1116512"/>
                  </a:lnTo>
                  <a:lnTo>
                    <a:pt x="92718" y="1097641"/>
                  </a:lnTo>
                  <a:lnTo>
                    <a:pt x="54830" y="1068369"/>
                  </a:lnTo>
                  <a:lnTo>
                    <a:pt x="25558" y="1030481"/>
                  </a:lnTo>
                  <a:lnTo>
                    <a:pt x="6687" y="985762"/>
                  </a:lnTo>
                  <a:lnTo>
                    <a:pt x="0" y="935996"/>
                  </a:lnTo>
                  <a:lnTo>
                    <a:pt x="0" y="187203"/>
                  </a:lnTo>
                  <a:close/>
                </a:path>
              </a:pathLst>
            </a:custGeom>
            <a:ln w="28575">
              <a:solidFill>
                <a:srgbClr val="000000"/>
              </a:solidFill>
            </a:ln>
          </p:spPr>
          <p:txBody>
            <a:bodyPr wrap="square" lIns="0" tIns="0" rIns="0" bIns="0" rtlCol="0"/>
            <a:lstStyle/>
            <a:p>
              <a:endParaRPr/>
            </a:p>
          </p:txBody>
        </p:sp>
      </p:grpSp>
      <p:grpSp>
        <p:nvGrpSpPr>
          <p:cNvPr id="9" name="object 9"/>
          <p:cNvGrpSpPr/>
          <p:nvPr/>
        </p:nvGrpSpPr>
        <p:grpSpPr>
          <a:xfrm>
            <a:off x="5146309" y="3380232"/>
            <a:ext cx="4248150" cy="3252470"/>
            <a:chOff x="5146309" y="3380232"/>
            <a:chExt cx="4248150" cy="3252470"/>
          </a:xfrm>
        </p:grpSpPr>
        <p:pic>
          <p:nvPicPr>
            <p:cNvPr id="10" name="object 10"/>
            <p:cNvPicPr/>
            <p:nvPr/>
          </p:nvPicPr>
          <p:blipFill>
            <a:blip r:embed="rId5" cstate="print"/>
            <a:stretch>
              <a:fillRect/>
            </a:stretch>
          </p:blipFill>
          <p:spPr>
            <a:xfrm>
              <a:off x="5782055" y="3380232"/>
              <a:ext cx="3611879" cy="2523744"/>
            </a:xfrm>
            <a:prstGeom prst="rect">
              <a:avLst/>
            </a:prstGeom>
          </p:spPr>
        </p:pic>
        <p:pic>
          <p:nvPicPr>
            <p:cNvPr id="11" name="object 11"/>
            <p:cNvPicPr/>
            <p:nvPr/>
          </p:nvPicPr>
          <p:blipFill>
            <a:blip r:embed="rId6" cstate="print"/>
            <a:stretch>
              <a:fillRect/>
            </a:stretch>
          </p:blipFill>
          <p:spPr>
            <a:xfrm>
              <a:off x="5972779" y="3573017"/>
              <a:ext cx="3230059" cy="2139016"/>
            </a:xfrm>
            <a:prstGeom prst="rect">
              <a:avLst/>
            </a:prstGeom>
          </p:spPr>
        </p:pic>
        <p:pic>
          <p:nvPicPr>
            <p:cNvPr id="12" name="object 12"/>
            <p:cNvPicPr/>
            <p:nvPr/>
          </p:nvPicPr>
          <p:blipFill>
            <a:blip r:embed="rId7" cstate="print"/>
            <a:stretch>
              <a:fillRect/>
            </a:stretch>
          </p:blipFill>
          <p:spPr>
            <a:xfrm>
              <a:off x="5146309" y="5410026"/>
              <a:ext cx="3491524" cy="1222663"/>
            </a:xfrm>
            <a:prstGeom prst="rect">
              <a:avLst/>
            </a:prstGeom>
          </p:spPr>
        </p:pic>
        <p:sp>
          <p:nvSpPr>
            <p:cNvPr id="13" name="object 13"/>
            <p:cNvSpPr/>
            <p:nvPr/>
          </p:nvSpPr>
          <p:spPr>
            <a:xfrm>
              <a:off x="5167791" y="5445438"/>
              <a:ext cx="1404620" cy="1123315"/>
            </a:xfrm>
            <a:custGeom>
              <a:avLst/>
              <a:gdLst/>
              <a:ahLst/>
              <a:cxnLst/>
              <a:rect l="l" t="t" r="r" b="b"/>
              <a:pathLst>
                <a:path w="1404620" h="1123315">
                  <a:moveTo>
                    <a:pt x="0" y="187203"/>
                  </a:moveTo>
                  <a:lnTo>
                    <a:pt x="6687" y="137437"/>
                  </a:lnTo>
                  <a:lnTo>
                    <a:pt x="25558" y="92718"/>
                  </a:lnTo>
                  <a:lnTo>
                    <a:pt x="54830" y="54830"/>
                  </a:lnTo>
                  <a:lnTo>
                    <a:pt x="92718" y="25558"/>
                  </a:lnTo>
                  <a:lnTo>
                    <a:pt x="137437" y="6687"/>
                  </a:lnTo>
                  <a:lnTo>
                    <a:pt x="187203" y="0"/>
                  </a:lnTo>
                  <a:lnTo>
                    <a:pt x="1216797" y="0"/>
                  </a:lnTo>
                  <a:lnTo>
                    <a:pt x="1266562" y="6687"/>
                  </a:lnTo>
                  <a:lnTo>
                    <a:pt x="1311281" y="25558"/>
                  </a:lnTo>
                  <a:lnTo>
                    <a:pt x="1349169" y="54830"/>
                  </a:lnTo>
                  <a:lnTo>
                    <a:pt x="1378441" y="92718"/>
                  </a:lnTo>
                  <a:lnTo>
                    <a:pt x="1397312" y="137437"/>
                  </a:lnTo>
                  <a:lnTo>
                    <a:pt x="1404000" y="187203"/>
                  </a:lnTo>
                  <a:lnTo>
                    <a:pt x="1404000" y="935996"/>
                  </a:lnTo>
                  <a:lnTo>
                    <a:pt x="1397312" y="985762"/>
                  </a:lnTo>
                  <a:lnTo>
                    <a:pt x="1378441" y="1030481"/>
                  </a:lnTo>
                  <a:lnTo>
                    <a:pt x="1349169" y="1068369"/>
                  </a:lnTo>
                  <a:lnTo>
                    <a:pt x="1311281" y="1097641"/>
                  </a:lnTo>
                  <a:lnTo>
                    <a:pt x="1266562" y="1116512"/>
                  </a:lnTo>
                  <a:lnTo>
                    <a:pt x="1216797" y="1123200"/>
                  </a:lnTo>
                  <a:lnTo>
                    <a:pt x="187203" y="1123200"/>
                  </a:lnTo>
                  <a:lnTo>
                    <a:pt x="137437" y="1116512"/>
                  </a:lnTo>
                  <a:lnTo>
                    <a:pt x="92718" y="1097641"/>
                  </a:lnTo>
                  <a:lnTo>
                    <a:pt x="54830" y="1068369"/>
                  </a:lnTo>
                  <a:lnTo>
                    <a:pt x="25558" y="1030481"/>
                  </a:lnTo>
                  <a:lnTo>
                    <a:pt x="6687" y="985762"/>
                  </a:lnTo>
                  <a:lnTo>
                    <a:pt x="0" y="935996"/>
                  </a:lnTo>
                  <a:lnTo>
                    <a:pt x="0" y="187203"/>
                  </a:lnTo>
                  <a:close/>
                </a:path>
              </a:pathLst>
            </a:custGeom>
            <a:ln w="28575">
              <a:solidFill>
                <a:srgbClr val="000000"/>
              </a:solidFill>
            </a:ln>
          </p:spPr>
          <p:txBody>
            <a:bodyPr wrap="square" lIns="0" tIns="0" rIns="0" bIns="0" rtlCol="0"/>
            <a:lstStyle/>
            <a:p>
              <a:endParaRPr/>
            </a:p>
          </p:txBody>
        </p:sp>
        <p:sp>
          <p:nvSpPr>
            <p:cNvPr id="14" name="object 14"/>
            <p:cNvSpPr/>
            <p:nvPr/>
          </p:nvSpPr>
          <p:spPr>
            <a:xfrm>
              <a:off x="7188208" y="5459758"/>
              <a:ext cx="1404620" cy="1123315"/>
            </a:xfrm>
            <a:custGeom>
              <a:avLst/>
              <a:gdLst/>
              <a:ahLst/>
              <a:cxnLst/>
              <a:rect l="l" t="t" r="r" b="b"/>
              <a:pathLst>
                <a:path w="1404620" h="1123315">
                  <a:moveTo>
                    <a:pt x="0" y="187203"/>
                  </a:moveTo>
                  <a:lnTo>
                    <a:pt x="6687" y="137437"/>
                  </a:lnTo>
                  <a:lnTo>
                    <a:pt x="25558" y="92718"/>
                  </a:lnTo>
                  <a:lnTo>
                    <a:pt x="54830" y="54830"/>
                  </a:lnTo>
                  <a:lnTo>
                    <a:pt x="92718" y="25558"/>
                  </a:lnTo>
                  <a:lnTo>
                    <a:pt x="137437" y="6687"/>
                  </a:lnTo>
                  <a:lnTo>
                    <a:pt x="187203" y="0"/>
                  </a:lnTo>
                  <a:lnTo>
                    <a:pt x="1216797" y="0"/>
                  </a:lnTo>
                  <a:lnTo>
                    <a:pt x="1266562" y="6687"/>
                  </a:lnTo>
                  <a:lnTo>
                    <a:pt x="1311281" y="25558"/>
                  </a:lnTo>
                  <a:lnTo>
                    <a:pt x="1349169" y="54830"/>
                  </a:lnTo>
                  <a:lnTo>
                    <a:pt x="1378441" y="92718"/>
                  </a:lnTo>
                  <a:lnTo>
                    <a:pt x="1397312" y="137437"/>
                  </a:lnTo>
                  <a:lnTo>
                    <a:pt x="1404000" y="187203"/>
                  </a:lnTo>
                  <a:lnTo>
                    <a:pt x="1404000" y="935996"/>
                  </a:lnTo>
                  <a:lnTo>
                    <a:pt x="1397312" y="985762"/>
                  </a:lnTo>
                  <a:lnTo>
                    <a:pt x="1378441" y="1030481"/>
                  </a:lnTo>
                  <a:lnTo>
                    <a:pt x="1349169" y="1068369"/>
                  </a:lnTo>
                  <a:lnTo>
                    <a:pt x="1311281" y="1097641"/>
                  </a:lnTo>
                  <a:lnTo>
                    <a:pt x="1266562" y="1116512"/>
                  </a:lnTo>
                  <a:lnTo>
                    <a:pt x="1216797" y="1123200"/>
                  </a:lnTo>
                  <a:lnTo>
                    <a:pt x="187203" y="1123200"/>
                  </a:lnTo>
                  <a:lnTo>
                    <a:pt x="137437" y="1116512"/>
                  </a:lnTo>
                  <a:lnTo>
                    <a:pt x="92718" y="1097641"/>
                  </a:lnTo>
                  <a:lnTo>
                    <a:pt x="54830" y="1068369"/>
                  </a:lnTo>
                  <a:lnTo>
                    <a:pt x="25558" y="1030481"/>
                  </a:lnTo>
                  <a:lnTo>
                    <a:pt x="6687" y="985762"/>
                  </a:lnTo>
                  <a:lnTo>
                    <a:pt x="0" y="935996"/>
                  </a:lnTo>
                  <a:lnTo>
                    <a:pt x="0" y="187203"/>
                  </a:lnTo>
                  <a:close/>
                </a:path>
              </a:pathLst>
            </a:custGeom>
            <a:ln w="28575">
              <a:solidFill>
                <a:srgbClr val="000000"/>
              </a:solidFill>
            </a:ln>
          </p:spPr>
          <p:txBody>
            <a:bodyPr wrap="square" lIns="0" tIns="0" rIns="0" bIns="0" rtlCol="0"/>
            <a:lstStyle/>
            <a:p>
              <a:endParaRPr/>
            </a:p>
          </p:txBody>
        </p:sp>
      </p:grpSp>
      <p:grpSp>
        <p:nvGrpSpPr>
          <p:cNvPr id="15" name="object 15"/>
          <p:cNvGrpSpPr/>
          <p:nvPr/>
        </p:nvGrpSpPr>
        <p:grpSpPr>
          <a:xfrm>
            <a:off x="5194399" y="4454604"/>
            <a:ext cx="448309" cy="375920"/>
            <a:chOff x="5194399" y="4454604"/>
            <a:chExt cx="448309" cy="375920"/>
          </a:xfrm>
        </p:grpSpPr>
        <p:sp>
          <p:nvSpPr>
            <p:cNvPr id="16" name="object 16"/>
            <p:cNvSpPr/>
            <p:nvPr/>
          </p:nvSpPr>
          <p:spPr>
            <a:xfrm>
              <a:off x="5202336" y="4462542"/>
              <a:ext cx="432434" cy="360045"/>
            </a:xfrm>
            <a:custGeom>
              <a:avLst/>
              <a:gdLst/>
              <a:ahLst/>
              <a:cxnLst/>
              <a:rect l="l" t="t" r="r" b="b"/>
              <a:pathLst>
                <a:path w="432435" h="360045">
                  <a:moveTo>
                    <a:pt x="252027" y="0"/>
                  </a:moveTo>
                  <a:lnTo>
                    <a:pt x="252027" y="90009"/>
                  </a:lnTo>
                  <a:lnTo>
                    <a:pt x="0" y="90009"/>
                  </a:lnTo>
                  <a:lnTo>
                    <a:pt x="0" y="270029"/>
                  </a:lnTo>
                  <a:lnTo>
                    <a:pt x="252027" y="270029"/>
                  </a:lnTo>
                  <a:lnTo>
                    <a:pt x="252027" y="360039"/>
                  </a:lnTo>
                  <a:lnTo>
                    <a:pt x="432047" y="180019"/>
                  </a:lnTo>
                  <a:lnTo>
                    <a:pt x="252027" y="0"/>
                  </a:lnTo>
                  <a:close/>
                </a:path>
              </a:pathLst>
            </a:custGeom>
            <a:solidFill>
              <a:srgbClr val="000000"/>
            </a:solidFill>
          </p:spPr>
          <p:txBody>
            <a:bodyPr wrap="square" lIns="0" tIns="0" rIns="0" bIns="0" rtlCol="0"/>
            <a:lstStyle/>
            <a:p>
              <a:endParaRPr/>
            </a:p>
          </p:txBody>
        </p:sp>
        <p:sp>
          <p:nvSpPr>
            <p:cNvPr id="17" name="object 17"/>
            <p:cNvSpPr/>
            <p:nvPr/>
          </p:nvSpPr>
          <p:spPr>
            <a:xfrm>
              <a:off x="5202336" y="4462542"/>
              <a:ext cx="432434" cy="360045"/>
            </a:xfrm>
            <a:custGeom>
              <a:avLst/>
              <a:gdLst/>
              <a:ahLst/>
              <a:cxnLst/>
              <a:rect l="l" t="t" r="r" b="b"/>
              <a:pathLst>
                <a:path w="432435" h="360045">
                  <a:moveTo>
                    <a:pt x="0" y="90010"/>
                  </a:moveTo>
                  <a:lnTo>
                    <a:pt x="252028" y="90010"/>
                  </a:lnTo>
                  <a:lnTo>
                    <a:pt x="252028" y="0"/>
                  </a:lnTo>
                  <a:lnTo>
                    <a:pt x="432048" y="180020"/>
                  </a:lnTo>
                  <a:lnTo>
                    <a:pt x="252028" y="360040"/>
                  </a:lnTo>
                  <a:lnTo>
                    <a:pt x="252028" y="270030"/>
                  </a:lnTo>
                  <a:lnTo>
                    <a:pt x="0" y="270030"/>
                  </a:lnTo>
                  <a:lnTo>
                    <a:pt x="0" y="90010"/>
                  </a:lnTo>
                  <a:close/>
                </a:path>
              </a:pathLst>
            </a:custGeom>
            <a:ln w="15875">
              <a:solidFill>
                <a:srgbClr val="000000"/>
              </a:solidFill>
            </a:ln>
          </p:spPr>
          <p:txBody>
            <a:bodyPr wrap="square" lIns="0" tIns="0" rIns="0" bIns="0" rtlCol="0"/>
            <a:lstStyle/>
            <a:p>
              <a:endParaRPr/>
            </a:p>
          </p:txBody>
        </p:sp>
      </p:grpSp>
      <p:sp>
        <p:nvSpPr>
          <p:cNvPr id="18" name="object 18"/>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3856354" cy="513080"/>
          </a:xfrm>
          <a:prstGeom prst="rect">
            <a:avLst/>
          </a:prstGeom>
        </p:spPr>
        <p:txBody>
          <a:bodyPr vert="horz" wrap="square" lIns="0" tIns="12700" rIns="0" bIns="0" rtlCol="0">
            <a:spAutoFit/>
          </a:bodyPr>
          <a:lstStyle/>
          <a:p>
            <a:pPr marL="12700">
              <a:lnSpc>
                <a:spcPct val="100000"/>
              </a:lnSpc>
              <a:spcBef>
                <a:spcPts val="100"/>
              </a:spcBef>
            </a:pPr>
            <a:r>
              <a:rPr dirty="0"/>
              <a:t>2.</a:t>
            </a:r>
            <a:r>
              <a:rPr spc="-20" dirty="0"/>
              <a:t> Review </a:t>
            </a:r>
            <a:r>
              <a:rPr dirty="0"/>
              <a:t>manual</a:t>
            </a:r>
            <a:r>
              <a:rPr spc="-20" dirty="0"/>
              <a:t> </a:t>
            </a:r>
            <a:r>
              <a:rPr spc="-15" dirty="0"/>
              <a:t>tasks</a:t>
            </a:r>
          </a:p>
        </p:txBody>
      </p:sp>
      <p:sp>
        <p:nvSpPr>
          <p:cNvPr id="3" name="object 3"/>
          <p:cNvSpPr txBox="1"/>
          <p:nvPr/>
        </p:nvSpPr>
        <p:spPr>
          <a:xfrm>
            <a:off x="1464652" y="980948"/>
            <a:ext cx="7056755" cy="2235200"/>
          </a:xfrm>
          <a:prstGeom prst="rect">
            <a:avLst/>
          </a:prstGeom>
        </p:spPr>
        <p:txBody>
          <a:bodyPr vert="horz" wrap="square" lIns="0" tIns="91440" rIns="0" bIns="0" rtlCol="0">
            <a:spAutoFit/>
          </a:bodyPr>
          <a:lstStyle/>
          <a:p>
            <a:pPr marL="12700">
              <a:lnSpc>
                <a:spcPct val="100000"/>
              </a:lnSpc>
              <a:spcBef>
                <a:spcPts val="720"/>
              </a:spcBef>
            </a:pPr>
            <a:r>
              <a:rPr sz="2400" b="1" spc="-5" dirty="0">
                <a:solidFill>
                  <a:srgbClr val="404040"/>
                </a:solidFill>
                <a:latin typeface="Calibri"/>
                <a:cs typeface="Calibri"/>
              </a:rPr>
              <a:t>Principle</a:t>
            </a:r>
            <a:r>
              <a:rPr sz="2400" spc="-5" dirty="0">
                <a:solidFill>
                  <a:srgbClr val="404040"/>
                </a:solidFill>
                <a:latin typeface="Calibri"/>
                <a:cs typeface="Calibri"/>
              </a:rPr>
              <a:t>:</a:t>
            </a:r>
            <a:r>
              <a:rPr sz="2400" spc="-10" dirty="0">
                <a:solidFill>
                  <a:srgbClr val="404040"/>
                </a:solidFill>
                <a:latin typeface="Calibri"/>
                <a:cs typeface="Calibri"/>
              </a:rPr>
              <a:t> </a:t>
            </a:r>
            <a:r>
              <a:rPr sz="2400" dirty="0">
                <a:solidFill>
                  <a:srgbClr val="404040"/>
                </a:solidFill>
                <a:latin typeface="Calibri"/>
                <a:cs typeface="Calibri"/>
              </a:rPr>
              <a:t>if</a:t>
            </a:r>
            <a:r>
              <a:rPr sz="2400" spc="-5" dirty="0">
                <a:solidFill>
                  <a:srgbClr val="404040"/>
                </a:solidFill>
                <a:latin typeface="Calibri"/>
                <a:cs typeface="Calibri"/>
              </a:rPr>
              <a:t> </a:t>
            </a:r>
            <a:r>
              <a:rPr sz="2400" dirty="0">
                <a:solidFill>
                  <a:srgbClr val="404040"/>
                </a:solidFill>
                <a:latin typeface="Calibri"/>
                <a:cs typeface="Calibri"/>
              </a:rPr>
              <a:t>it</a:t>
            </a:r>
            <a:r>
              <a:rPr sz="2400" spc="-10" dirty="0">
                <a:solidFill>
                  <a:srgbClr val="404040"/>
                </a:solidFill>
                <a:latin typeface="Calibri"/>
                <a:cs typeface="Calibri"/>
              </a:rPr>
              <a:t> can’t </a:t>
            </a:r>
            <a:r>
              <a:rPr sz="2400" dirty="0">
                <a:solidFill>
                  <a:srgbClr val="404040"/>
                </a:solidFill>
                <a:latin typeface="Calibri"/>
                <a:cs typeface="Calibri"/>
              </a:rPr>
              <a:t>be seen </a:t>
            </a:r>
            <a:r>
              <a:rPr sz="2400" spc="-5" dirty="0">
                <a:solidFill>
                  <a:srgbClr val="404040"/>
                </a:solidFill>
                <a:latin typeface="Calibri"/>
                <a:cs typeface="Calibri"/>
              </a:rPr>
              <a:t>by the</a:t>
            </a:r>
            <a:r>
              <a:rPr sz="2400" dirty="0">
                <a:solidFill>
                  <a:srgbClr val="404040"/>
                </a:solidFill>
                <a:latin typeface="Calibri"/>
                <a:cs typeface="Calibri"/>
              </a:rPr>
              <a:t> </a:t>
            </a:r>
            <a:r>
              <a:rPr sz="2400" spc="-10" dirty="0">
                <a:solidFill>
                  <a:srgbClr val="404040"/>
                </a:solidFill>
                <a:latin typeface="Calibri"/>
                <a:cs typeface="Calibri"/>
              </a:rPr>
              <a:t>BPMS,</a:t>
            </a:r>
            <a:r>
              <a:rPr sz="2400" spc="-5" dirty="0">
                <a:solidFill>
                  <a:srgbClr val="404040"/>
                </a:solidFill>
                <a:latin typeface="Calibri"/>
                <a:cs typeface="Calibri"/>
              </a:rPr>
              <a:t> it</a:t>
            </a:r>
            <a:r>
              <a:rPr sz="2400" spc="-10" dirty="0">
                <a:solidFill>
                  <a:srgbClr val="404040"/>
                </a:solidFill>
                <a:latin typeface="Calibri"/>
                <a:cs typeface="Calibri"/>
              </a:rPr>
              <a:t> </a:t>
            </a:r>
            <a:r>
              <a:rPr sz="2400" spc="-5" dirty="0">
                <a:solidFill>
                  <a:srgbClr val="404040"/>
                </a:solidFill>
                <a:latin typeface="Calibri"/>
                <a:cs typeface="Calibri"/>
              </a:rPr>
              <a:t>doesn’t</a:t>
            </a:r>
            <a:r>
              <a:rPr sz="2400" spc="-10" dirty="0">
                <a:solidFill>
                  <a:srgbClr val="404040"/>
                </a:solidFill>
                <a:latin typeface="Calibri"/>
                <a:cs typeface="Calibri"/>
              </a:rPr>
              <a:t> </a:t>
            </a:r>
            <a:r>
              <a:rPr sz="2400" spc="-15" dirty="0">
                <a:solidFill>
                  <a:srgbClr val="404040"/>
                </a:solidFill>
                <a:latin typeface="Calibri"/>
                <a:cs typeface="Calibri"/>
              </a:rPr>
              <a:t>exist.</a:t>
            </a:r>
            <a:endParaRPr sz="2400">
              <a:latin typeface="Calibri"/>
              <a:cs typeface="Calibri"/>
            </a:endParaRPr>
          </a:p>
          <a:p>
            <a:pPr marL="12700">
              <a:lnSpc>
                <a:spcPct val="100000"/>
              </a:lnSpc>
              <a:spcBef>
                <a:spcPts val="625"/>
              </a:spcBef>
            </a:pPr>
            <a:r>
              <a:rPr sz="2400" dirty="0">
                <a:solidFill>
                  <a:srgbClr val="404040"/>
                </a:solidFill>
                <a:latin typeface="Calibri"/>
                <a:cs typeface="Calibri"/>
              </a:rPr>
              <a:t>-&gt;</a:t>
            </a:r>
            <a:r>
              <a:rPr sz="2400" spc="-10" dirty="0">
                <a:solidFill>
                  <a:srgbClr val="404040"/>
                </a:solidFill>
                <a:latin typeface="Calibri"/>
                <a:cs typeface="Calibri"/>
              </a:rPr>
              <a:t> </a:t>
            </a:r>
            <a:r>
              <a:rPr sz="2400" spc="-5" dirty="0">
                <a:solidFill>
                  <a:srgbClr val="404040"/>
                </a:solidFill>
                <a:latin typeface="Calibri"/>
                <a:cs typeface="Calibri"/>
              </a:rPr>
              <a:t>Find </a:t>
            </a:r>
            <a:r>
              <a:rPr sz="2400" spc="-30" dirty="0">
                <a:solidFill>
                  <a:srgbClr val="404040"/>
                </a:solidFill>
                <a:latin typeface="Calibri"/>
                <a:cs typeface="Calibri"/>
              </a:rPr>
              <a:t>ways</a:t>
            </a:r>
            <a:r>
              <a:rPr sz="2400" spc="-10" dirty="0">
                <a:solidFill>
                  <a:srgbClr val="404040"/>
                </a:solidFill>
                <a:latin typeface="Calibri"/>
                <a:cs typeface="Calibri"/>
              </a:rPr>
              <a:t> </a:t>
            </a:r>
            <a:r>
              <a:rPr sz="2400" spc="-15" dirty="0">
                <a:solidFill>
                  <a:srgbClr val="404040"/>
                </a:solidFill>
                <a:latin typeface="Calibri"/>
                <a:cs typeface="Calibri"/>
              </a:rPr>
              <a:t>to</a:t>
            </a:r>
            <a:r>
              <a:rPr sz="2400" spc="-10" dirty="0">
                <a:solidFill>
                  <a:srgbClr val="404040"/>
                </a:solidFill>
                <a:latin typeface="Calibri"/>
                <a:cs typeface="Calibri"/>
              </a:rPr>
              <a:t> </a:t>
            </a:r>
            <a:r>
              <a:rPr sz="2400" spc="-5" dirty="0">
                <a:solidFill>
                  <a:srgbClr val="404040"/>
                </a:solidFill>
                <a:latin typeface="Calibri"/>
                <a:cs typeface="Calibri"/>
              </a:rPr>
              <a:t>support</a:t>
            </a:r>
            <a:r>
              <a:rPr sz="2400" spc="-10" dirty="0">
                <a:solidFill>
                  <a:srgbClr val="404040"/>
                </a:solidFill>
                <a:latin typeface="Calibri"/>
                <a:cs typeface="Calibri"/>
              </a:rPr>
              <a:t> </a:t>
            </a:r>
            <a:r>
              <a:rPr sz="2400" spc="-5" dirty="0">
                <a:solidFill>
                  <a:srgbClr val="404040"/>
                </a:solidFill>
                <a:latin typeface="Calibri"/>
                <a:cs typeface="Calibri"/>
              </a:rPr>
              <a:t>manual</a:t>
            </a:r>
            <a:r>
              <a:rPr sz="2400" spc="-10" dirty="0">
                <a:solidFill>
                  <a:srgbClr val="404040"/>
                </a:solidFill>
                <a:latin typeface="Calibri"/>
                <a:cs typeface="Calibri"/>
              </a:rPr>
              <a:t> </a:t>
            </a:r>
            <a:r>
              <a:rPr sz="2400" spc="-15" dirty="0">
                <a:solidFill>
                  <a:srgbClr val="404040"/>
                </a:solidFill>
                <a:latin typeface="Calibri"/>
                <a:cs typeface="Calibri"/>
              </a:rPr>
              <a:t>tasks</a:t>
            </a:r>
            <a:r>
              <a:rPr sz="2400" spc="-10" dirty="0">
                <a:solidFill>
                  <a:srgbClr val="404040"/>
                </a:solidFill>
                <a:latin typeface="Calibri"/>
                <a:cs typeface="Calibri"/>
              </a:rPr>
              <a:t> </a:t>
            </a:r>
            <a:r>
              <a:rPr sz="2400" spc="-5" dirty="0">
                <a:solidFill>
                  <a:srgbClr val="404040"/>
                </a:solidFill>
                <a:latin typeface="Calibri"/>
                <a:cs typeface="Calibri"/>
              </a:rPr>
              <a:t>via </a:t>
            </a:r>
            <a:r>
              <a:rPr sz="2400" spc="-55" dirty="0">
                <a:solidFill>
                  <a:srgbClr val="404040"/>
                </a:solidFill>
                <a:latin typeface="Calibri"/>
                <a:cs typeface="Calibri"/>
              </a:rPr>
              <a:t>IT:</a:t>
            </a:r>
            <a:endParaRPr sz="2400">
              <a:latin typeface="Calibri"/>
              <a:cs typeface="Calibri"/>
            </a:endParaRPr>
          </a:p>
          <a:p>
            <a:pPr marL="927100" indent="-292100">
              <a:lnSpc>
                <a:spcPct val="100000"/>
              </a:lnSpc>
              <a:spcBef>
                <a:spcPts val="625"/>
              </a:spcBef>
              <a:buClr>
                <a:srgbClr val="7F7F7F"/>
              </a:buClr>
              <a:buFont typeface="Arial MT"/>
              <a:buChar char="•"/>
              <a:tabLst>
                <a:tab pos="926465" algn="l"/>
                <a:tab pos="927100" algn="l"/>
              </a:tabLst>
            </a:pPr>
            <a:r>
              <a:rPr sz="2400" spc="-5" dirty="0">
                <a:solidFill>
                  <a:srgbClr val="404040"/>
                </a:solidFill>
                <a:latin typeface="Calibri"/>
                <a:cs typeface="Calibri"/>
              </a:rPr>
              <a:t>via</a:t>
            </a:r>
            <a:r>
              <a:rPr sz="2400" spc="-35" dirty="0">
                <a:solidFill>
                  <a:srgbClr val="404040"/>
                </a:solidFill>
                <a:latin typeface="Calibri"/>
                <a:cs typeface="Calibri"/>
              </a:rPr>
              <a:t> </a:t>
            </a:r>
            <a:r>
              <a:rPr sz="2400" dirty="0">
                <a:solidFill>
                  <a:srgbClr val="404040"/>
                </a:solidFill>
                <a:latin typeface="Calibri"/>
                <a:cs typeface="Calibri"/>
              </a:rPr>
              <a:t>user</a:t>
            </a:r>
            <a:r>
              <a:rPr sz="2400" spc="-30" dirty="0">
                <a:solidFill>
                  <a:srgbClr val="404040"/>
                </a:solidFill>
                <a:latin typeface="Calibri"/>
                <a:cs typeface="Calibri"/>
              </a:rPr>
              <a:t> </a:t>
            </a:r>
            <a:r>
              <a:rPr sz="2400" spc="-10" dirty="0">
                <a:solidFill>
                  <a:srgbClr val="404040"/>
                </a:solidFill>
                <a:latin typeface="Calibri"/>
                <a:cs typeface="Calibri"/>
              </a:rPr>
              <a:t>task</a:t>
            </a:r>
            <a:endParaRPr sz="2400">
              <a:latin typeface="Calibri"/>
              <a:cs typeface="Calibri"/>
            </a:endParaRPr>
          </a:p>
          <a:p>
            <a:pPr marL="927100" indent="-292100">
              <a:lnSpc>
                <a:spcPct val="100000"/>
              </a:lnSpc>
              <a:spcBef>
                <a:spcPts val="505"/>
              </a:spcBef>
              <a:buClr>
                <a:srgbClr val="7F7F7F"/>
              </a:buClr>
              <a:buFont typeface="Arial MT"/>
              <a:buChar char="•"/>
              <a:tabLst>
                <a:tab pos="926465" algn="l"/>
                <a:tab pos="927100" algn="l"/>
              </a:tabLst>
            </a:pPr>
            <a:r>
              <a:rPr sz="2400" dirty="0">
                <a:solidFill>
                  <a:srgbClr val="404040"/>
                </a:solidFill>
                <a:latin typeface="Calibri"/>
                <a:cs typeface="Calibri"/>
              </a:rPr>
              <a:t>via</a:t>
            </a:r>
            <a:r>
              <a:rPr sz="2400" spc="-30" dirty="0">
                <a:solidFill>
                  <a:srgbClr val="404040"/>
                </a:solidFill>
                <a:latin typeface="Calibri"/>
                <a:cs typeface="Calibri"/>
              </a:rPr>
              <a:t> </a:t>
            </a:r>
            <a:r>
              <a:rPr sz="2400" spc="-15" dirty="0">
                <a:solidFill>
                  <a:srgbClr val="404040"/>
                </a:solidFill>
                <a:latin typeface="Calibri"/>
                <a:cs typeface="Calibri"/>
              </a:rPr>
              <a:t>automated</a:t>
            </a:r>
            <a:r>
              <a:rPr sz="2400" spc="-25" dirty="0">
                <a:solidFill>
                  <a:srgbClr val="404040"/>
                </a:solidFill>
                <a:latin typeface="Calibri"/>
                <a:cs typeface="Calibri"/>
              </a:rPr>
              <a:t> </a:t>
            </a:r>
            <a:r>
              <a:rPr sz="2400" spc="-10" dirty="0">
                <a:solidFill>
                  <a:srgbClr val="404040"/>
                </a:solidFill>
                <a:latin typeface="Calibri"/>
                <a:cs typeface="Calibri"/>
              </a:rPr>
              <a:t>task</a:t>
            </a:r>
            <a:endParaRPr sz="2400">
              <a:latin typeface="Calibri"/>
              <a:cs typeface="Calibri"/>
            </a:endParaRPr>
          </a:p>
          <a:p>
            <a:pPr marL="12700">
              <a:lnSpc>
                <a:spcPct val="100000"/>
              </a:lnSpc>
              <a:spcBef>
                <a:spcPts val="625"/>
              </a:spcBef>
            </a:pPr>
            <a:r>
              <a:rPr sz="2400" dirty="0">
                <a:solidFill>
                  <a:srgbClr val="404040"/>
                </a:solidFill>
                <a:latin typeface="Calibri"/>
                <a:cs typeface="Calibri"/>
              </a:rPr>
              <a:t>-&gt;</a:t>
            </a:r>
            <a:r>
              <a:rPr sz="2400" spc="-10" dirty="0">
                <a:solidFill>
                  <a:srgbClr val="404040"/>
                </a:solidFill>
                <a:latin typeface="Calibri"/>
                <a:cs typeface="Calibri"/>
              </a:rPr>
              <a:t> </a:t>
            </a:r>
            <a:r>
              <a:rPr sz="2400" spc="-15" dirty="0">
                <a:solidFill>
                  <a:srgbClr val="404040"/>
                </a:solidFill>
                <a:latin typeface="Calibri"/>
                <a:cs typeface="Calibri"/>
              </a:rPr>
              <a:t>Leave</a:t>
            </a:r>
            <a:r>
              <a:rPr sz="2400" dirty="0">
                <a:solidFill>
                  <a:srgbClr val="404040"/>
                </a:solidFill>
                <a:latin typeface="Calibri"/>
                <a:cs typeface="Calibri"/>
              </a:rPr>
              <a:t> them</a:t>
            </a:r>
            <a:r>
              <a:rPr sz="2400" spc="-15" dirty="0">
                <a:solidFill>
                  <a:srgbClr val="404040"/>
                </a:solidFill>
                <a:latin typeface="Calibri"/>
                <a:cs typeface="Calibri"/>
              </a:rPr>
              <a:t> </a:t>
            </a:r>
            <a:r>
              <a:rPr sz="2400" spc="-5" dirty="0">
                <a:solidFill>
                  <a:srgbClr val="404040"/>
                </a:solidFill>
                <a:latin typeface="Calibri"/>
                <a:cs typeface="Calibri"/>
              </a:rPr>
              <a:t>out</a:t>
            </a:r>
            <a:r>
              <a:rPr sz="2400" spc="-10" dirty="0">
                <a:solidFill>
                  <a:srgbClr val="404040"/>
                </a:solidFill>
                <a:latin typeface="Calibri"/>
                <a:cs typeface="Calibri"/>
              </a:rPr>
              <a:t> </a:t>
            </a:r>
            <a:r>
              <a:rPr sz="2400" spc="-5" dirty="0">
                <a:solidFill>
                  <a:srgbClr val="404040"/>
                </a:solidFill>
                <a:latin typeface="Calibri"/>
                <a:cs typeface="Calibri"/>
              </a:rPr>
              <a:t>of</a:t>
            </a:r>
            <a:r>
              <a:rPr sz="2400" dirty="0">
                <a:solidFill>
                  <a:srgbClr val="404040"/>
                </a:solidFill>
                <a:latin typeface="Calibri"/>
                <a:cs typeface="Calibri"/>
              </a:rPr>
              <a:t> </a:t>
            </a:r>
            <a:r>
              <a:rPr sz="2400" spc="-5" dirty="0">
                <a:solidFill>
                  <a:srgbClr val="404040"/>
                </a:solidFill>
                <a:latin typeface="Calibri"/>
                <a:cs typeface="Calibri"/>
              </a:rPr>
              <a:t>the </a:t>
            </a:r>
            <a:r>
              <a:rPr sz="2400" spc="-15" dirty="0">
                <a:solidFill>
                  <a:srgbClr val="404040"/>
                </a:solidFill>
                <a:latin typeface="Calibri"/>
                <a:cs typeface="Calibri"/>
              </a:rPr>
              <a:t>automated</a:t>
            </a:r>
            <a:r>
              <a:rPr sz="2400" spc="-10" dirty="0">
                <a:solidFill>
                  <a:srgbClr val="404040"/>
                </a:solidFill>
                <a:latin typeface="Calibri"/>
                <a:cs typeface="Calibri"/>
              </a:rPr>
              <a:t> process</a:t>
            </a:r>
            <a:endParaRPr sz="2400">
              <a:latin typeface="Calibri"/>
              <a:cs typeface="Calibri"/>
            </a:endParaRPr>
          </a:p>
        </p:txBody>
      </p:sp>
      <p:grpSp>
        <p:nvGrpSpPr>
          <p:cNvPr id="4" name="object 4"/>
          <p:cNvGrpSpPr/>
          <p:nvPr/>
        </p:nvGrpSpPr>
        <p:grpSpPr>
          <a:xfrm>
            <a:off x="3762176" y="3573048"/>
            <a:ext cx="3164840" cy="3044825"/>
            <a:chOff x="3762176" y="3573048"/>
            <a:chExt cx="3164840" cy="3044825"/>
          </a:xfrm>
        </p:grpSpPr>
        <p:pic>
          <p:nvPicPr>
            <p:cNvPr id="5" name="object 5"/>
            <p:cNvPicPr/>
            <p:nvPr/>
          </p:nvPicPr>
          <p:blipFill>
            <a:blip r:embed="rId2" cstate="print"/>
            <a:stretch>
              <a:fillRect/>
            </a:stretch>
          </p:blipFill>
          <p:spPr>
            <a:xfrm>
              <a:off x="3762176" y="3573048"/>
              <a:ext cx="3164225" cy="2139016"/>
            </a:xfrm>
            <a:prstGeom prst="rect">
              <a:avLst/>
            </a:prstGeom>
          </p:spPr>
        </p:pic>
        <p:sp>
          <p:nvSpPr>
            <p:cNvPr id="6" name="object 6"/>
            <p:cNvSpPr/>
            <p:nvPr/>
          </p:nvSpPr>
          <p:spPr>
            <a:xfrm>
              <a:off x="5202336" y="4462542"/>
              <a:ext cx="432434" cy="360045"/>
            </a:xfrm>
            <a:custGeom>
              <a:avLst/>
              <a:gdLst/>
              <a:ahLst/>
              <a:cxnLst/>
              <a:rect l="l" t="t" r="r" b="b"/>
              <a:pathLst>
                <a:path w="432435" h="360045">
                  <a:moveTo>
                    <a:pt x="252027" y="0"/>
                  </a:moveTo>
                  <a:lnTo>
                    <a:pt x="252027" y="90009"/>
                  </a:lnTo>
                  <a:lnTo>
                    <a:pt x="0" y="90009"/>
                  </a:lnTo>
                  <a:lnTo>
                    <a:pt x="0" y="270029"/>
                  </a:lnTo>
                  <a:lnTo>
                    <a:pt x="252027" y="270029"/>
                  </a:lnTo>
                  <a:lnTo>
                    <a:pt x="252027" y="360039"/>
                  </a:lnTo>
                  <a:lnTo>
                    <a:pt x="432047" y="180019"/>
                  </a:lnTo>
                  <a:lnTo>
                    <a:pt x="252027" y="0"/>
                  </a:lnTo>
                  <a:close/>
                </a:path>
              </a:pathLst>
            </a:custGeom>
            <a:solidFill>
              <a:srgbClr val="000000"/>
            </a:solidFill>
          </p:spPr>
          <p:txBody>
            <a:bodyPr wrap="square" lIns="0" tIns="0" rIns="0" bIns="0" rtlCol="0"/>
            <a:lstStyle/>
            <a:p>
              <a:endParaRPr/>
            </a:p>
          </p:txBody>
        </p:sp>
        <p:sp>
          <p:nvSpPr>
            <p:cNvPr id="7" name="object 7"/>
            <p:cNvSpPr/>
            <p:nvPr/>
          </p:nvSpPr>
          <p:spPr>
            <a:xfrm>
              <a:off x="5202336" y="4462542"/>
              <a:ext cx="432434" cy="360045"/>
            </a:xfrm>
            <a:custGeom>
              <a:avLst/>
              <a:gdLst/>
              <a:ahLst/>
              <a:cxnLst/>
              <a:rect l="l" t="t" r="r" b="b"/>
              <a:pathLst>
                <a:path w="432435" h="360045">
                  <a:moveTo>
                    <a:pt x="0" y="90010"/>
                  </a:moveTo>
                  <a:lnTo>
                    <a:pt x="252028" y="90010"/>
                  </a:lnTo>
                  <a:lnTo>
                    <a:pt x="252028" y="0"/>
                  </a:lnTo>
                  <a:lnTo>
                    <a:pt x="432048" y="180020"/>
                  </a:lnTo>
                  <a:lnTo>
                    <a:pt x="252028" y="360040"/>
                  </a:lnTo>
                  <a:lnTo>
                    <a:pt x="252028" y="270030"/>
                  </a:lnTo>
                  <a:lnTo>
                    <a:pt x="0" y="270030"/>
                  </a:lnTo>
                  <a:lnTo>
                    <a:pt x="0" y="90010"/>
                  </a:lnTo>
                  <a:close/>
                </a:path>
              </a:pathLst>
            </a:custGeom>
            <a:ln w="15875">
              <a:solidFill>
                <a:srgbClr val="00000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146309" y="5360224"/>
              <a:ext cx="1523999" cy="1257299"/>
            </a:xfrm>
            <a:prstGeom prst="rect">
              <a:avLst/>
            </a:prstGeom>
          </p:spPr>
        </p:pic>
        <p:sp>
          <p:nvSpPr>
            <p:cNvPr id="9" name="object 9"/>
            <p:cNvSpPr/>
            <p:nvPr/>
          </p:nvSpPr>
          <p:spPr>
            <a:xfrm>
              <a:off x="5180855" y="5427273"/>
              <a:ext cx="1404620" cy="1123315"/>
            </a:xfrm>
            <a:custGeom>
              <a:avLst/>
              <a:gdLst/>
              <a:ahLst/>
              <a:cxnLst/>
              <a:rect l="l" t="t" r="r" b="b"/>
              <a:pathLst>
                <a:path w="1404620" h="1123315">
                  <a:moveTo>
                    <a:pt x="0" y="187203"/>
                  </a:moveTo>
                  <a:lnTo>
                    <a:pt x="6687" y="137437"/>
                  </a:lnTo>
                  <a:lnTo>
                    <a:pt x="25558" y="92718"/>
                  </a:lnTo>
                  <a:lnTo>
                    <a:pt x="54830" y="54830"/>
                  </a:lnTo>
                  <a:lnTo>
                    <a:pt x="92718" y="25558"/>
                  </a:lnTo>
                  <a:lnTo>
                    <a:pt x="137437" y="6687"/>
                  </a:lnTo>
                  <a:lnTo>
                    <a:pt x="187203" y="0"/>
                  </a:lnTo>
                  <a:lnTo>
                    <a:pt x="1216797" y="0"/>
                  </a:lnTo>
                  <a:lnTo>
                    <a:pt x="1266562" y="6687"/>
                  </a:lnTo>
                  <a:lnTo>
                    <a:pt x="1311281" y="25558"/>
                  </a:lnTo>
                  <a:lnTo>
                    <a:pt x="1349169" y="54830"/>
                  </a:lnTo>
                  <a:lnTo>
                    <a:pt x="1378441" y="92718"/>
                  </a:lnTo>
                  <a:lnTo>
                    <a:pt x="1397312" y="137437"/>
                  </a:lnTo>
                  <a:lnTo>
                    <a:pt x="1404000" y="187203"/>
                  </a:lnTo>
                  <a:lnTo>
                    <a:pt x="1404000" y="935996"/>
                  </a:lnTo>
                  <a:lnTo>
                    <a:pt x="1397312" y="985762"/>
                  </a:lnTo>
                  <a:lnTo>
                    <a:pt x="1378441" y="1030481"/>
                  </a:lnTo>
                  <a:lnTo>
                    <a:pt x="1349169" y="1068369"/>
                  </a:lnTo>
                  <a:lnTo>
                    <a:pt x="1311281" y="1097641"/>
                  </a:lnTo>
                  <a:lnTo>
                    <a:pt x="1266562" y="1116512"/>
                  </a:lnTo>
                  <a:lnTo>
                    <a:pt x="1216797" y="1123200"/>
                  </a:lnTo>
                  <a:lnTo>
                    <a:pt x="187203" y="1123200"/>
                  </a:lnTo>
                  <a:lnTo>
                    <a:pt x="137437" y="1116512"/>
                  </a:lnTo>
                  <a:lnTo>
                    <a:pt x="92718" y="1097641"/>
                  </a:lnTo>
                  <a:lnTo>
                    <a:pt x="54830" y="1068369"/>
                  </a:lnTo>
                  <a:lnTo>
                    <a:pt x="25558" y="1030481"/>
                  </a:lnTo>
                  <a:lnTo>
                    <a:pt x="6687" y="985762"/>
                  </a:lnTo>
                  <a:lnTo>
                    <a:pt x="0" y="935996"/>
                  </a:lnTo>
                  <a:lnTo>
                    <a:pt x="0" y="187203"/>
                  </a:lnTo>
                  <a:close/>
                </a:path>
              </a:pathLst>
            </a:custGeom>
            <a:ln w="28575">
              <a:solidFill>
                <a:srgbClr val="000000"/>
              </a:solidFill>
            </a:ln>
          </p:spPr>
          <p:txBody>
            <a:bodyPr wrap="square" lIns="0" tIns="0" rIns="0" bIns="0" rtlCol="0"/>
            <a:lstStyle/>
            <a:p>
              <a:endParaRPr/>
            </a:p>
          </p:txBody>
        </p:sp>
      </p:grpSp>
      <p:sp>
        <p:nvSpPr>
          <p:cNvPr id="10" name="object 10"/>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5156200" cy="513080"/>
          </a:xfrm>
          <a:prstGeom prst="rect">
            <a:avLst/>
          </a:prstGeom>
        </p:spPr>
        <p:txBody>
          <a:bodyPr vert="horz" wrap="square" lIns="0" tIns="12700" rIns="0" bIns="0" rtlCol="0">
            <a:spAutoFit/>
          </a:bodyPr>
          <a:lstStyle/>
          <a:p>
            <a:pPr marL="12700">
              <a:lnSpc>
                <a:spcPct val="100000"/>
              </a:lnSpc>
              <a:spcBef>
                <a:spcPts val="100"/>
              </a:spcBef>
            </a:pPr>
            <a:r>
              <a:rPr dirty="0"/>
              <a:t>3.</a:t>
            </a:r>
            <a:r>
              <a:rPr spc="-5" dirty="0"/>
              <a:t> </a:t>
            </a:r>
            <a:r>
              <a:rPr spc="-10" dirty="0"/>
              <a:t>Complete </a:t>
            </a:r>
            <a:r>
              <a:rPr dirty="0"/>
              <a:t>the</a:t>
            </a:r>
            <a:r>
              <a:rPr spc="-15" dirty="0"/>
              <a:t> process</a:t>
            </a:r>
            <a:r>
              <a:rPr spc="-5" dirty="0"/>
              <a:t> model</a:t>
            </a:r>
          </a:p>
        </p:txBody>
      </p:sp>
      <p:sp>
        <p:nvSpPr>
          <p:cNvPr id="4" name="object 4"/>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22</a:t>
            </a:fld>
            <a:endParaRPr dirty="0"/>
          </a:p>
        </p:txBody>
      </p:sp>
      <p:sp>
        <p:nvSpPr>
          <p:cNvPr id="3" name="object 3"/>
          <p:cNvSpPr txBox="1"/>
          <p:nvPr/>
        </p:nvSpPr>
        <p:spPr>
          <a:xfrm>
            <a:off x="1559161" y="1298955"/>
            <a:ext cx="8094345" cy="4780280"/>
          </a:xfrm>
          <a:prstGeom prst="rect">
            <a:avLst/>
          </a:prstGeom>
        </p:spPr>
        <p:txBody>
          <a:bodyPr vert="horz" wrap="square" lIns="0" tIns="12700" rIns="0" bIns="0" rtlCol="0">
            <a:spAutoFit/>
          </a:bodyPr>
          <a:lstStyle/>
          <a:p>
            <a:pPr marL="12700">
              <a:lnSpc>
                <a:spcPts val="2615"/>
              </a:lnSpc>
              <a:spcBef>
                <a:spcPts val="100"/>
              </a:spcBef>
            </a:pPr>
            <a:r>
              <a:rPr sz="2200" b="1" spc="-5" dirty="0">
                <a:solidFill>
                  <a:srgbClr val="404040"/>
                </a:solidFill>
                <a:latin typeface="Calibri"/>
                <a:cs typeface="Calibri"/>
              </a:rPr>
              <a:t>Principle</a:t>
            </a:r>
            <a:r>
              <a:rPr sz="2200" spc="-5" dirty="0">
                <a:solidFill>
                  <a:srgbClr val="404040"/>
                </a:solidFill>
                <a:latin typeface="Calibri"/>
                <a:cs typeface="Calibri"/>
              </a:rPr>
              <a:t>:</a:t>
            </a:r>
            <a:r>
              <a:rPr sz="2200" spc="-10" dirty="0">
                <a:solidFill>
                  <a:srgbClr val="404040"/>
                </a:solidFill>
                <a:latin typeface="Calibri"/>
                <a:cs typeface="Calibri"/>
              </a:rPr>
              <a:t> </a:t>
            </a:r>
            <a:r>
              <a:rPr sz="2200" spc="-15" dirty="0">
                <a:solidFill>
                  <a:srgbClr val="404040"/>
                </a:solidFill>
                <a:latin typeface="Calibri"/>
                <a:cs typeface="Calibri"/>
              </a:rPr>
              <a:t>exceptions</a:t>
            </a:r>
            <a:r>
              <a:rPr sz="2200" spc="-10" dirty="0">
                <a:solidFill>
                  <a:srgbClr val="404040"/>
                </a:solidFill>
                <a:latin typeface="Calibri"/>
                <a:cs typeface="Calibri"/>
              </a:rPr>
              <a:t> </a:t>
            </a:r>
            <a:r>
              <a:rPr sz="2200" spc="-15" dirty="0">
                <a:solidFill>
                  <a:srgbClr val="404040"/>
                </a:solidFill>
                <a:latin typeface="Calibri"/>
                <a:cs typeface="Calibri"/>
              </a:rPr>
              <a:t>are</a:t>
            </a:r>
            <a:r>
              <a:rPr sz="2200" dirty="0">
                <a:solidFill>
                  <a:srgbClr val="404040"/>
                </a:solidFill>
                <a:latin typeface="Calibri"/>
                <a:cs typeface="Calibri"/>
              </a:rPr>
              <a:t> </a:t>
            </a:r>
            <a:r>
              <a:rPr sz="2200" spc="-5" dirty="0">
                <a:solidFill>
                  <a:srgbClr val="404040"/>
                </a:solidFill>
                <a:latin typeface="Calibri"/>
                <a:cs typeface="Calibri"/>
              </a:rPr>
              <a:t>the rule.</a:t>
            </a:r>
            <a:endParaRPr sz="2200">
              <a:latin typeface="Calibri"/>
              <a:cs typeface="Calibri"/>
            </a:endParaRPr>
          </a:p>
          <a:p>
            <a:pPr marL="195580" indent="-182880">
              <a:lnSpc>
                <a:spcPts val="2615"/>
              </a:lnSpc>
              <a:buClr>
                <a:srgbClr val="7F7F7F"/>
              </a:buClr>
              <a:buFont typeface="Arial MT"/>
              <a:buChar char="•"/>
              <a:tabLst>
                <a:tab pos="195580" algn="l"/>
              </a:tabLst>
            </a:pPr>
            <a:r>
              <a:rPr sz="2200" spc="-5" dirty="0">
                <a:solidFill>
                  <a:srgbClr val="404040"/>
                </a:solidFill>
                <a:latin typeface="Calibri"/>
                <a:cs typeface="Calibri"/>
              </a:rPr>
              <a:t>Consider</a:t>
            </a:r>
            <a:r>
              <a:rPr sz="2200" spc="-20" dirty="0">
                <a:solidFill>
                  <a:srgbClr val="404040"/>
                </a:solidFill>
                <a:latin typeface="Calibri"/>
                <a:cs typeface="Calibri"/>
              </a:rPr>
              <a:t> </a:t>
            </a:r>
            <a:r>
              <a:rPr sz="2200" spc="-10" dirty="0">
                <a:solidFill>
                  <a:srgbClr val="404040"/>
                </a:solidFill>
                <a:latin typeface="Calibri"/>
                <a:cs typeface="Calibri"/>
              </a:rPr>
              <a:t>incomplete paths</a:t>
            </a:r>
            <a:endParaRPr sz="2200">
              <a:latin typeface="Calibri"/>
              <a:cs typeface="Calibri"/>
            </a:endParaRPr>
          </a:p>
          <a:p>
            <a:pPr marL="195580" indent="-182880">
              <a:lnSpc>
                <a:spcPts val="2630"/>
              </a:lnSpc>
              <a:spcBef>
                <a:spcPts val="45"/>
              </a:spcBef>
              <a:buClr>
                <a:srgbClr val="7F7F7F"/>
              </a:buClr>
              <a:buFont typeface="Arial MT"/>
              <a:buChar char="•"/>
              <a:tabLst>
                <a:tab pos="195580" algn="l"/>
              </a:tabLst>
            </a:pPr>
            <a:r>
              <a:rPr sz="2200" spc="-5" dirty="0">
                <a:solidFill>
                  <a:srgbClr val="404040"/>
                </a:solidFill>
                <a:latin typeface="Calibri"/>
                <a:cs typeface="Calibri"/>
              </a:rPr>
              <a:t>Rules</a:t>
            </a:r>
            <a:r>
              <a:rPr sz="2200" spc="-25" dirty="0">
                <a:solidFill>
                  <a:srgbClr val="404040"/>
                </a:solidFill>
                <a:latin typeface="Calibri"/>
                <a:cs typeface="Calibri"/>
              </a:rPr>
              <a:t> </a:t>
            </a:r>
            <a:r>
              <a:rPr sz="2200" dirty="0">
                <a:solidFill>
                  <a:srgbClr val="404040"/>
                </a:solidFill>
                <a:latin typeface="Calibri"/>
                <a:cs typeface="Calibri"/>
              </a:rPr>
              <a:t>of</a:t>
            </a:r>
            <a:r>
              <a:rPr sz="2200" spc="-15" dirty="0">
                <a:solidFill>
                  <a:srgbClr val="404040"/>
                </a:solidFill>
                <a:latin typeface="Calibri"/>
                <a:cs typeface="Calibri"/>
              </a:rPr>
              <a:t> </a:t>
            </a:r>
            <a:r>
              <a:rPr sz="2200" spc="-5" dirty="0">
                <a:solidFill>
                  <a:srgbClr val="404040"/>
                </a:solidFill>
                <a:latin typeface="Calibri"/>
                <a:cs typeface="Calibri"/>
              </a:rPr>
              <a:t>thumb</a:t>
            </a:r>
            <a:endParaRPr sz="2200">
              <a:latin typeface="Calibri"/>
              <a:cs typeface="Calibri"/>
            </a:endParaRPr>
          </a:p>
          <a:p>
            <a:pPr marL="423545" marR="5080" lvl="1" indent="-182880" algn="just">
              <a:lnSpc>
                <a:spcPct val="79500"/>
              </a:lnSpc>
              <a:spcBef>
                <a:spcPts val="530"/>
              </a:spcBef>
              <a:buClr>
                <a:srgbClr val="7F7F7F"/>
              </a:buClr>
              <a:buFont typeface="Arial MT"/>
              <a:buChar char="•"/>
              <a:tabLst>
                <a:tab pos="424180" algn="l"/>
              </a:tabLst>
            </a:pPr>
            <a:r>
              <a:rPr sz="2200" spc="-5" dirty="0">
                <a:solidFill>
                  <a:srgbClr val="404040"/>
                </a:solidFill>
                <a:latin typeface="Calibri"/>
                <a:cs typeface="Calibri"/>
              </a:rPr>
              <a:t>If </a:t>
            </a:r>
            <a:r>
              <a:rPr sz="2200" spc="-10" dirty="0">
                <a:solidFill>
                  <a:srgbClr val="404040"/>
                </a:solidFill>
                <a:latin typeface="Calibri"/>
                <a:cs typeface="Calibri"/>
              </a:rPr>
              <a:t>we </a:t>
            </a:r>
            <a:r>
              <a:rPr sz="2200" spc="-5" dirty="0">
                <a:solidFill>
                  <a:srgbClr val="404040"/>
                </a:solidFill>
                <a:latin typeface="Calibri"/>
                <a:cs typeface="Calibri"/>
              </a:rPr>
              <a:t>send something </a:t>
            </a:r>
            <a:r>
              <a:rPr sz="2200" spc="-15" dirty="0">
                <a:solidFill>
                  <a:srgbClr val="404040"/>
                </a:solidFill>
                <a:latin typeface="Calibri"/>
                <a:cs typeface="Calibri"/>
              </a:rPr>
              <a:t>to </a:t>
            </a:r>
            <a:r>
              <a:rPr sz="2200" spc="-5" dirty="0">
                <a:solidFill>
                  <a:srgbClr val="404040"/>
                </a:solidFill>
                <a:latin typeface="Calibri"/>
                <a:cs typeface="Calibri"/>
              </a:rPr>
              <a:t>another </a:t>
            </a:r>
            <a:r>
              <a:rPr sz="2200" spc="-30" dirty="0">
                <a:solidFill>
                  <a:srgbClr val="404040"/>
                </a:solidFill>
                <a:latin typeface="Calibri"/>
                <a:cs typeface="Calibri"/>
              </a:rPr>
              <a:t>party, </a:t>
            </a:r>
            <a:r>
              <a:rPr sz="2200" spc="-10" dirty="0">
                <a:solidFill>
                  <a:srgbClr val="404040"/>
                </a:solidFill>
                <a:latin typeface="Calibri"/>
                <a:cs typeface="Calibri"/>
              </a:rPr>
              <a:t>what happens </a:t>
            </a:r>
            <a:r>
              <a:rPr sz="2200" spc="-5" dirty="0">
                <a:solidFill>
                  <a:srgbClr val="404040"/>
                </a:solidFill>
                <a:latin typeface="Calibri"/>
                <a:cs typeface="Calibri"/>
              </a:rPr>
              <a:t>if they do not </a:t>
            </a:r>
            <a:r>
              <a:rPr sz="2200" spc="-484" dirty="0">
                <a:solidFill>
                  <a:srgbClr val="404040"/>
                </a:solidFill>
                <a:latin typeface="Calibri"/>
                <a:cs typeface="Calibri"/>
              </a:rPr>
              <a:t> </a:t>
            </a:r>
            <a:r>
              <a:rPr sz="2200" spc="-10" dirty="0">
                <a:solidFill>
                  <a:srgbClr val="404040"/>
                </a:solidFill>
                <a:latin typeface="Calibri"/>
                <a:cs typeface="Calibri"/>
              </a:rPr>
              <a:t>respond? What happens </a:t>
            </a:r>
            <a:r>
              <a:rPr sz="2200" spc="-5" dirty="0">
                <a:solidFill>
                  <a:srgbClr val="404040"/>
                </a:solidFill>
                <a:latin typeface="Calibri"/>
                <a:cs typeface="Calibri"/>
              </a:rPr>
              <a:t>if the </a:t>
            </a:r>
            <a:r>
              <a:rPr sz="2200" spc="-10" dirty="0">
                <a:solidFill>
                  <a:srgbClr val="404040"/>
                </a:solidFill>
                <a:latin typeface="Calibri"/>
                <a:cs typeface="Calibri"/>
              </a:rPr>
              <a:t>response </a:t>
            </a:r>
            <a:r>
              <a:rPr sz="2200" spc="-5" dirty="0">
                <a:solidFill>
                  <a:srgbClr val="404040"/>
                </a:solidFill>
                <a:latin typeface="Calibri"/>
                <a:cs typeface="Calibri"/>
              </a:rPr>
              <a:t>comes </a:t>
            </a:r>
            <a:r>
              <a:rPr sz="2200" spc="-10" dirty="0">
                <a:solidFill>
                  <a:srgbClr val="404040"/>
                </a:solidFill>
                <a:latin typeface="Calibri"/>
                <a:cs typeface="Calibri"/>
              </a:rPr>
              <a:t>late? What happens </a:t>
            </a:r>
            <a:r>
              <a:rPr sz="2200" spc="-484" dirty="0">
                <a:solidFill>
                  <a:srgbClr val="404040"/>
                </a:solidFill>
                <a:latin typeface="Calibri"/>
                <a:cs typeface="Calibri"/>
              </a:rPr>
              <a:t> </a:t>
            </a:r>
            <a:r>
              <a:rPr sz="2200" spc="-5" dirty="0">
                <a:solidFill>
                  <a:srgbClr val="404040"/>
                </a:solidFill>
                <a:latin typeface="Calibri"/>
                <a:cs typeface="Calibri"/>
              </a:rPr>
              <a:t>if</a:t>
            </a:r>
            <a:r>
              <a:rPr sz="2200" dirty="0">
                <a:solidFill>
                  <a:srgbClr val="404040"/>
                </a:solidFill>
                <a:latin typeface="Calibri"/>
                <a:cs typeface="Calibri"/>
              </a:rPr>
              <a:t> </a:t>
            </a:r>
            <a:r>
              <a:rPr sz="2200" spc="-5" dirty="0">
                <a:solidFill>
                  <a:srgbClr val="404040"/>
                </a:solidFill>
                <a:latin typeface="Calibri"/>
                <a:cs typeface="Calibri"/>
              </a:rPr>
              <a:t>they</a:t>
            </a:r>
            <a:r>
              <a:rPr sz="2200" spc="5" dirty="0">
                <a:solidFill>
                  <a:srgbClr val="404040"/>
                </a:solidFill>
                <a:latin typeface="Calibri"/>
                <a:cs typeface="Calibri"/>
              </a:rPr>
              <a:t> </a:t>
            </a:r>
            <a:r>
              <a:rPr sz="2200" spc="-5" dirty="0">
                <a:solidFill>
                  <a:srgbClr val="404040"/>
                </a:solidFill>
                <a:latin typeface="Calibri"/>
                <a:cs typeface="Calibri"/>
              </a:rPr>
              <a:t>do</a:t>
            </a:r>
            <a:r>
              <a:rPr sz="2200" dirty="0">
                <a:solidFill>
                  <a:srgbClr val="404040"/>
                </a:solidFill>
                <a:latin typeface="Calibri"/>
                <a:cs typeface="Calibri"/>
              </a:rPr>
              <a:t> </a:t>
            </a:r>
            <a:r>
              <a:rPr sz="2200" spc="-5" dirty="0">
                <a:solidFill>
                  <a:srgbClr val="404040"/>
                </a:solidFill>
                <a:latin typeface="Calibri"/>
                <a:cs typeface="Calibri"/>
              </a:rPr>
              <a:t>not</a:t>
            </a:r>
            <a:r>
              <a:rPr sz="2200" dirty="0">
                <a:solidFill>
                  <a:srgbClr val="404040"/>
                </a:solidFill>
                <a:latin typeface="Calibri"/>
                <a:cs typeface="Calibri"/>
              </a:rPr>
              <a:t> </a:t>
            </a:r>
            <a:r>
              <a:rPr sz="2200" spc="-10" dirty="0">
                <a:solidFill>
                  <a:srgbClr val="404040"/>
                </a:solidFill>
                <a:latin typeface="Calibri"/>
                <a:cs typeface="Calibri"/>
              </a:rPr>
              <a:t>respond</a:t>
            </a:r>
            <a:r>
              <a:rPr sz="2200" spc="-5" dirty="0">
                <a:solidFill>
                  <a:srgbClr val="404040"/>
                </a:solidFill>
                <a:latin typeface="Calibri"/>
                <a:cs typeface="Calibri"/>
              </a:rPr>
              <a:t> the</a:t>
            </a:r>
            <a:r>
              <a:rPr sz="2200" dirty="0">
                <a:solidFill>
                  <a:srgbClr val="404040"/>
                </a:solidFill>
                <a:latin typeface="Calibri"/>
                <a:cs typeface="Calibri"/>
              </a:rPr>
              <a:t> </a:t>
            </a:r>
            <a:r>
              <a:rPr sz="2200" spc="-25" dirty="0">
                <a:solidFill>
                  <a:srgbClr val="404040"/>
                </a:solidFill>
                <a:latin typeface="Calibri"/>
                <a:cs typeface="Calibri"/>
              </a:rPr>
              <a:t>way</a:t>
            </a:r>
            <a:r>
              <a:rPr sz="2200" spc="5" dirty="0">
                <a:solidFill>
                  <a:srgbClr val="404040"/>
                </a:solidFill>
                <a:latin typeface="Calibri"/>
                <a:cs typeface="Calibri"/>
              </a:rPr>
              <a:t> </a:t>
            </a:r>
            <a:r>
              <a:rPr sz="2200" spc="-10" dirty="0">
                <a:solidFill>
                  <a:srgbClr val="404040"/>
                </a:solidFill>
                <a:latin typeface="Calibri"/>
                <a:cs typeface="Calibri"/>
              </a:rPr>
              <a:t>we</a:t>
            </a:r>
            <a:r>
              <a:rPr sz="2200" spc="5" dirty="0">
                <a:solidFill>
                  <a:srgbClr val="404040"/>
                </a:solidFill>
                <a:latin typeface="Calibri"/>
                <a:cs typeface="Calibri"/>
              </a:rPr>
              <a:t> </a:t>
            </a:r>
            <a:r>
              <a:rPr sz="2200" spc="-10" dirty="0">
                <a:solidFill>
                  <a:srgbClr val="404040"/>
                </a:solidFill>
                <a:latin typeface="Calibri"/>
                <a:cs typeface="Calibri"/>
              </a:rPr>
              <a:t>expect?</a:t>
            </a:r>
            <a:endParaRPr sz="2200">
              <a:latin typeface="Calibri"/>
              <a:cs typeface="Calibri"/>
            </a:endParaRPr>
          </a:p>
          <a:p>
            <a:pPr marL="424180" lvl="1" indent="-183515" algn="just">
              <a:lnSpc>
                <a:spcPts val="2630"/>
              </a:lnSpc>
              <a:spcBef>
                <a:spcPts val="50"/>
              </a:spcBef>
              <a:buClr>
                <a:srgbClr val="7F7F7F"/>
              </a:buClr>
              <a:buFont typeface="Arial MT"/>
              <a:buChar char="•"/>
              <a:tabLst>
                <a:tab pos="424180" algn="l"/>
              </a:tabLst>
            </a:pPr>
            <a:r>
              <a:rPr sz="2200" spc="-10" dirty="0">
                <a:solidFill>
                  <a:srgbClr val="404040"/>
                </a:solidFill>
                <a:latin typeface="Calibri"/>
                <a:cs typeface="Calibri"/>
              </a:rPr>
              <a:t>For </a:t>
            </a:r>
            <a:r>
              <a:rPr sz="2200" spc="-5" dirty="0">
                <a:solidFill>
                  <a:srgbClr val="404040"/>
                </a:solidFill>
                <a:latin typeface="Calibri"/>
                <a:cs typeface="Calibri"/>
              </a:rPr>
              <a:t>each </a:t>
            </a:r>
            <a:r>
              <a:rPr sz="2200" spc="-10" dirty="0">
                <a:solidFill>
                  <a:srgbClr val="404040"/>
                </a:solidFill>
                <a:latin typeface="Calibri"/>
                <a:cs typeface="Calibri"/>
              </a:rPr>
              <a:t>task:</a:t>
            </a:r>
            <a:r>
              <a:rPr sz="2200" dirty="0">
                <a:solidFill>
                  <a:srgbClr val="404040"/>
                </a:solidFill>
                <a:latin typeface="Calibri"/>
                <a:cs typeface="Calibri"/>
              </a:rPr>
              <a:t> </a:t>
            </a:r>
            <a:r>
              <a:rPr sz="2200" spc="-5" dirty="0">
                <a:solidFill>
                  <a:srgbClr val="404040"/>
                </a:solidFill>
                <a:latin typeface="Calibri"/>
                <a:cs typeface="Calibri"/>
              </a:rPr>
              <a:t>Can it</a:t>
            </a:r>
            <a:r>
              <a:rPr sz="2200" dirty="0">
                <a:solidFill>
                  <a:srgbClr val="404040"/>
                </a:solidFill>
                <a:latin typeface="Calibri"/>
                <a:cs typeface="Calibri"/>
              </a:rPr>
              <a:t> </a:t>
            </a:r>
            <a:r>
              <a:rPr sz="2200" spc="-10" dirty="0">
                <a:solidFill>
                  <a:srgbClr val="404040"/>
                </a:solidFill>
                <a:latin typeface="Calibri"/>
                <a:cs typeface="Calibri"/>
              </a:rPr>
              <a:t>go</a:t>
            </a:r>
            <a:r>
              <a:rPr sz="2200" spc="5" dirty="0">
                <a:solidFill>
                  <a:srgbClr val="404040"/>
                </a:solidFill>
                <a:latin typeface="Calibri"/>
                <a:cs typeface="Calibri"/>
              </a:rPr>
              <a:t> </a:t>
            </a:r>
            <a:r>
              <a:rPr sz="2200" spc="-10" dirty="0">
                <a:solidFill>
                  <a:srgbClr val="404040"/>
                </a:solidFill>
                <a:latin typeface="Calibri"/>
                <a:cs typeface="Calibri"/>
              </a:rPr>
              <a:t>wrong</a:t>
            </a:r>
            <a:r>
              <a:rPr sz="2200" spc="5" dirty="0">
                <a:solidFill>
                  <a:srgbClr val="404040"/>
                </a:solidFill>
                <a:latin typeface="Calibri"/>
                <a:cs typeface="Calibri"/>
              </a:rPr>
              <a:t> </a:t>
            </a:r>
            <a:r>
              <a:rPr sz="2200" spc="-5" dirty="0">
                <a:solidFill>
                  <a:srgbClr val="404040"/>
                </a:solidFill>
                <a:latin typeface="Calibri"/>
                <a:cs typeface="Calibri"/>
              </a:rPr>
              <a:t>and </a:t>
            </a:r>
            <a:r>
              <a:rPr sz="2200" spc="-10" dirty="0">
                <a:solidFill>
                  <a:srgbClr val="404040"/>
                </a:solidFill>
                <a:latin typeface="Calibri"/>
                <a:cs typeface="Calibri"/>
              </a:rPr>
              <a:t>what</a:t>
            </a:r>
            <a:r>
              <a:rPr sz="2200" dirty="0">
                <a:solidFill>
                  <a:srgbClr val="404040"/>
                </a:solidFill>
                <a:latin typeface="Calibri"/>
                <a:cs typeface="Calibri"/>
              </a:rPr>
              <a:t> </a:t>
            </a:r>
            <a:r>
              <a:rPr sz="2200" spc="-10" dirty="0">
                <a:solidFill>
                  <a:srgbClr val="404040"/>
                </a:solidFill>
                <a:latin typeface="Calibri"/>
                <a:cs typeface="Calibri"/>
              </a:rPr>
              <a:t>happens</a:t>
            </a:r>
            <a:r>
              <a:rPr sz="2200" dirty="0">
                <a:solidFill>
                  <a:srgbClr val="404040"/>
                </a:solidFill>
                <a:latin typeface="Calibri"/>
                <a:cs typeface="Calibri"/>
              </a:rPr>
              <a:t> </a:t>
            </a:r>
            <a:r>
              <a:rPr sz="2200" spc="-5" dirty="0">
                <a:solidFill>
                  <a:srgbClr val="404040"/>
                </a:solidFill>
                <a:latin typeface="Calibri"/>
                <a:cs typeface="Calibri"/>
              </a:rPr>
              <a:t>if</a:t>
            </a:r>
            <a:r>
              <a:rPr sz="2200" spc="5" dirty="0">
                <a:solidFill>
                  <a:srgbClr val="404040"/>
                </a:solidFill>
                <a:latin typeface="Calibri"/>
                <a:cs typeface="Calibri"/>
              </a:rPr>
              <a:t> </a:t>
            </a:r>
            <a:r>
              <a:rPr sz="2200" spc="-5" dirty="0">
                <a:solidFill>
                  <a:srgbClr val="404040"/>
                </a:solidFill>
                <a:latin typeface="Calibri"/>
                <a:cs typeface="Calibri"/>
              </a:rPr>
              <a:t>it</a:t>
            </a:r>
            <a:r>
              <a:rPr sz="2200" dirty="0">
                <a:solidFill>
                  <a:srgbClr val="404040"/>
                </a:solidFill>
                <a:latin typeface="Calibri"/>
                <a:cs typeface="Calibri"/>
              </a:rPr>
              <a:t> </a:t>
            </a:r>
            <a:r>
              <a:rPr sz="2200" spc="-5" dirty="0">
                <a:solidFill>
                  <a:srgbClr val="404040"/>
                </a:solidFill>
                <a:latin typeface="Calibri"/>
                <a:cs typeface="Calibri"/>
              </a:rPr>
              <a:t>goes</a:t>
            </a:r>
            <a:r>
              <a:rPr sz="2200" dirty="0">
                <a:solidFill>
                  <a:srgbClr val="404040"/>
                </a:solidFill>
                <a:latin typeface="Calibri"/>
                <a:cs typeface="Calibri"/>
              </a:rPr>
              <a:t> </a:t>
            </a:r>
            <a:r>
              <a:rPr sz="2200" spc="-10" dirty="0">
                <a:solidFill>
                  <a:srgbClr val="404040"/>
                </a:solidFill>
                <a:latin typeface="Calibri"/>
                <a:cs typeface="Calibri"/>
              </a:rPr>
              <a:t>wrong?</a:t>
            </a:r>
            <a:endParaRPr sz="2200">
              <a:latin typeface="Calibri"/>
              <a:cs typeface="Calibri"/>
            </a:endParaRPr>
          </a:p>
          <a:p>
            <a:pPr marL="423545" marR="167005" lvl="1" indent="-182880" algn="just">
              <a:lnSpc>
                <a:spcPct val="79100"/>
              </a:lnSpc>
              <a:spcBef>
                <a:spcPts val="540"/>
              </a:spcBef>
              <a:buClr>
                <a:srgbClr val="7F7F7F"/>
              </a:buClr>
              <a:buFont typeface="Arial MT"/>
              <a:buChar char="•"/>
              <a:tabLst>
                <a:tab pos="424180" algn="l"/>
              </a:tabLst>
            </a:pPr>
            <a:r>
              <a:rPr sz="2200" spc="-10" dirty="0">
                <a:solidFill>
                  <a:srgbClr val="404040"/>
                </a:solidFill>
                <a:latin typeface="Calibri"/>
                <a:cs typeface="Calibri"/>
              </a:rPr>
              <a:t>For </a:t>
            </a:r>
            <a:r>
              <a:rPr sz="2200" spc="-5" dirty="0">
                <a:solidFill>
                  <a:srgbClr val="404040"/>
                </a:solidFill>
                <a:latin typeface="Calibri"/>
                <a:cs typeface="Calibri"/>
              </a:rPr>
              <a:t>each </a:t>
            </a:r>
            <a:r>
              <a:rPr sz="2200" spc="-10" dirty="0">
                <a:solidFill>
                  <a:srgbClr val="404040"/>
                </a:solidFill>
                <a:latin typeface="Calibri"/>
                <a:cs typeface="Calibri"/>
              </a:rPr>
              <a:t>external </a:t>
            </a:r>
            <a:r>
              <a:rPr sz="2200" spc="-5" dirty="0">
                <a:solidFill>
                  <a:srgbClr val="404040"/>
                </a:solidFill>
                <a:latin typeface="Calibri"/>
                <a:cs typeface="Calibri"/>
              </a:rPr>
              <a:t>party: </a:t>
            </a:r>
            <a:r>
              <a:rPr sz="2200" spc="-20" dirty="0">
                <a:solidFill>
                  <a:srgbClr val="404040"/>
                </a:solidFill>
                <a:latin typeface="Calibri"/>
                <a:cs typeface="Calibri"/>
              </a:rPr>
              <a:t>Have </a:t>
            </a:r>
            <a:r>
              <a:rPr sz="2200" spc="-10" dirty="0">
                <a:solidFill>
                  <a:srgbClr val="404040"/>
                </a:solidFill>
                <a:latin typeface="Calibri"/>
                <a:cs typeface="Calibri"/>
              </a:rPr>
              <a:t>we </a:t>
            </a:r>
            <a:r>
              <a:rPr sz="2200" spc="-15" dirty="0">
                <a:solidFill>
                  <a:srgbClr val="404040"/>
                </a:solidFill>
                <a:latin typeface="Calibri"/>
                <a:cs typeface="Calibri"/>
              </a:rPr>
              <a:t>captured </a:t>
            </a:r>
            <a:r>
              <a:rPr sz="2200" spc="-5" dirty="0">
                <a:solidFill>
                  <a:srgbClr val="404040"/>
                </a:solidFill>
                <a:latin typeface="Calibri"/>
                <a:cs typeface="Calibri"/>
              </a:rPr>
              <a:t>all messages </a:t>
            </a:r>
            <a:r>
              <a:rPr sz="2200" dirty="0">
                <a:solidFill>
                  <a:srgbClr val="404040"/>
                </a:solidFill>
                <a:latin typeface="Calibri"/>
                <a:cs typeface="Calibri"/>
              </a:rPr>
              <a:t>or </a:t>
            </a:r>
            <a:r>
              <a:rPr sz="2200" spc="-5" dirty="0">
                <a:solidFill>
                  <a:srgbClr val="404040"/>
                </a:solidFill>
                <a:latin typeface="Calibri"/>
                <a:cs typeface="Calibri"/>
              </a:rPr>
              <a:t>queries </a:t>
            </a:r>
            <a:r>
              <a:rPr sz="2200" spc="-484" dirty="0">
                <a:solidFill>
                  <a:srgbClr val="404040"/>
                </a:solidFill>
                <a:latin typeface="Calibri"/>
                <a:cs typeface="Calibri"/>
              </a:rPr>
              <a:t> </a:t>
            </a:r>
            <a:r>
              <a:rPr sz="2200" spc="-5" dirty="0">
                <a:solidFill>
                  <a:srgbClr val="404040"/>
                </a:solidFill>
                <a:latin typeface="Calibri"/>
                <a:cs typeface="Calibri"/>
              </a:rPr>
              <a:t>they</a:t>
            </a:r>
            <a:r>
              <a:rPr sz="2200" dirty="0">
                <a:solidFill>
                  <a:srgbClr val="404040"/>
                </a:solidFill>
                <a:latin typeface="Calibri"/>
                <a:cs typeface="Calibri"/>
              </a:rPr>
              <a:t> </a:t>
            </a:r>
            <a:r>
              <a:rPr sz="2200" spc="-10" dirty="0">
                <a:solidFill>
                  <a:srgbClr val="404040"/>
                </a:solidFill>
                <a:latin typeface="Calibri"/>
                <a:cs typeface="Calibri"/>
              </a:rPr>
              <a:t>might</a:t>
            </a:r>
            <a:r>
              <a:rPr sz="2200" dirty="0">
                <a:solidFill>
                  <a:srgbClr val="404040"/>
                </a:solidFill>
                <a:latin typeface="Calibri"/>
                <a:cs typeface="Calibri"/>
              </a:rPr>
              <a:t> </a:t>
            </a:r>
            <a:r>
              <a:rPr sz="2200" spc="-5" dirty="0">
                <a:solidFill>
                  <a:srgbClr val="404040"/>
                </a:solidFill>
                <a:latin typeface="Calibri"/>
                <a:cs typeface="Calibri"/>
              </a:rPr>
              <a:t>send us?</a:t>
            </a:r>
            <a:endParaRPr sz="2200">
              <a:latin typeface="Calibri"/>
              <a:cs typeface="Calibri"/>
            </a:endParaRPr>
          </a:p>
          <a:p>
            <a:pPr lvl="1">
              <a:lnSpc>
                <a:spcPct val="100000"/>
              </a:lnSpc>
              <a:spcBef>
                <a:spcPts val="35"/>
              </a:spcBef>
              <a:buClr>
                <a:srgbClr val="7F7F7F"/>
              </a:buClr>
              <a:buFont typeface="Arial MT"/>
              <a:buChar char="•"/>
            </a:pPr>
            <a:endParaRPr sz="2150">
              <a:latin typeface="Calibri"/>
              <a:cs typeface="Calibri"/>
            </a:endParaRPr>
          </a:p>
          <a:p>
            <a:pPr marL="12700">
              <a:lnSpc>
                <a:spcPts val="2615"/>
              </a:lnSpc>
              <a:spcBef>
                <a:spcPts val="5"/>
              </a:spcBef>
            </a:pPr>
            <a:r>
              <a:rPr sz="2200" b="1" spc="-5" dirty="0">
                <a:solidFill>
                  <a:srgbClr val="404040"/>
                </a:solidFill>
                <a:latin typeface="Calibri"/>
                <a:cs typeface="Calibri"/>
              </a:rPr>
              <a:t>Principle</a:t>
            </a:r>
            <a:r>
              <a:rPr sz="2200" spc="-5" dirty="0">
                <a:solidFill>
                  <a:srgbClr val="404040"/>
                </a:solidFill>
                <a:latin typeface="Calibri"/>
                <a:cs typeface="Calibri"/>
              </a:rPr>
              <a:t>: no</a:t>
            </a:r>
            <a:r>
              <a:rPr sz="2200" spc="5" dirty="0">
                <a:solidFill>
                  <a:srgbClr val="404040"/>
                </a:solidFill>
                <a:latin typeface="Calibri"/>
                <a:cs typeface="Calibri"/>
              </a:rPr>
              <a:t> </a:t>
            </a:r>
            <a:r>
              <a:rPr sz="2200" spc="-20" dirty="0">
                <a:solidFill>
                  <a:srgbClr val="404040"/>
                </a:solidFill>
                <a:latin typeface="Calibri"/>
                <a:cs typeface="Calibri"/>
              </a:rPr>
              <a:t>data</a:t>
            </a:r>
            <a:r>
              <a:rPr sz="2200" spc="-10" dirty="0">
                <a:solidFill>
                  <a:srgbClr val="404040"/>
                </a:solidFill>
                <a:latin typeface="Calibri"/>
                <a:cs typeface="Calibri"/>
              </a:rPr>
              <a:t> </a:t>
            </a:r>
            <a:r>
              <a:rPr sz="2200" dirty="0">
                <a:solidFill>
                  <a:srgbClr val="404040"/>
                </a:solidFill>
                <a:latin typeface="Calibri"/>
                <a:cs typeface="Calibri"/>
              </a:rPr>
              <a:t>=</a:t>
            </a:r>
            <a:r>
              <a:rPr sz="2200" spc="5" dirty="0">
                <a:solidFill>
                  <a:srgbClr val="404040"/>
                </a:solidFill>
                <a:latin typeface="Calibri"/>
                <a:cs typeface="Calibri"/>
              </a:rPr>
              <a:t> </a:t>
            </a:r>
            <a:r>
              <a:rPr sz="2200" spc="-5" dirty="0">
                <a:solidFill>
                  <a:srgbClr val="404040"/>
                </a:solidFill>
                <a:latin typeface="Calibri"/>
                <a:cs typeface="Calibri"/>
              </a:rPr>
              <a:t>no</a:t>
            </a:r>
            <a:r>
              <a:rPr sz="2200" dirty="0">
                <a:solidFill>
                  <a:srgbClr val="404040"/>
                </a:solidFill>
                <a:latin typeface="Calibri"/>
                <a:cs typeface="Calibri"/>
              </a:rPr>
              <a:t> </a:t>
            </a:r>
            <a:r>
              <a:rPr sz="2200" spc="-5" dirty="0">
                <a:solidFill>
                  <a:srgbClr val="404040"/>
                </a:solidFill>
                <a:latin typeface="Calibri"/>
                <a:cs typeface="Calibri"/>
              </a:rPr>
              <a:t>decisions,</a:t>
            </a:r>
            <a:r>
              <a:rPr sz="2200" dirty="0">
                <a:solidFill>
                  <a:srgbClr val="404040"/>
                </a:solidFill>
                <a:latin typeface="Calibri"/>
                <a:cs typeface="Calibri"/>
              </a:rPr>
              <a:t> </a:t>
            </a:r>
            <a:r>
              <a:rPr sz="2200" spc="-5" dirty="0">
                <a:solidFill>
                  <a:srgbClr val="404040"/>
                </a:solidFill>
                <a:latin typeface="Calibri"/>
                <a:cs typeface="Calibri"/>
              </a:rPr>
              <a:t>no</a:t>
            </a:r>
            <a:r>
              <a:rPr sz="2200" spc="5" dirty="0">
                <a:solidFill>
                  <a:srgbClr val="404040"/>
                </a:solidFill>
                <a:latin typeface="Calibri"/>
                <a:cs typeface="Calibri"/>
              </a:rPr>
              <a:t> </a:t>
            </a:r>
            <a:r>
              <a:rPr sz="2200" spc="-15" dirty="0">
                <a:solidFill>
                  <a:srgbClr val="404040"/>
                </a:solidFill>
                <a:latin typeface="Calibri"/>
                <a:cs typeface="Calibri"/>
              </a:rPr>
              <a:t>tasks</a:t>
            </a:r>
            <a:r>
              <a:rPr sz="2200" spc="-5" dirty="0">
                <a:solidFill>
                  <a:srgbClr val="404040"/>
                </a:solidFill>
                <a:latin typeface="Calibri"/>
                <a:cs typeface="Calibri"/>
              </a:rPr>
              <a:t> </a:t>
            </a:r>
            <a:r>
              <a:rPr sz="2200" spc="-35" dirty="0">
                <a:solidFill>
                  <a:srgbClr val="404040"/>
                </a:solidFill>
                <a:latin typeface="Calibri"/>
                <a:cs typeface="Calibri"/>
              </a:rPr>
              <a:t>handover.</a:t>
            </a:r>
            <a:endParaRPr sz="2200">
              <a:latin typeface="Calibri"/>
              <a:cs typeface="Calibri"/>
            </a:endParaRPr>
          </a:p>
          <a:p>
            <a:pPr marL="195580" indent="-182880">
              <a:lnSpc>
                <a:spcPts val="2615"/>
              </a:lnSpc>
              <a:buClr>
                <a:srgbClr val="7F7F7F"/>
              </a:buClr>
              <a:buFont typeface="Arial MT"/>
              <a:buChar char="•"/>
              <a:tabLst>
                <a:tab pos="195580" algn="l"/>
              </a:tabLst>
            </a:pPr>
            <a:r>
              <a:rPr sz="2200" spc="-5" dirty="0">
                <a:solidFill>
                  <a:srgbClr val="404040"/>
                </a:solidFill>
                <a:latin typeface="Calibri"/>
                <a:cs typeface="Calibri"/>
              </a:rPr>
              <a:t>Specify</a:t>
            </a:r>
            <a:r>
              <a:rPr sz="2200" dirty="0">
                <a:solidFill>
                  <a:srgbClr val="404040"/>
                </a:solidFill>
                <a:latin typeface="Calibri"/>
                <a:cs typeface="Calibri"/>
              </a:rPr>
              <a:t> </a:t>
            </a:r>
            <a:r>
              <a:rPr sz="2200" spc="-5" dirty="0">
                <a:solidFill>
                  <a:srgbClr val="404040"/>
                </a:solidFill>
                <a:latin typeface="Calibri"/>
                <a:cs typeface="Calibri"/>
              </a:rPr>
              <a:t>all</a:t>
            </a:r>
            <a:r>
              <a:rPr sz="2200" spc="-10" dirty="0">
                <a:solidFill>
                  <a:srgbClr val="404040"/>
                </a:solidFill>
                <a:latin typeface="Calibri"/>
                <a:cs typeface="Calibri"/>
              </a:rPr>
              <a:t> (</a:t>
            </a:r>
            <a:r>
              <a:rPr sz="2200" u="sng" spc="-10" dirty="0">
                <a:solidFill>
                  <a:srgbClr val="404040"/>
                </a:solidFill>
                <a:uFill>
                  <a:solidFill>
                    <a:srgbClr val="404040"/>
                  </a:solidFill>
                </a:uFill>
                <a:latin typeface="Calibri"/>
                <a:cs typeface="Calibri"/>
              </a:rPr>
              <a:t>electronic)</a:t>
            </a:r>
            <a:r>
              <a:rPr sz="2200" dirty="0">
                <a:solidFill>
                  <a:srgbClr val="404040"/>
                </a:solidFill>
                <a:latin typeface="Calibri"/>
                <a:cs typeface="Calibri"/>
              </a:rPr>
              <a:t> </a:t>
            </a:r>
            <a:r>
              <a:rPr sz="2200" spc="-5" dirty="0">
                <a:solidFill>
                  <a:srgbClr val="404040"/>
                </a:solidFill>
                <a:latin typeface="Calibri"/>
                <a:cs typeface="Calibri"/>
              </a:rPr>
              <a:t>business objects</a:t>
            </a:r>
            <a:endParaRPr sz="2200">
              <a:latin typeface="Calibri"/>
              <a:cs typeface="Calibri"/>
            </a:endParaRPr>
          </a:p>
          <a:p>
            <a:pPr marL="194945" marR="495300" indent="-182880">
              <a:lnSpc>
                <a:spcPct val="79100"/>
              </a:lnSpc>
              <a:spcBef>
                <a:spcPts val="620"/>
              </a:spcBef>
              <a:buClr>
                <a:srgbClr val="7F7F7F"/>
              </a:buClr>
              <a:buFont typeface="Arial MT"/>
              <a:buChar char="•"/>
              <a:tabLst>
                <a:tab pos="195580" algn="l"/>
              </a:tabLst>
            </a:pPr>
            <a:r>
              <a:rPr sz="2200" spc="-10" dirty="0">
                <a:solidFill>
                  <a:srgbClr val="404040"/>
                </a:solidFill>
                <a:latin typeface="Calibri"/>
                <a:cs typeface="Calibri"/>
              </a:rPr>
              <a:t>For</a:t>
            </a:r>
            <a:r>
              <a:rPr sz="2200" spc="-5" dirty="0">
                <a:solidFill>
                  <a:srgbClr val="404040"/>
                </a:solidFill>
                <a:latin typeface="Calibri"/>
                <a:cs typeface="Calibri"/>
              </a:rPr>
              <a:t> each</a:t>
            </a:r>
            <a:r>
              <a:rPr sz="2200" dirty="0">
                <a:solidFill>
                  <a:srgbClr val="404040"/>
                </a:solidFill>
                <a:latin typeface="Calibri"/>
                <a:cs typeface="Calibri"/>
              </a:rPr>
              <a:t> </a:t>
            </a:r>
            <a:r>
              <a:rPr sz="2200" spc="-10" dirty="0">
                <a:solidFill>
                  <a:srgbClr val="404040"/>
                </a:solidFill>
                <a:latin typeface="Calibri"/>
                <a:cs typeface="Calibri"/>
              </a:rPr>
              <a:t>task,</a:t>
            </a:r>
            <a:r>
              <a:rPr sz="2200" spc="5" dirty="0">
                <a:solidFill>
                  <a:srgbClr val="404040"/>
                </a:solidFill>
                <a:latin typeface="Calibri"/>
                <a:cs typeface="Calibri"/>
              </a:rPr>
              <a:t> </a:t>
            </a:r>
            <a:r>
              <a:rPr sz="2200" spc="-10" dirty="0">
                <a:solidFill>
                  <a:srgbClr val="404040"/>
                </a:solidFill>
                <a:latin typeface="Calibri"/>
                <a:cs typeface="Calibri"/>
              </a:rPr>
              <a:t>determine</a:t>
            </a:r>
            <a:r>
              <a:rPr sz="2200" spc="10" dirty="0">
                <a:solidFill>
                  <a:srgbClr val="404040"/>
                </a:solidFill>
                <a:latin typeface="Calibri"/>
                <a:cs typeface="Calibri"/>
              </a:rPr>
              <a:t> </a:t>
            </a:r>
            <a:r>
              <a:rPr sz="2200" spc="-5" dirty="0">
                <a:solidFill>
                  <a:srgbClr val="404040"/>
                </a:solidFill>
                <a:latin typeface="Calibri"/>
                <a:cs typeface="Calibri"/>
              </a:rPr>
              <a:t>which business</a:t>
            </a:r>
            <a:r>
              <a:rPr sz="2200" spc="5" dirty="0">
                <a:solidFill>
                  <a:srgbClr val="404040"/>
                </a:solidFill>
                <a:latin typeface="Calibri"/>
                <a:cs typeface="Calibri"/>
              </a:rPr>
              <a:t> </a:t>
            </a:r>
            <a:r>
              <a:rPr sz="2200" spc="-5" dirty="0">
                <a:solidFill>
                  <a:srgbClr val="404040"/>
                </a:solidFill>
                <a:latin typeface="Calibri"/>
                <a:cs typeface="Calibri"/>
              </a:rPr>
              <a:t>objects</a:t>
            </a:r>
            <a:r>
              <a:rPr sz="2200" spc="5" dirty="0">
                <a:solidFill>
                  <a:srgbClr val="404040"/>
                </a:solidFill>
                <a:latin typeface="Calibri"/>
                <a:cs typeface="Calibri"/>
              </a:rPr>
              <a:t> </a:t>
            </a:r>
            <a:r>
              <a:rPr sz="2200" spc="-5" dirty="0">
                <a:solidFill>
                  <a:srgbClr val="404040"/>
                </a:solidFill>
                <a:latin typeface="Calibri"/>
                <a:cs typeface="Calibri"/>
              </a:rPr>
              <a:t>it</a:t>
            </a:r>
            <a:r>
              <a:rPr sz="2200" spc="5" dirty="0">
                <a:solidFill>
                  <a:srgbClr val="404040"/>
                </a:solidFill>
                <a:latin typeface="Calibri"/>
                <a:cs typeface="Calibri"/>
              </a:rPr>
              <a:t> </a:t>
            </a:r>
            <a:r>
              <a:rPr sz="2200" spc="-15" dirty="0">
                <a:solidFill>
                  <a:srgbClr val="404040"/>
                </a:solidFill>
                <a:latin typeface="Calibri"/>
                <a:cs typeface="Calibri"/>
              </a:rPr>
              <a:t>creates,</a:t>
            </a:r>
            <a:r>
              <a:rPr sz="2200" dirty="0">
                <a:solidFill>
                  <a:srgbClr val="404040"/>
                </a:solidFill>
                <a:latin typeface="Calibri"/>
                <a:cs typeface="Calibri"/>
              </a:rPr>
              <a:t> </a:t>
            </a:r>
            <a:r>
              <a:rPr sz="2200" spc="-10" dirty="0">
                <a:solidFill>
                  <a:srgbClr val="404040"/>
                </a:solidFill>
                <a:latin typeface="Calibri"/>
                <a:cs typeface="Calibri"/>
              </a:rPr>
              <a:t>reads, </a:t>
            </a:r>
            <a:r>
              <a:rPr sz="2200" spc="-480" dirty="0">
                <a:solidFill>
                  <a:srgbClr val="404040"/>
                </a:solidFill>
                <a:latin typeface="Calibri"/>
                <a:cs typeface="Calibri"/>
              </a:rPr>
              <a:t> </a:t>
            </a:r>
            <a:r>
              <a:rPr sz="2200" spc="-10" dirty="0">
                <a:solidFill>
                  <a:srgbClr val="404040"/>
                </a:solidFill>
                <a:latin typeface="Calibri"/>
                <a:cs typeface="Calibri"/>
              </a:rPr>
              <a:t>updates,</a:t>
            </a:r>
            <a:r>
              <a:rPr sz="2200" spc="-5" dirty="0">
                <a:solidFill>
                  <a:srgbClr val="404040"/>
                </a:solidFill>
                <a:latin typeface="Calibri"/>
                <a:cs typeface="Calibri"/>
              </a:rPr>
              <a:t> </a:t>
            </a:r>
            <a:r>
              <a:rPr sz="2200" spc="-10" dirty="0">
                <a:solidFill>
                  <a:srgbClr val="404040"/>
                </a:solidFill>
                <a:latin typeface="Calibri"/>
                <a:cs typeface="Calibri"/>
              </a:rPr>
              <a:t>delete</a:t>
            </a:r>
            <a:r>
              <a:rPr sz="2200" spc="5" dirty="0">
                <a:solidFill>
                  <a:srgbClr val="404040"/>
                </a:solidFill>
                <a:latin typeface="Calibri"/>
                <a:cs typeface="Calibri"/>
              </a:rPr>
              <a:t> </a:t>
            </a:r>
            <a:r>
              <a:rPr sz="2200" spc="-5" dirty="0">
                <a:solidFill>
                  <a:srgbClr val="404040"/>
                </a:solidFill>
                <a:latin typeface="Calibri"/>
                <a:cs typeface="Calibri"/>
              </a:rPr>
              <a:t>(CRUD)</a:t>
            </a:r>
            <a:endParaRPr sz="2200">
              <a:latin typeface="Calibri"/>
              <a:cs typeface="Calibri"/>
            </a:endParaRPr>
          </a:p>
          <a:p>
            <a:pPr marL="195580" indent="-182880">
              <a:lnSpc>
                <a:spcPts val="2615"/>
              </a:lnSpc>
              <a:buClr>
                <a:srgbClr val="7F7F7F"/>
              </a:buClr>
              <a:buFont typeface="Arial MT"/>
              <a:buChar char="•"/>
              <a:tabLst>
                <a:tab pos="195580" algn="l"/>
              </a:tabLst>
            </a:pPr>
            <a:r>
              <a:rPr sz="2200" spc="-10" dirty="0">
                <a:solidFill>
                  <a:srgbClr val="404040"/>
                </a:solidFill>
                <a:latin typeface="Calibri"/>
                <a:cs typeface="Calibri"/>
              </a:rPr>
              <a:t>For </a:t>
            </a:r>
            <a:r>
              <a:rPr sz="2200" spc="-5" dirty="0">
                <a:solidFill>
                  <a:srgbClr val="404040"/>
                </a:solidFill>
                <a:latin typeface="Calibri"/>
                <a:cs typeface="Calibri"/>
              </a:rPr>
              <a:t>each decision,</a:t>
            </a:r>
            <a:r>
              <a:rPr sz="2200" dirty="0">
                <a:solidFill>
                  <a:srgbClr val="404040"/>
                </a:solidFill>
                <a:latin typeface="Calibri"/>
                <a:cs typeface="Calibri"/>
              </a:rPr>
              <a:t> </a:t>
            </a:r>
            <a:r>
              <a:rPr sz="2200" spc="-10" dirty="0">
                <a:solidFill>
                  <a:srgbClr val="404040"/>
                </a:solidFill>
                <a:latin typeface="Calibri"/>
                <a:cs typeface="Calibri"/>
              </a:rPr>
              <a:t>determine</a:t>
            </a:r>
            <a:r>
              <a:rPr sz="2200" spc="5" dirty="0">
                <a:solidFill>
                  <a:srgbClr val="404040"/>
                </a:solidFill>
                <a:latin typeface="Calibri"/>
                <a:cs typeface="Calibri"/>
              </a:rPr>
              <a:t> </a:t>
            </a:r>
            <a:r>
              <a:rPr sz="2200" spc="-5" dirty="0">
                <a:solidFill>
                  <a:srgbClr val="404040"/>
                </a:solidFill>
                <a:latin typeface="Calibri"/>
                <a:cs typeface="Calibri"/>
              </a:rPr>
              <a:t>which</a:t>
            </a:r>
            <a:r>
              <a:rPr sz="2200" spc="-10" dirty="0">
                <a:solidFill>
                  <a:srgbClr val="404040"/>
                </a:solidFill>
                <a:latin typeface="Calibri"/>
                <a:cs typeface="Calibri"/>
              </a:rPr>
              <a:t> </a:t>
            </a:r>
            <a:r>
              <a:rPr sz="2200" spc="-5" dirty="0">
                <a:solidFill>
                  <a:srgbClr val="404040"/>
                </a:solidFill>
                <a:latin typeface="Calibri"/>
                <a:cs typeface="Calibri"/>
              </a:rPr>
              <a:t>objects</a:t>
            </a:r>
            <a:r>
              <a:rPr sz="2200" dirty="0">
                <a:solidFill>
                  <a:srgbClr val="404040"/>
                </a:solidFill>
                <a:latin typeface="Calibri"/>
                <a:cs typeface="Calibri"/>
              </a:rPr>
              <a:t> </a:t>
            </a:r>
            <a:r>
              <a:rPr sz="2200" spc="-5" dirty="0">
                <a:solidFill>
                  <a:srgbClr val="404040"/>
                </a:solidFill>
                <a:latin typeface="Calibri"/>
                <a:cs typeface="Calibri"/>
              </a:rPr>
              <a:t>it</a:t>
            </a:r>
            <a:r>
              <a:rPr sz="2200" dirty="0">
                <a:solidFill>
                  <a:srgbClr val="404040"/>
                </a:solidFill>
                <a:latin typeface="Calibri"/>
                <a:cs typeface="Calibri"/>
              </a:rPr>
              <a:t> </a:t>
            </a:r>
            <a:r>
              <a:rPr sz="2200" spc="-5" dirty="0">
                <a:solidFill>
                  <a:srgbClr val="404040"/>
                </a:solidFill>
                <a:latin typeface="Calibri"/>
                <a:cs typeface="Calibri"/>
              </a:rPr>
              <a:t>needs</a:t>
            </a:r>
            <a:endParaRPr sz="22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2772410" cy="513080"/>
          </a:xfrm>
          <a:prstGeom prst="rect">
            <a:avLst/>
          </a:prstGeom>
        </p:spPr>
        <p:txBody>
          <a:bodyPr vert="horz" wrap="square" lIns="0" tIns="12700" rIns="0" bIns="0" rtlCol="0">
            <a:spAutoFit/>
          </a:bodyPr>
          <a:lstStyle/>
          <a:p>
            <a:pPr marL="12700">
              <a:lnSpc>
                <a:spcPct val="100000"/>
              </a:lnSpc>
              <a:spcBef>
                <a:spcPts val="100"/>
              </a:spcBef>
            </a:pPr>
            <a:r>
              <a:rPr dirty="0"/>
              <a:t>In</a:t>
            </a:r>
            <a:r>
              <a:rPr spc="-30" dirty="0"/>
              <a:t> </a:t>
            </a:r>
            <a:r>
              <a:rPr spc="-5" dirty="0"/>
              <a:t>our</a:t>
            </a:r>
            <a:r>
              <a:rPr spc="-35" dirty="0"/>
              <a:t> </a:t>
            </a:r>
            <a:r>
              <a:rPr spc="-15" dirty="0"/>
              <a:t>example…</a:t>
            </a:r>
          </a:p>
        </p:txBody>
      </p:sp>
      <p:grpSp>
        <p:nvGrpSpPr>
          <p:cNvPr id="3" name="object 3"/>
          <p:cNvGrpSpPr/>
          <p:nvPr/>
        </p:nvGrpSpPr>
        <p:grpSpPr>
          <a:xfrm>
            <a:off x="1046829" y="1127734"/>
            <a:ext cx="8608060" cy="4533900"/>
            <a:chOff x="1046829" y="1127734"/>
            <a:chExt cx="8608060" cy="4533900"/>
          </a:xfrm>
        </p:grpSpPr>
        <p:pic>
          <p:nvPicPr>
            <p:cNvPr id="4" name="object 4"/>
            <p:cNvPicPr/>
            <p:nvPr/>
          </p:nvPicPr>
          <p:blipFill>
            <a:blip r:embed="rId2" cstate="print"/>
            <a:stretch>
              <a:fillRect/>
            </a:stretch>
          </p:blipFill>
          <p:spPr>
            <a:xfrm>
              <a:off x="1046829" y="1127734"/>
              <a:ext cx="6922514" cy="4533513"/>
            </a:xfrm>
            <a:prstGeom prst="rect">
              <a:avLst/>
            </a:prstGeom>
          </p:spPr>
        </p:pic>
        <p:pic>
          <p:nvPicPr>
            <p:cNvPr id="5" name="object 5"/>
            <p:cNvPicPr/>
            <p:nvPr/>
          </p:nvPicPr>
          <p:blipFill>
            <a:blip r:embed="rId3" cstate="print"/>
            <a:stretch>
              <a:fillRect/>
            </a:stretch>
          </p:blipFill>
          <p:spPr>
            <a:xfrm>
              <a:off x="6650661" y="2093418"/>
              <a:ext cx="3003804" cy="2934271"/>
            </a:xfrm>
            <a:prstGeom prst="rect">
              <a:avLst/>
            </a:prstGeom>
          </p:spPr>
        </p:pic>
        <p:pic>
          <p:nvPicPr>
            <p:cNvPr id="6" name="object 6"/>
            <p:cNvPicPr/>
            <p:nvPr/>
          </p:nvPicPr>
          <p:blipFill>
            <a:blip r:embed="rId4" cstate="print"/>
            <a:stretch>
              <a:fillRect/>
            </a:stretch>
          </p:blipFill>
          <p:spPr>
            <a:xfrm>
              <a:off x="3444789" y="1876436"/>
              <a:ext cx="1335024" cy="750951"/>
            </a:xfrm>
            <a:prstGeom prst="rect">
              <a:avLst/>
            </a:prstGeom>
          </p:spPr>
        </p:pic>
        <p:pic>
          <p:nvPicPr>
            <p:cNvPr id="7" name="object 7"/>
            <p:cNvPicPr/>
            <p:nvPr/>
          </p:nvPicPr>
          <p:blipFill>
            <a:blip r:embed="rId5" cstate="print"/>
            <a:stretch>
              <a:fillRect/>
            </a:stretch>
          </p:blipFill>
          <p:spPr>
            <a:xfrm>
              <a:off x="5929561" y="2807634"/>
              <a:ext cx="1091658" cy="1474089"/>
            </a:xfrm>
            <a:prstGeom prst="rect">
              <a:avLst/>
            </a:prstGeom>
          </p:spPr>
        </p:pic>
      </p:grpSp>
      <p:sp>
        <p:nvSpPr>
          <p:cNvPr id="8" name="object 8"/>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2646" y="373380"/>
            <a:ext cx="4177665" cy="513080"/>
          </a:xfrm>
          <a:prstGeom prst="rect">
            <a:avLst/>
          </a:prstGeom>
        </p:spPr>
        <p:txBody>
          <a:bodyPr vert="horz" wrap="square" lIns="0" tIns="12700" rIns="0" bIns="0" rtlCol="0">
            <a:spAutoFit/>
          </a:bodyPr>
          <a:lstStyle/>
          <a:p>
            <a:pPr marL="12700">
              <a:lnSpc>
                <a:spcPct val="100000"/>
              </a:lnSpc>
              <a:spcBef>
                <a:spcPts val="100"/>
              </a:spcBef>
              <a:tabLst>
                <a:tab pos="464820" algn="l"/>
              </a:tabLst>
            </a:pPr>
            <a:r>
              <a:rPr dirty="0"/>
              <a:t>4.	</a:t>
            </a:r>
            <a:r>
              <a:rPr spc="-10" dirty="0"/>
              <a:t>Adjust task</a:t>
            </a:r>
            <a:r>
              <a:rPr spc="-15" dirty="0"/>
              <a:t> </a:t>
            </a:r>
            <a:r>
              <a:rPr spc="-10" dirty="0"/>
              <a:t>granularity</a:t>
            </a:r>
          </a:p>
        </p:txBody>
      </p:sp>
      <p:sp>
        <p:nvSpPr>
          <p:cNvPr id="3" name="object 3"/>
          <p:cNvSpPr txBox="1"/>
          <p:nvPr/>
        </p:nvSpPr>
        <p:spPr>
          <a:xfrm>
            <a:off x="1608668" y="1349755"/>
            <a:ext cx="6591300" cy="1570990"/>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404040"/>
                </a:solidFill>
                <a:latin typeface="Calibri"/>
                <a:cs typeface="Calibri"/>
              </a:rPr>
              <a:t>The </a:t>
            </a:r>
            <a:r>
              <a:rPr sz="2400" spc="-10" dirty="0">
                <a:solidFill>
                  <a:srgbClr val="404040"/>
                </a:solidFill>
                <a:latin typeface="Calibri"/>
                <a:cs typeface="Calibri"/>
              </a:rPr>
              <a:t>goal </a:t>
            </a:r>
            <a:r>
              <a:rPr sz="2400" spc="-5" dirty="0">
                <a:solidFill>
                  <a:srgbClr val="404040"/>
                </a:solidFill>
                <a:latin typeface="Calibri"/>
                <a:cs typeface="Calibri"/>
              </a:rPr>
              <a:t>is </a:t>
            </a:r>
            <a:r>
              <a:rPr sz="2400" spc="-15" dirty="0">
                <a:solidFill>
                  <a:srgbClr val="404040"/>
                </a:solidFill>
                <a:latin typeface="Calibri"/>
                <a:cs typeface="Calibri"/>
              </a:rPr>
              <a:t>to coordinate </a:t>
            </a:r>
            <a:r>
              <a:rPr sz="2400" spc="-10" dirty="0">
                <a:solidFill>
                  <a:srgbClr val="404040"/>
                </a:solidFill>
                <a:latin typeface="Calibri"/>
                <a:cs typeface="Calibri"/>
              </a:rPr>
              <a:t>handovers </a:t>
            </a:r>
            <a:r>
              <a:rPr sz="2400" spc="-5" dirty="0">
                <a:solidFill>
                  <a:srgbClr val="404040"/>
                </a:solidFill>
                <a:latin typeface="Calibri"/>
                <a:cs typeface="Calibri"/>
              </a:rPr>
              <a:t>of </a:t>
            </a:r>
            <a:r>
              <a:rPr sz="2400" spc="-10" dirty="0">
                <a:solidFill>
                  <a:srgbClr val="404040"/>
                </a:solidFill>
                <a:latin typeface="Calibri"/>
                <a:cs typeface="Calibri"/>
              </a:rPr>
              <a:t>work </a:t>
            </a:r>
            <a:r>
              <a:rPr sz="2400" spc="-5" dirty="0">
                <a:solidFill>
                  <a:srgbClr val="404040"/>
                </a:solidFill>
                <a:latin typeface="Calibri"/>
                <a:cs typeface="Calibri"/>
              </a:rPr>
              <a:t>between </a:t>
            </a:r>
            <a:r>
              <a:rPr sz="2400" spc="-530" dirty="0">
                <a:solidFill>
                  <a:srgbClr val="404040"/>
                </a:solidFill>
                <a:latin typeface="Calibri"/>
                <a:cs typeface="Calibri"/>
              </a:rPr>
              <a:t> </a:t>
            </a:r>
            <a:r>
              <a:rPr sz="2400" spc="-10" dirty="0">
                <a:solidFill>
                  <a:srgbClr val="404040"/>
                </a:solidFill>
                <a:latin typeface="Calibri"/>
                <a:cs typeface="Calibri"/>
              </a:rPr>
              <a:t>resources, </a:t>
            </a:r>
            <a:r>
              <a:rPr sz="2400" spc="-15" dirty="0">
                <a:solidFill>
                  <a:srgbClr val="404040"/>
                </a:solidFill>
                <a:latin typeface="Calibri"/>
                <a:cs typeface="Calibri"/>
              </a:rPr>
              <a:t>therefore:</a:t>
            </a:r>
            <a:endParaRPr sz="2400">
              <a:latin typeface="Calibri"/>
              <a:cs typeface="Calibri"/>
            </a:endParaRPr>
          </a:p>
          <a:p>
            <a:pPr marL="12700" marR="60325">
              <a:lnSpc>
                <a:spcPct val="100800"/>
              </a:lnSpc>
              <a:spcBef>
                <a:spcPts val="600"/>
              </a:spcBef>
            </a:pPr>
            <a:r>
              <a:rPr sz="2400" dirty="0">
                <a:solidFill>
                  <a:srgbClr val="404040"/>
                </a:solidFill>
                <a:latin typeface="Calibri"/>
                <a:cs typeface="Calibri"/>
              </a:rPr>
              <a:t>-&gt;</a:t>
            </a:r>
            <a:r>
              <a:rPr sz="2400" spc="385" dirty="0">
                <a:solidFill>
                  <a:srgbClr val="404040"/>
                </a:solidFill>
                <a:latin typeface="Calibri"/>
                <a:cs typeface="Calibri"/>
              </a:rPr>
              <a:t> </a:t>
            </a:r>
            <a:r>
              <a:rPr sz="2400" spc="-15" dirty="0">
                <a:solidFill>
                  <a:srgbClr val="404040"/>
                </a:solidFill>
                <a:latin typeface="Calibri"/>
                <a:cs typeface="Calibri"/>
              </a:rPr>
              <a:t>Aggregate</a:t>
            </a:r>
            <a:r>
              <a:rPr sz="2400" spc="-5" dirty="0">
                <a:solidFill>
                  <a:srgbClr val="404040"/>
                </a:solidFill>
                <a:latin typeface="Calibri"/>
                <a:cs typeface="Calibri"/>
              </a:rPr>
              <a:t> </a:t>
            </a:r>
            <a:r>
              <a:rPr sz="2400" spc="-10" dirty="0">
                <a:solidFill>
                  <a:srgbClr val="404040"/>
                </a:solidFill>
                <a:latin typeface="Calibri"/>
                <a:cs typeface="Calibri"/>
              </a:rPr>
              <a:t>consecutive </a:t>
            </a:r>
            <a:r>
              <a:rPr sz="2400" spc="-15" dirty="0">
                <a:solidFill>
                  <a:srgbClr val="404040"/>
                </a:solidFill>
                <a:latin typeface="Calibri"/>
                <a:cs typeface="Calibri"/>
              </a:rPr>
              <a:t>tasks </a:t>
            </a:r>
            <a:r>
              <a:rPr sz="2400" spc="-5" dirty="0">
                <a:solidFill>
                  <a:srgbClr val="404040"/>
                </a:solidFill>
                <a:latin typeface="Calibri"/>
                <a:cs typeface="Calibri"/>
              </a:rPr>
              <a:t>assigned </a:t>
            </a:r>
            <a:r>
              <a:rPr sz="2400" spc="-15" dirty="0">
                <a:solidFill>
                  <a:srgbClr val="404040"/>
                </a:solidFill>
                <a:latin typeface="Calibri"/>
                <a:cs typeface="Calibri"/>
              </a:rPr>
              <a:t>to </a:t>
            </a:r>
            <a:r>
              <a:rPr sz="2400" spc="-5" dirty="0">
                <a:solidFill>
                  <a:srgbClr val="404040"/>
                </a:solidFill>
                <a:latin typeface="Calibri"/>
                <a:cs typeface="Calibri"/>
              </a:rPr>
              <a:t>the same </a:t>
            </a:r>
            <a:r>
              <a:rPr sz="2400" spc="-525" dirty="0">
                <a:solidFill>
                  <a:srgbClr val="404040"/>
                </a:solidFill>
                <a:latin typeface="Calibri"/>
                <a:cs typeface="Calibri"/>
              </a:rPr>
              <a:t> </a:t>
            </a:r>
            <a:r>
              <a:rPr sz="2400" spc="-5" dirty="0">
                <a:solidFill>
                  <a:srgbClr val="404040"/>
                </a:solidFill>
                <a:latin typeface="Calibri"/>
                <a:cs typeface="Calibri"/>
              </a:rPr>
              <a:t>performer</a:t>
            </a:r>
            <a:endParaRPr sz="2400">
              <a:latin typeface="Calibri"/>
              <a:cs typeface="Calibri"/>
            </a:endParaRPr>
          </a:p>
        </p:txBody>
      </p:sp>
      <p:pic>
        <p:nvPicPr>
          <p:cNvPr id="4" name="object 4"/>
          <p:cNvPicPr/>
          <p:nvPr/>
        </p:nvPicPr>
        <p:blipFill>
          <a:blip r:embed="rId2" cstate="print"/>
          <a:stretch>
            <a:fillRect/>
          </a:stretch>
        </p:blipFill>
        <p:spPr>
          <a:xfrm>
            <a:off x="2182193" y="3717033"/>
            <a:ext cx="5486399" cy="1057275"/>
          </a:xfrm>
          <a:prstGeom prst="rect">
            <a:avLst/>
          </a:prstGeom>
        </p:spPr>
      </p:pic>
      <p:pic>
        <p:nvPicPr>
          <p:cNvPr id="5" name="object 5"/>
          <p:cNvPicPr/>
          <p:nvPr/>
        </p:nvPicPr>
        <p:blipFill>
          <a:blip r:embed="rId3" cstate="print"/>
          <a:stretch>
            <a:fillRect/>
          </a:stretch>
        </p:blipFill>
        <p:spPr>
          <a:xfrm>
            <a:off x="3795290" y="5733255"/>
            <a:ext cx="2286000" cy="990600"/>
          </a:xfrm>
          <a:prstGeom prst="rect">
            <a:avLst/>
          </a:prstGeom>
        </p:spPr>
      </p:pic>
      <p:grpSp>
        <p:nvGrpSpPr>
          <p:cNvPr id="6" name="object 6"/>
          <p:cNvGrpSpPr/>
          <p:nvPr/>
        </p:nvGrpSpPr>
        <p:grpSpPr>
          <a:xfrm>
            <a:off x="4713622" y="5005239"/>
            <a:ext cx="375920" cy="448309"/>
            <a:chOff x="4713622" y="5005239"/>
            <a:chExt cx="375920" cy="448309"/>
          </a:xfrm>
        </p:grpSpPr>
        <p:sp>
          <p:nvSpPr>
            <p:cNvPr id="7" name="object 7"/>
            <p:cNvSpPr/>
            <p:nvPr/>
          </p:nvSpPr>
          <p:spPr>
            <a:xfrm>
              <a:off x="4721560" y="5013176"/>
              <a:ext cx="360045" cy="432434"/>
            </a:xfrm>
            <a:custGeom>
              <a:avLst/>
              <a:gdLst/>
              <a:ahLst/>
              <a:cxnLst/>
              <a:rect l="l" t="t" r="r" b="b"/>
              <a:pathLst>
                <a:path w="360045" h="432435">
                  <a:moveTo>
                    <a:pt x="270029" y="0"/>
                  </a:moveTo>
                  <a:lnTo>
                    <a:pt x="90009" y="0"/>
                  </a:lnTo>
                  <a:lnTo>
                    <a:pt x="90009" y="252027"/>
                  </a:lnTo>
                  <a:lnTo>
                    <a:pt x="0" y="252027"/>
                  </a:lnTo>
                  <a:lnTo>
                    <a:pt x="180019" y="432047"/>
                  </a:lnTo>
                  <a:lnTo>
                    <a:pt x="360039" y="252027"/>
                  </a:lnTo>
                  <a:lnTo>
                    <a:pt x="270029" y="252027"/>
                  </a:lnTo>
                  <a:lnTo>
                    <a:pt x="270029" y="0"/>
                  </a:lnTo>
                  <a:close/>
                </a:path>
              </a:pathLst>
            </a:custGeom>
            <a:solidFill>
              <a:srgbClr val="000000"/>
            </a:solidFill>
          </p:spPr>
          <p:txBody>
            <a:bodyPr wrap="square" lIns="0" tIns="0" rIns="0" bIns="0" rtlCol="0"/>
            <a:lstStyle/>
            <a:p>
              <a:endParaRPr/>
            </a:p>
          </p:txBody>
        </p:sp>
        <p:sp>
          <p:nvSpPr>
            <p:cNvPr id="8" name="object 8"/>
            <p:cNvSpPr/>
            <p:nvPr/>
          </p:nvSpPr>
          <p:spPr>
            <a:xfrm>
              <a:off x="4721560" y="5013176"/>
              <a:ext cx="360045" cy="432434"/>
            </a:xfrm>
            <a:custGeom>
              <a:avLst/>
              <a:gdLst/>
              <a:ahLst/>
              <a:cxnLst/>
              <a:rect l="l" t="t" r="r" b="b"/>
              <a:pathLst>
                <a:path w="360045" h="432435">
                  <a:moveTo>
                    <a:pt x="270030" y="0"/>
                  </a:moveTo>
                  <a:lnTo>
                    <a:pt x="270030" y="252028"/>
                  </a:lnTo>
                  <a:lnTo>
                    <a:pt x="360040" y="252028"/>
                  </a:lnTo>
                  <a:lnTo>
                    <a:pt x="180020" y="432048"/>
                  </a:lnTo>
                  <a:lnTo>
                    <a:pt x="0" y="252028"/>
                  </a:lnTo>
                  <a:lnTo>
                    <a:pt x="90010" y="252028"/>
                  </a:lnTo>
                  <a:lnTo>
                    <a:pt x="90010" y="0"/>
                  </a:lnTo>
                  <a:lnTo>
                    <a:pt x="270030" y="0"/>
                  </a:lnTo>
                  <a:close/>
                </a:path>
              </a:pathLst>
            </a:custGeom>
            <a:ln w="15875">
              <a:solidFill>
                <a:srgbClr val="000000"/>
              </a:solidFill>
            </a:ln>
          </p:spPr>
          <p:txBody>
            <a:bodyPr wrap="square" lIns="0" tIns="0" rIns="0" bIns="0" rtlCol="0"/>
            <a:lstStyle/>
            <a:p>
              <a:endParaRPr/>
            </a:p>
          </p:txBody>
        </p:sp>
      </p:grpSp>
      <p:grpSp>
        <p:nvGrpSpPr>
          <p:cNvPr id="9" name="object 9"/>
          <p:cNvGrpSpPr/>
          <p:nvPr/>
        </p:nvGrpSpPr>
        <p:grpSpPr>
          <a:xfrm>
            <a:off x="6882383" y="0"/>
            <a:ext cx="2895600" cy="1298575"/>
            <a:chOff x="6882383" y="0"/>
            <a:chExt cx="2895600" cy="1298575"/>
          </a:xfrm>
        </p:grpSpPr>
        <p:pic>
          <p:nvPicPr>
            <p:cNvPr id="10" name="object 10"/>
            <p:cNvPicPr/>
            <p:nvPr/>
          </p:nvPicPr>
          <p:blipFill>
            <a:blip r:embed="rId4" cstate="print"/>
            <a:stretch>
              <a:fillRect/>
            </a:stretch>
          </p:blipFill>
          <p:spPr>
            <a:xfrm>
              <a:off x="6882383" y="0"/>
              <a:ext cx="1249679" cy="1298448"/>
            </a:xfrm>
            <a:prstGeom prst="rect">
              <a:avLst/>
            </a:prstGeom>
          </p:spPr>
        </p:pic>
        <p:pic>
          <p:nvPicPr>
            <p:cNvPr id="11" name="object 11"/>
            <p:cNvPicPr/>
            <p:nvPr/>
          </p:nvPicPr>
          <p:blipFill>
            <a:blip r:embed="rId5" cstate="print"/>
            <a:stretch>
              <a:fillRect/>
            </a:stretch>
          </p:blipFill>
          <p:spPr>
            <a:xfrm>
              <a:off x="7074544" y="188640"/>
              <a:ext cx="864095" cy="916558"/>
            </a:xfrm>
            <a:prstGeom prst="rect">
              <a:avLst/>
            </a:prstGeom>
          </p:spPr>
        </p:pic>
        <p:pic>
          <p:nvPicPr>
            <p:cNvPr id="12" name="object 12"/>
            <p:cNvPicPr/>
            <p:nvPr/>
          </p:nvPicPr>
          <p:blipFill>
            <a:blip r:embed="rId6" cstate="print"/>
            <a:stretch>
              <a:fillRect/>
            </a:stretch>
          </p:blipFill>
          <p:spPr>
            <a:xfrm>
              <a:off x="8537447" y="0"/>
              <a:ext cx="1240536" cy="1280160"/>
            </a:xfrm>
            <a:prstGeom prst="rect">
              <a:avLst/>
            </a:prstGeom>
          </p:spPr>
        </p:pic>
        <p:pic>
          <p:nvPicPr>
            <p:cNvPr id="13" name="object 13"/>
            <p:cNvPicPr/>
            <p:nvPr/>
          </p:nvPicPr>
          <p:blipFill>
            <a:blip r:embed="rId7" cstate="print"/>
            <a:stretch>
              <a:fillRect/>
            </a:stretch>
          </p:blipFill>
          <p:spPr>
            <a:xfrm>
              <a:off x="8730729" y="183094"/>
              <a:ext cx="853929" cy="905775"/>
            </a:xfrm>
            <a:prstGeom prst="rect">
              <a:avLst/>
            </a:prstGeom>
          </p:spPr>
        </p:pic>
        <p:sp>
          <p:nvSpPr>
            <p:cNvPr id="14" name="object 14"/>
            <p:cNvSpPr/>
            <p:nvPr/>
          </p:nvSpPr>
          <p:spPr>
            <a:xfrm>
              <a:off x="8154664" y="535979"/>
              <a:ext cx="360045" cy="201295"/>
            </a:xfrm>
            <a:custGeom>
              <a:avLst/>
              <a:gdLst/>
              <a:ahLst/>
              <a:cxnLst/>
              <a:rect l="l" t="t" r="r" b="b"/>
              <a:pathLst>
                <a:path w="360045" h="201295">
                  <a:moveTo>
                    <a:pt x="259675" y="0"/>
                  </a:moveTo>
                  <a:lnTo>
                    <a:pt x="259675" y="50182"/>
                  </a:lnTo>
                  <a:lnTo>
                    <a:pt x="100365" y="50182"/>
                  </a:lnTo>
                  <a:lnTo>
                    <a:pt x="100365" y="0"/>
                  </a:lnTo>
                  <a:lnTo>
                    <a:pt x="0" y="100365"/>
                  </a:lnTo>
                  <a:lnTo>
                    <a:pt x="100365" y="200731"/>
                  </a:lnTo>
                  <a:lnTo>
                    <a:pt x="100365" y="150548"/>
                  </a:lnTo>
                  <a:lnTo>
                    <a:pt x="259675" y="150548"/>
                  </a:lnTo>
                  <a:lnTo>
                    <a:pt x="259675" y="200731"/>
                  </a:lnTo>
                  <a:lnTo>
                    <a:pt x="360039" y="100365"/>
                  </a:lnTo>
                  <a:lnTo>
                    <a:pt x="259675" y="0"/>
                  </a:lnTo>
                  <a:close/>
                </a:path>
              </a:pathLst>
            </a:custGeom>
            <a:solidFill>
              <a:srgbClr val="98C723"/>
            </a:solidFill>
          </p:spPr>
          <p:txBody>
            <a:bodyPr wrap="square" lIns="0" tIns="0" rIns="0" bIns="0" rtlCol="0"/>
            <a:lstStyle/>
            <a:p>
              <a:endParaRPr/>
            </a:p>
          </p:txBody>
        </p:sp>
        <p:sp>
          <p:nvSpPr>
            <p:cNvPr id="15" name="object 15"/>
            <p:cNvSpPr/>
            <p:nvPr/>
          </p:nvSpPr>
          <p:spPr>
            <a:xfrm>
              <a:off x="8154664" y="535979"/>
              <a:ext cx="360045" cy="201295"/>
            </a:xfrm>
            <a:custGeom>
              <a:avLst/>
              <a:gdLst/>
              <a:ahLst/>
              <a:cxnLst/>
              <a:rect l="l" t="t" r="r" b="b"/>
              <a:pathLst>
                <a:path w="360045" h="201295">
                  <a:moveTo>
                    <a:pt x="0" y="100365"/>
                  </a:moveTo>
                  <a:lnTo>
                    <a:pt x="100365" y="0"/>
                  </a:lnTo>
                  <a:lnTo>
                    <a:pt x="100365" y="50182"/>
                  </a:lnTo>
                  <a:lnTo>
                    <a:pt x="259675" y="50182"/>
                  </a:lnTo>
                  <a:lnTo>
                    <a:pt x="259675" y="0"/>
                  </a:lnTo>
                  <a:lnTo>
                    <a:pt x="360040" y="100365"/>
                  </a:lnTo>
                  <a:lnTo>
                    <a:pt x="259675" y="200730"/>
                  </a:lnTo>
                  <a:lnTo>
                    <a:pt x="259675" y="150547"/>
                  </a:lnTo>
                  <a:lnTo>
                    <a:pt x="100365" y="150547"/>
                  </a:lnTo>
                  <a:lnTo>
                    <a:pt x="100365" y="200730"/>
                  </a:lnTo>
                  <a:lnTo>
                    <a:pt x="0" y="100365"/>
                  </a:lnTo>
                  <a:close/>
                </a:path>
              </a:pathLst>
            </a:custGeom>
            <a:ln w="15875">
              <a:solidFill>
                <a:srgbClr val="6E9217"/>
              </a:solidFill>
            </a:ln>
          </p:spPr>
          <p:txBody>
            <a:bodyPr wrap="square" lIns="0" tIns="0" rIns="0" bIns="0" rtlCol="0"/>
            <a:lstStyle/>
            <a:p>
              <a:endParaRPr/>
            </a:p>
          </p:txBody>
        </p:sp>
      </p:grpSp>
      <p:sp>
        <p:nvSpPr>
          <p:cNvPr id="16" name="object 16"/>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2646" y="373380"/>
            <a:ext cx="4177665" cy="513080"/>
          </a:xfrm>
          <a:prstGeom prst="rect">
            <a:avLst/>
          </a:prstGeom>
        </p:spPr>
        <p:txBody>
          <a:bodyPr vert="horz" wrap="square" lIns="0" tIns="12700" rIns="0" bIns="0" rtlCol="0">
            <a:spAutoFit/>
          </a:bodyPr>
          <a:lstStyle/>
          <a:p>
            <a:pPr marL="12700">
              <a:lnSpc>
                <a:spcPct val="100000"/>
              </a:lnSpc>
              <a:spcBef>
                <a:spcPts val="100"/>
              </a:spcBef>
              <a:tabLst>
                <a:tab pos="464820" algn="l"/>
              </a:tabLst>
            </a:pPr>
            <a:r>
              <a:rPr dirty="0"/>
              <a:t>4.	</a:t>
            </a:r>
            <a:r>
              <a:rPr spc="-10" dirty="0"/>
              <a:t>Adjust task</a:t>
            </a:r>
            <a:r>
              <a:rPr spc="-15" dirty="0"/>
              <a:t> </a:t>
            </a:r>
            <a:r>
              <a:rPr spc="-10" dirty="0"/>
              <a:t>granularity</a:t>
            </a:r>
          </a:p>
        </p:txBody>
      </p:sp>
      <p:sp>
        <p:nvSpPr>
          <p:cNvPr id="3" name="object 3"/>
          <p:cNvSpPr txBox="1"/>
          <p:nvPr/>
        </p:nvSpPr>
        <p:spPr>
          <a:xfrm>
            <a:off x="1608668" y="1349755"/>
            <a:ext cx="6591300" cy="2004060"/>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404040"/>
                </a:solidFill>
                <a:latin typeface="Calibri"/>
                <a:cs typeface="Calibri"/>
              </a:rPr>
              <a:t>The </a:t>
            </a:r>
            <a:r>
              <a:rPr sz="2400" spc="-10" dirty="0">
                <a:solidFill>
                  <a:srgbClr val="404040"/>
                </a:solidFill>
                <a:latin typeface="Calibri"/>
                <a:cs typeface="Calibri"/>
              </a:rPr>
              <a:t>goal </a:t>
            </a:r>
            <a:r>
              <a:rPr sz="2400" spc="-5" dirty="0">
                <a:solidFill>
                  <a:srgbClr val="404040"/>
                </a:solidFill>
                <a:latin typeface="Calibri"/>
                <a:cs typeface="Calibri"/>
              </a:rPr>
              <a:t>is </a:t>
            </a:r>
            <a:r>
              <a:rPr sz="2400" spc="-15" dirty="0">
                <a:solidFill>
                  <a:srgbClr val="404040"/>
                </a:solidFill>
                <a:latin typeface="Calibri"/>
                <a:cs typeface="Calibri"/>
              </a:rPr>
              <a:t>to coordinate </a:t>
            </a:r>
            <a:r>
              <a:rPr sz="2400" spc="-10" dirty="0">
                <a:solidFill>
                  <a:srgbClr val="404040"/>
                </a:solidFill>
                <a:latin typeface="Calibri"/>
                <a:cs typeface="Calibri"/>
              </a:rPr>
              <a:t>handovers </a:t>
            </a:r>
            <a:r>
              <a:rPr sz="2400" spc="-5" dirty="0">
                <a:solidFill>
                  <a:srgbClr val="404040"/>
                </a:solidFill>
                <a:latin typeface="Calibri"/>
                <a:cs typeface="Calibri"/>
              </a:rPr>
              <a:t>of </a:t>
            </a:r>
            <a:r>
              <a:rPr sz="2400" spc="-10" dirty="0">
                <a:solidFill>
                  <a:srgbClr val="404040"/>
                </a:solidFill>
                <a:latin typeface="Calibri"/>
                <a:cs typeface="Calibri"/>
              </a:rPr>
              <a:t>work </a:t>
            </a:r>
            <a:r>
              <a:rPr sz="2400" spc="-5" dirty="0">
                <a:solidFill>
                  <a:srgbClr val="404040"/>
                </a:solidFill>
                <a:latin typeface="Calibri"/>
                <a:cs typeface="Calibri"/>
              </a:rPr>
              <a:t>between </a:t>
            </a:r>
            <a:r>
              <a:rPr sz="2400" spc="-530" dirty="0">
                <a:solidFill>
                  <a:srgbClr val="404040"/>
                </a:solidFill>
                <a:latin typeface="Calibri"/>
                <a:cs typeface="Calibri"/>
              </a:rPr>
              <a:t> </a:t>
            </a:r>
            <a:r>
              <a:rPr sz="2400" spc="-10" dirty="0">
                <a:solidFill>
                  <a:srgbClr val="404040"/>
                </a:solidFill>
                <a:latin typeface="Calibri"/>
                <a:cs typeface="Calibri"/>
              </a:rPr>
              <a:t>resources, </a:t>
            </a:r>
            <a:r>
              <a:rPr sz="2400" spc="-15" dirty="0">
                <a:solidFill>
                  <a:srgbClr val="404040"/>
                </a:solidFill>
                <a:latin typeface="Calibri"/>
                <a:cs typeface="Calibri"/>
              </a:rPr>
              <a:t>therefore:</a:t>
            </a:r>
            <a:endParaRPr sz="2400">
              <a:latin typeface="Calibri"/>
              <a:cs typeface="Calibri"/>
            </a:endParaRPr>
          </a:p>
          <a:p>
            <a:pPr marL="12700" marR="60325">
              <a:lnSpc>
                <a:spcPct val="100800"/>
              </a:lnSpc>
              <a:spcBef>
                <a:spcPts val="600"/>
              </a:spcBef>
            </a:pPr>
            <a:r>
              <a:rPr sz="2400" dirty="0">
                <a:solidFill>
                  <a:srgbClr val="404040"/>
                </a:solidFill>
                <a:latin typeface="Calibri"/>
                <a:cs typeface="Calibri"/>
              </a:rPr>
              <a:t>-&gt;</a:t>
            </a:r>
            <a:r>
              <a:rPr sz="2400" spc="385" dirty="0">
                <a:solidFill>
                  <a:srgbClr val="404040"/>
                </a:solidFill>
                <a:latin typeface="Calibri"/>
                <a:cs typeface="Calibri"/>
              </a:rPr>
              <a:t> </a:t>
            </a:r>
            <a:r>
              <a:rPr sz="2400" spc="-15" dirty="0">
                <a:solidFill>
                  <a:srgbClr val="404040"/>
                </a:solidFill>
                <a:latin typeface="Calibri"/>
                <a:cs typeface="Calibri"/>
              </a:rPr>
              <a:t>Aggregate</a:t>
            </a:r>
            <a:r>
              <a:rPr sz="2400" spc="-5" dirty="0">
                <a:solidFill>
                  <a:srgbClr val="404040"/>
                </a:solidFill>
                <a:latin typeface="Calibri"/>
                <a:cs typeface="Calibri"/>
              </a:rPr>
              <a:t> </a:t>
            </a:r>
            <a:r>
              <a:rPr sz="2400" spc="-10" dirty="0">
                <a:solidFill>
                  <a:srgbClr val="404040"/>
                </a:solidFill>
                <a:latin typeface="Calibri"/>
                <a:cs typeface="Calibri"/>
              </a:rPr>
              <a:t>consecutive </a:t>
            </a:r>
            <a:r>
              <a:rPr sz="2400" spc="-15" dirty="0">
                <a:solidFill>
                  <a:srgbClr val="404040"/>
                </a:solidFill>
                <a:latin typeface="Calibri"/>
                <a:cs typeface="Calibri"/>
              </a:rPr>
              <a:t>tasks </a:t>
            </a:r>
            <a:r>
              <a:rPr sz="2400" spc="-5" dirty="0">
                <a:solidFill>
                  <a:srgbClr val="404040"/>
                </a:solidFill>
                <a:latin typeface="Calibri"/>
                <a:cs typeface="Calibri"/>
              </a:rPr>
              <a:t>assigned </a:t>
            </a:r>
            <a:r>
              <a:rPr sz="2400" spc="-15" dirty="0">
                <a:solidFill>
                  <a:srgbClr val="404040"/>
                </a:solidFill>
                <a:latin typeface="Calibri"/>
                <a:cs typeface="Calibri"/>
              </a:rPr>
              <a:t>to </a:t>
            </a:r>
            <a:r>
              <a:rPr sz="2400" spc="-5" dirty="0">
                <a:solidFill>
                  <a:srgbClr val="404040"/>
                </a:solidFill>
                <a:latin typeface="Calibri"/>
                <a:cs typeface="Calibri"/>
              </a:rPr>
              <a:t>the same </a:t>
            </a:r>
            <a:r>
              <a:rPr sz="2400" spc="-525" dirty="0">
                <a:solidFill>
                  <a:srgbClr val="404040"/>
                </a:solidFill>
                <a:latin typeface="Calibri"/>
                <a:cs typeface="Calibri"/>
              </a:rPr>
              <a:t> </a:t>
            </a:r>
            <a:r>
              <a:rPr sz="2400" spc="-5" dirty="0">
                <a:solidFill>
                  <a:srgbClr val="404040"/>
                </a:solidFill>
                <a:latin typeface="Calibri"/>
                <a:cs typeface="Calibri"/>
              </a:rPr>
              <a:t>performer</a:t>
            </a:r>
            <a:endParaRPr sz="2400">
              <a:latin typeface="Calibri"/>
              <a:cs typeface="Calibri"/>
            </a:endParaRPr>
          </a:p>
          <a:p>
            <a:pPr marL="12700">
              <a:lnSpc>
                <a:spcPct val="100000"/>
              </a:lnSpc>
              <a:spcBef>
                <a:spcPts val="525"/>
              </a:spcBef>
            </a:pPr>
            <a:r>
              <a:rPr sz="2400" dirty="0">
                <a:solidFill>
                  <a:srgbClr val="404040"/>
                </a:solidFill>
                <a:latin typeface="Calibri"/>
                <a:cs typeface="Calibri"/>
              </a:rPr>
              <a:t>-&gt;</a:t>
            </a:r>
            <a:r>
              <a:rPr sz="2400" spc="370" dirty="0">
                <a:solidFill>
                  <a:srgbClr val="404040"/>
                </a:solidFill>
                <a:latin typeface="Calibri"/>
                <a:cs typeface="Calibri"/>
              </a:rPr>
              <a:t> </a:t>
            </a:r>
            <a:r>
              <a:rPr sz="2400" spc="-5" dirty="0">
                <a:solidFill>
                  <a:srgbClr val="404040"/>
                </a:solidFill>
                <a:latin typeface="Calibri"/>
                <a:cs typeface="Calibri"/>
              </a:rPr>
              <a:t>Split</a:t>
            </a:r>
            <a:r>
              <a:rPr sz="2400" spc="-15" dirty="0">
                <a:solidFill>
                  <a:srgbClr val="404040"/>
                </a:solidFill>
                <a:latin typeface="Calibri"/>
                <a:cs typeface="Calibri"/>
              </a:rPr>
              <a:t> tasks</a:t>
            </a:r>
            <a:r>
              <a:rPr sz="2400" spc="-20" dirty="0">
                <a:solidFill>
                  <a:srgbClr val="404040"/>
                </a:solidFill>
                <a:latin typeface="Calibri"/>
                <a:cs typeface="Calibri"/>
              </a:rPr>
              <a:t> </a:t>
            </a:r>
            <a:r>
              <a:rPr sz="2400" spc="-5" dirty="0">
                <a:solidFill>
                  <a:srgbClr val="404040"/>
                </a:solidFill>
                <a:latin typeface="Calibri"/>
                <a:cs typeface="Calibri"/>
              </a:rPr>
              <a:t>if</a:t>
            </a:r>
            <a:r>
              <a:rPr sz="2400" spc="-10" dirty="0">
                <a:solidFill>
                  <a:srgbClr val="404040"/>
                </a:solidFill>
                <a:latin typeface="Calibri"/>
                <a:cs typeface="Calibri"/>
              </a:rPr>
              <a:t> </a:t>
            </a:r>
            <a:r>
              <a:rPr sz="2400" spc="-5" dirty="0">
                <a:solidFill>
                  <a:srgbClr val="404040"/>
                </a:solidFill>
                <a:latin typeface="Calibri"/>
                <a:cs typeface="Calibri"/>
              </a:rPr>
              <a:t>they</a:t>
            </a:r>
            <a:r>
              <a:rPr sz="2400" spc="-15" dirty="0">
                <a:solidFill>
                  <a:srgbClr val="404040"/>
                </a:solidFill>
                <a:latin typeface="Calibri"/>
                <a:cs typeface="Calibri"/>
              </a:rPr>
              <a:t> </a:t>
            </a:r>
            <a:r>
              <a:rPr sz="2400" spc="-10" dirty="0">
                <a:solidFill>
                  <a:srgbClr val="404040"/>
                </a:solidFill>
                <a:latin typeface="Calibri"/>
                <a:cs typeface="Calibri"/>
              </a:rPr>
              <a:t>require</a:t>
            </a:r>
            <a:r>
              <a:rPr sz="2400" spc="-5" dirty="0">
                <a:solidFill>
                  <a:srgbClr val="404040"/>
                </a:solidFill>
                <a:latin typeface="Calibri"/>
                <a:cs typeface="Calibri"/>
              </a:rPr>
              <a:t> </a:t>
            </a:r>
            <a:r>
              <a:rPr sz="2400" spc="-15" dirty="0">
                <a:solidFill>
                  <a:srgbClr val="404040"/>
                </a:solidFill>
                <a:latin typeface="Calibri"/>
                <a:cs typeface="Calibri"/>
              </a:rPr>
              <a:t>different</a:t>
            </a:r>
            <a:r>
              <a:rPr sz="2400" spc="-20" dirty="0">
                <a:solidFill>
                  <a:srgbClr val="404040"/>
                </a:solidFill>
                <a:latin typeface="Calibri"/>
                <a:cs typeface="Calibri"/>
              </a:rPr>
              <a:t> </a:t>
            </a:r>
            <a:r>
              <a:rPr sz="2400" spc="-10" dirty="0">
                <a:solidFill>
                  <a:srgbClr val="404040"/>
                </a:solidFill>
                <a:latin typeface="Calibri"/>
                <a:cs typeface="Calibri"/>
              </a:rPr>
              <a:t>performers</a:t>
            </a:r>
            <a:endParaRPr sz="2400">
              <a:latin typeface="Calibri"/>
              <a:cs typeface="Calibri"/>
            </a:endParaRPr>
          </a:p>
        </p:txBody>
      </p:sp>
      <p:grpSp>
        <p:nvGrpSpPr>
          <p:cNvPr id="4" name="object 4"/>
          <p:cNvGrpSpPr/>
          <p:nvPr/>
        </p:nvGrpSpPr>
        <p:grpSpPr>
          <a:xfrm>
            <a:off x="4713622" y="5005239"/>
            <a:ext cx="375920" cy="448309"/>
            <a:chOff x="4713622" y="5005239"/>
            <a:chExt cx="375920" cy="448309"/>
          </a:xfrm>
        </p:grpSpPr>
        <p:sp>
          <p:nvSpPr>
            <p:cNvPr id="5" name="object 5"/>
            <p:cNvSpPr/>
            <p:nvPr/>
          </p:nvSpPr>
          <p:spPr>
            <a:xfrm>
              <a:off x="4721560" y="5013176"/>
              <a:ext cx="360045" cy="432434"/>
            </a:xfrm>
            <a:custGeom>
              <a:avLst/>
              <a:gdLst/>
              <a:ahLst/>
              <a:cxnLst/>
              <a:rect l="l" t="t" r="r" b="b"/>
              <a:pathLst>
                <a:path w="360045" h="432435">
                  <a:moveTo>
                    <a:pt x="270029" y="0"/>
                  </a:moveTo>
                  <a:lnTo>
                    <a:pt x="90009" y="0"/>
                  </a:lnTo>
                  <a:lnTo>
                    <a:pt x="90009" y="252027"/>
                  </a:lnTo>
                  <a:lnTo>
                    <a:pt x="0" y="252027"/>
                  </a:lnTo>
                  <a:lnTo>
                    <a:pt x="180019" y="432047"/>
                  </a:lnTo>
                  <a:lnTo>
                    <a:pt x="360039" y="252027"/>
                  </a:lnTo>
                  <a:lnTo>
                    <a:pt x="270029" y="252027"/>
                  </a:lnTo>
                  <a:lnTo>
                    <a:pt x="270029" y="0"/>
                  </a:lnTo>
                  <a:close/>
                </a:path>
              </a:pathLst>
            </a:custGeom>
            <a:solidFill>
              <a:srgbClr val="000000"/>
            </a:solidFill>
          </p:spPr>
          <p:txBody>
            <a:bodyPr wrap="square" lIns="0" tIns="0" rIns="0" bIns="0" rtlCol="0"/>
            <a:lstStyle/>
            <a:p>
              <a:endParaRPr/>
            </a:p>
          </p:txBody>
        </p:sp>
        <p:sp>
          <p:nvSpPr>
            <p:cNvPr id="6" name="object 6"/>
            <p:cNvSpPr/>
            <p:nvPr/>
          </p:nvSpPr>
          <p:spPr>
            <a:xfrm>
              <a:off x="4721560" y="5013176"/>
              <a:ext cx="360045" cy="432434"/>
            </a:xfrm>
            <a:custGeom>
              <a:avLst/>
              <a:gdLst/>
              <a:ahLst/>
              <a:cxnLst/>
              <a:rect l="l" t="t" r="r" b="b"/>
              <a:pathLst>
                <a:path w="360045" h="432435">
                  <a:moveTo>
                    <a:pt x="270030" y="0"/>
                  </a:moveTo>
                  <a:lnTo>
                    <a:pt x="270030" y="252028"/>
                  </a:lnTo>
                  <a:lnTo>
                    <a:pt x="360040" y="252028"/>
                  </a:lnTo>
                  <a:lnTo>
                    <a:pt x="180020" y="432048"/>
                  </a:lnTo>
                  <a:lnTo>
                    <a:pt x="0" y="252028"/>
                  </a:lnTo>
                  <a:lnTo>
                    <a:pt x="90010" y="252028"/>
                  </a:lnTo>
                  <a:lnTo>
                    <a:pt x="90010" y="0"/>
                  </a:lnTo>
                  <a:lnTo>
                    <a:pt x="270030" y="0"/>
                  </a:lnTo>
                  <a:close/>
                </a:path>
              </a:pathLst>
            </a:custGeom>
            <a:ln w="15875">
              <a:solidFill>
                <a:srgbClr val="000000"/>
              </a:solidFill>
            </a:ln>
          </p:spPr>
          <p:txBody>
            <a:bodyPr wrap="square" lIns="0" tIns="0" rIns="0" bIns="0" rtlCol="0"/>
            <a:lstStyle/>
            <a:p>
              <a:endParaRPr/>
            </a:p>
          </p:txBody>
        </p:sp>
      </p:grpSp>
      <p:grpSp>
        <p:nvGrpSpPr>
          <p:cNvPr id="7" name="object 7"/>
          <p:cNvGrpSpPr/>
          <p:nvPr/>
        </p:nvGrpSpPr>
        <p:grpSpPr>
          <a:xfrm>
            <a:off x="6882383" y="0"/>
            <a:ext cx="2895600" cy="1298575"/>
            <a:chOff x="6882383" y="0"/>
            <a:chExt cx="2895600" cy="1298575"/>
          </a:xfrm>
        </p:grpSpPr>
        <p:pic>
          <p:nvPicPr>
            <p:cNvPr id="8" name="object 8"/>
            <p:cNvPicPr/>
            <p:nvPr/>
          </p:nvPicPr>
          <p:blipFill>
            <a:blip r:embed="rId2" cstate="print"/>
            <a:stretch>
              <a:fillRect/>
            </a:stretch>
          </p:blipFill>
          <p:spPr>
            <a:xfrm>
              <a:off x="6882383" y="0"/>
              <a:ext cx="1249679" cy="1298448"/>
            </a:xfrm>
            <a:prstGeom prst="rect">
              <a:avLst/>
            </a:prstGeom>
          </p:spPr>
        </p:pic>
        <p:pic>
          <p:nvPicPr>
            <p:cNvPr id="9" name="object 9"/>
            <p:cNvPicPr/>
            <p:nvPr/>
          </p:nvPicPr>
          <p:blipFill>
            <a:blip r:embed="rId3" cstate="print"/>
            <a:stretch>
              <a:fillRect/>
            </a:stretch>
          </p:blipFill>
          <p:spPr>
            <a:xfrm>
              <a:off x="7074544" y="188640"/>
              <a:ext cx="864095" cy="916558"/>
            </a:xfrm>
            <a:prstGeom prst="rect">
              <a:avLst/>
            </a:prstGeom>
          </p:spPr>
        </p:pic>
        <p:pic>
          <p:nvPicPr>
            <p:cNvPr id="10" name="object 10"/>
            <p:cNvPicPr/>
            <p:nvPr/>
          </p:nvPicPr>
          <p:blipFill>
            <a:blip r:embed="rId4" cstate="print"/>
            <a:stretch>
              <a:fillRect/>
            </a:stretch>
          </p:blipFill>
          <p:spPr>
            <a:xfrm>
              <a:off x="8537447" y="0"/>
              <a:ext cx="1240536" cy="1280160"/>
            </a:xfrm>
            <a:prstGeom prst="rect">
              <a:avLst/>
            </a:prstGeom>
          </p:spPr>
        </p:pic>
        <p:pic>
          <p:nvPicPr>
            <p:cNvPr id="11" name="object 11"/>
            <p:cNvPicPr/>
            <p:nvPr/>
          </p:nvPicPr>
          <p:blipFill>
            <a:blip r:embed="rId5" cstate="print"/>
            <a:stretch>
              <a:fillRect/>
            </a:stretch>
          </p:blipFill>
          <p:spPr>
            <a:xfrm>
              <a:off x="8730729" y="183094"/>
              <a:ext cx="853929" cy="905775"/>
            </a:xfrm>
            <a:prstGeom prst="rect">
              <a:avLst/>
            </a:prstGeom>
          </p:spPr>
        </p:pic>
        <p:sp>
          <p:nvSpPr>
            <p:cNvPr id="12" name="object 12"/>
            <p:cNvSpPr/>
            <p:nvPr/>
          </p:nvSpPr>
          <p:spPr>
            <a:xfrm>
              <a:off x="8154664" y="535979"/>
              <a:ext cx="360045" cy="201295"/>
            </a:xfrm>
            <a:custGeom>
              <a:avLst/>
              <a:gdLst/>
              <a:ahLst/>
              <a:cxnLst/>
              <a:rect l="l" t="t" r="r" b="b"/>
              <a:pathLst>
                <a:path w="360045" h="201295">
                  <a:moveTo>
                    <a:pt x="259675" y="0"/>
                  </a:moveTo>
                  <a:lnTo>
                    <a:pt x="259675" y="50182"/>
                  </a:lnTo>
                  <a:lnTo>
                    <a:pt x="100365" y="50182"/>
                  </a:lnTo>
                  <a:lnTo>
                    <a:pt x="100365" y="0"/>
                  </a:lnTo>
                  <a:lnTo>
                    <a:pt x="0" y="100365"/>
                  </a:lnTo>
                  <a:lnTo>
                    <a:pt x="100365" y="200731"/>
                  </a:lnTo>
                  <a:lnTo>
                    <a:pt x="100365" y="150548"/>
                  </a:lnTo>
                  <a:lnTo>
                    <a:pt x="259675" y="150548"/>
                  </a:lnTo>
                  <a:lnTo>
                    <a:pt x="259675" y="200731"/>
                  </a:lnTo>
                  <a:lnTo>
                    <a:pt x="360039" y="100365"/>
                  </a:lnTo>
                  <a:lnTo>
                    <a:pt x="259675" y="0"/>
                  </a:lnTo>
                  <a:close/>
                </a:path>
              </a:pathLst>
            </a:custGeom>
            <a:solidFill>
              <a:srgbClr val="98C723"/>
            </a:solidFill>
          </p:spPr>
          <p:txBody>
            <a:bodyPr wrap="square" lIns="0" tIns="0" rIns="0" bIns="0" rtlCol="0"/>
            <a:lstStyle/>
            <a:p>
              <a:endParaRPr/>
            </a:p>
          </p:txBody>
        </p:sp>
        <p:sp>
          <p:nvSpPr>
            <p:cNvPr id="13" name="object 13"/>
            <p:cNvSpPr/>
            <p:nvPr/>
          </p:nvSpPr>
          <p:spPr>
            <a:xfrm>
              <a:off x="8154664" y="535979"/>
              <a:ext cx="360045" cy="201295"/>
            </a:xfrm>
            <a:custGeom>
              <a:avLst/>
              <a:gdLst/>
              <a:ahLst/>
              <a:cxnLst/>
              <a:rect l="l" t="t" r="r" b="b"/>
              <a:pathLst>
                <a:path w="360045" h="201295">
                  <a:moveTo>
                    <a:pt x="0" y="100365"/>
                  </a:moveTo>
                  <a:lnTo>
                    <a:pt x="100365" y="0"/>
                  </a:lnTo>
                  <a:lnTo>
                    <a:pt x="100365" y="50182"/>
                  </a:lnTo>
                  <a:lnTo>
                    <a:pt x="259675" y="50182"/>
                  </a:lnTo>
                  <a:lnTo>
                    <a:pt x="259675" y="0"/>
                  </a:lnTo>
                  <a:lnTo>
                    <a:pt x="360040" y="100365"/>
                  </a:lnTo>
                  <a:lnTo>
                    <a:pt x="259675" y="200730"/>
                  </a:lnTo>
                  <a:lnTo>
                    <a:pt x="259675" y="150547"/>
                  </a:lnTo>
                  <a:lnTo>
                    <a:pt x="100365" y="150547"/>
                  </a:lnTo>
                  <a:lnTo>
                    <a:pt x="100365" y="200730"/>
                  </a:lnTo>
                  <a:lnTo>
                    <a:pt x="0" y="100365"/>
                  </a:lnTo>
                  <a:close/>
                </a:path>
              </a:pathLst>
            </a:custGeom>
            <a:ln w="15875">
              <a:solidFill>
                <a:srgbClr val="6E9217"/>
              </a:solidFill>
            </a:ln>
          </p:spPr>
          <p:txBody>
            <a:bodyPr wrap="square" lIns="0" tIns="0" rIns="0" bIns="0" rtlCol="0"/>
            <a:lstStyle/>
            <a:p>
              <a:endParaRPr/>
            </a:p>
          </p:txBody>
        </p:sp>
      </p:grpSp>
      <p:pic>
        <p:nvPicPr>
          <p:cNvPr id="14" name="object 14"/>
          <p:cNvPicPr/>
          <p:nvPr/>
        </p:nvPicPr>
        <p:blipFill>
          <a:blip r:embed="rId6" cstate="print"/>
          <a:stretch>
            <a:fillRect/>
          </a:stretch>
        </p:blipFill>
        <p:spPr>
          <a:xfrm>
            <a:off x="3809380" y="3789040"/>
            <a:ext cx="2228850" cy="923925"/>
          </a:xfrm>
          <a:prstGeom prst="rect">
            <a:avLst/>
          </a:prstGeom>
        </p:spPr>
      </p:pic>
      <p:pic>
        <p:nvPicPr>
          <p:cNvPr id="15" name="object 15"/>
          <p:cNvPicPr/>
          <p:nvPr/>
        </p:nvPicPr>
        <p:blipFill>
          <a:blip r:embed="rId7" cstate="print"/>
          <a:stretch>
            <a:fillRect/>
          </a:stretch>
        </p:blipFill>
        <p:spPr>
          <a:xfrm>
            <a:off x="2970089" y="5757068"/>
            <a:ext cx="3809999" cy="923925"/>
          </a:xfrm>
          <a:prstGeom prst="rect">
            <a:avLst/>
          </a:prstGeom>
        </p:spPr>
      </p:pic>
      <p:sp>
        <p:nvSpPr>
          <p:cNvPr id="16" name="object 16"/>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4001770" cy="513080"/>
          </a:xfrm>
          <a:prstGeom prst="rect">
            <a:avLst/>
          </a:prstGeom>
        </p:spPr>
        <p:txBody>
          <a:bodyPr vert="horz" wrap="square" lIns="0" tIns="12700" rIns="0" bIns="0" rtlCol="0">
            <a:spAutoFit/>
          </a:bodyPr>
          <a:lstStyle/>
          <a:p>
            <a:pPr marL="12700">
              <a:lnSpc>
                <a:spcPct val="100000"/>
              </a:lnSpc>
              <a:spcBef>
                <a:spcPts val="100"/>
              </a:spcBef>
            </a:pPr>
            <a:r>
              <a:rPr spc="-5" dirty="0"/>
              <a:t>An</a:t>
            </a:r>
            <a:r>
              <a:rPr spc="-10" dirty="0"/>
              <a:t> </a:t>
            </a:r>
            <a:r>
              <a:rPr spc="-20" dirty="0"/>
              <a:t>exception</a:t>
            </a:r>
            <a:r>
              <a:rPr spc="-10" dirty="0"/>
              <a:t> </a:t>
            </a:r>
            <a:r>
              <a:rPr spc="-15" dirty="0"/>
              <a:t>to </a:t>
            </a:r>
            <a:r>
              <a:rPr dirty="0"/>
              <a:t>the</a:t>
            </a:r>
            <a:r>
              <a:rPr spc="-25" dirty="0"/>
              <a:t> </a:t>
            </a:r>
            <a:r>
              <a:rPr dirty="0"/>
              <a:t>rule</a:t>
            </a:r>
          </a:p>
        </p:txBody>
      </p:sp>
      <p:pic>
        <p:nvPicPr>
          <p:cNvPr id="3" name="object 3"/>
          <p:cNvPicPr/>
          <p:nvPr/>
        </p:nvPicPr>
        <p:blipFill>
          <a:blip r:embed="rId2" cstate="print"/>
          <a:stretch>
            <a:fillRect/>
          </a:stretch>
        </p:blipFill>
        <p:spPr>
          <a:xfrm>
            <a:off x="8210102" y="188672"/>
            <a:ext cx="1334822" cy="936072"/>
          </a:xfrm>
          <a:prstGeom prst="rect">
            <a:avLst/>
          </a:prstGeom>
        </p:spPr>
      </p:pic>
      <p:pic>
        <p:nvPicPr>
          <p:cNvPr id="4" name="object 4"/>
          <p:cNvPicPr/>
          <p:nvPr/>
        </p:nvPicPr>
        <p:blipFill>
          <a:blip r:embed="rId3" cstate="print"/>
          <a:stretch>
            <a:fillRect/>
          </a:stretch>
        </p:blipFill>
        <p:spPr>
          <a:xfrm>
            <a:off x="2447132" y="2547938"/>
            <a:ext cx="6010275" cy="1771650"/>
          </a:xfrm>
          <a:prstGeom prst="rect">
            <a:avLst/>
          </a:prstGeom>
        </p:spPr>
      </p:pic>
      <p:sp>
        <p:nvSpPr>
          <p:cNvPr id="5" name="object 5"/>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0199" y="373380"/>
            <a:ext cx="2418715"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C00000"/>
                </a:solidFill>
                <a:latin typeface="Calibri"/>
                <a:cs typeface="Calibri"/>
              </a:rPr>
              <a:t>Our</a:t>
            </a:r>
            <a:r>
              <a:rPr sz="3200" spc="-75" dirty="0">
                <a:solidFill>
                  <a:srgbClr val="C00000"/>
                </a:solidFill>
                <a:latin typeface="Calibri"/>
                <a:cs typeface="Calibri"/>
              </a:rPr>
              <a:t> </a:t>
            </a:r>
            <a:r>
              <a:rPr sz="3200" spc="-15" dirty="0">
                <a:solidFill>
                  <a:srgbClr val="C00000"/>
                </a:solidFill>
                <a:latin typeface="Calibri"/>
                <a:cs typeface="Calibri"/>
              </a:rPr>
              <a:t>example…</a:t>
            </a:r>
            <a:endParaRPr sz="3200">
              <a:latin typeface="Calibri"/>
              <a:cs typeface="Calibri"/>
            </a:endParaRPr>
          </a:p>
        </p:txBody>
      </p:sp>
      <p:sp>
        <p:nvSpPr>
          <p:cNvPr id="3" name="object 3"/>
          <p:cNvSpPr txBox="1"/>
          <p:nvPr/>
        </p:nvSpPr>
        <p:spPr>
          <a:xfrm>
            <a:off x="7556199" y="1111865"/>
            <a:ext cx="1658620" cy="372110"/>
          </a:xfrm>
          <a:prstGeom prst="rect">
            <a:avLst/>
          </a:prstGeom>
        </p:spPr>
        <p:txBody>
          <a:bodyPr vert="horz" wrap="square" lIns="0" tIns="0" rIns="0" bIns="0" rtlCol="0">
            <a:spAutoFit/>
          </a:bodyPr>
          <a:lstStyle/>
          <a:p>
            <a:pPr>
              <a:lnSpc>
                <a:spcPts val="2765"/>
              </a:lnSpc>
            </a:pPr>
            <a:r>
              <a:rPr sz="2400" spc="-20" dirty="0">
                <a:solidFill>
                  <a:srgbClr val="404040"/>
                </a:solidFill>
                <a:latin typeface="Calibri"/>
                <a:cs typeface="Calibri"/>
              </a:rPr>
              <a:t>Before</a:t>
            </a:r>
            <a:r>
              <a:rPr sz="2400" spc="-40" dirty="0">
                <a:solidFill>
                  <a:srgbClr val="404040"/>
                </a:solidFill>
                <a:latin typeface="Calibri"/>
                <a:cs typeface="Calibri"/>
              </a:rPr>
              <a:t> </a:t>
            </a:r>
            <a:r>
              <a:rPr sz="2400" spc="-10" dirty="0">
                <a:solidFill>
                  <a:srgbClr val="404040"/>
                </a:solidFill>
                <a:latin typeface="Calibri"/>
                <a:cs typeface="Calibri"/>
              </a:rPr>
              <a:t>Step</a:t>
            </a:r>
            <a:r>
              <a:rPr sz="2400" spc="-35" dirty="0">
                <a:solidFill>
                  <a:srgbClr val="404040"/>
                </a:solidFill>
                <a:latin typeface="Calibri"/>
                <a:cs typeface="Calibri"/>
              </a:rPr>
              <a:t> </a:t>
            </a:r>
            <a:r>
              <a:rPr sz="2400" dirty="0">
                <a:solidFill>
                  <a:srgbClr val="404040"/>
                </a:solidFill>
                <a:latin typeface="Calibri"/>
                <a:cs typeface="Calibri"/>
              </a:rPr>
              <a:t>1</a:t>
            </a:r>
            <a:endParaRPr sz="2400">
              <a:latin typeface="Calibri"/>
              <a:cs typeface="Calibri"/>
            </a:endParaRPr>
          </a:p>
        </p:txBody>
      </p:sp>
      <p:pic>
        <p:nvPicPr>
          <p:cNvPr id="4" name="object 4"/>
          <p:cNvPicPr/>
          <p:nvPr/>
        </p:nvPicPr>
        <p:blipFill>
          <a:blip r:embed="rId2" cstate="print"/>
          <a:stretch>
            <a:fillRect/>
          </a:stretch>
        </p:blipFill>
        <p:spPr>
          <a:xfrm>
            <a:off x="1428804" y="1028327"/>
            <a:ext cx="7935798" cy="5713040"/>
          </a:xfrm>
          <a:prstGeom prst="rect">
            <a:avLst/>
          </a:prstGeom>
        </p:spPr>
      </p:pic>
      <p:sp>
        <p:nvSpPr>
          <p:cNvPr id="5" name="object 5"/>
          <p:cNvSpPr txBox="1"/>
          <p:nvPr/>
        </p:nvSpPr>
        <p:spPr>
          <a:xfrm>
            <a:off x="7704177" y="1084579"/>
            <a:ext cx="14947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04040"/>
                </a:solidFill>
                <a:latin typeface="Calibri"/>
                <a:cs typeface="Calibri"/>
              </a:rPr>
              <a:t>After</a:t>
            </a:r>
            <a:r>
              <a:rPr sz="2400" spc="-50" dirty="0">
                <a:solidFill>
                  <a:srgbClr val="404040"/>
                </a:solidFill>
                <a:latin typeface="Calibri"/>
                <a:cs typeface="Calibri"/>
              </a:rPr>
              <a:t> </a:t>
            </a:r>
            <a:r>
              <a:rPr sz="2400" spc="-10" dirty="0">
                <a:solidFill>
                  <a:srgbClr val="404040"/>
                </a:solidFill>
                <a:latin typeface="Calibri"/>
                <a:cs typeface="Calibri"/>
              </a:rPr>
              <a:t>Step</a:t>
            </a:r>
            <a:r>
              <a:rPr sz="2400" spc="-45" dirty="0">
                <a:solidFill>
                  <a:srgbClr val="404040"/>
                </a:solidFill>
                <a:latin typeface="Calibri"/>
                <a:cs typeface="Calibri"/>
              </a:rPr>
              <a:t> </a:t>
            </a:r>
            <a:r>
              <a:rPr sz="2400" dirty="0">
                <a:solidFill>
                  <a:srgbClr val="404040"/>
                </a:solidFill>
                <a:latin typeface="Calibri"/>
                <a:cs typeface="Calibri"/>
              </a:rPr>
              <a:t>4</a:t>
            </a:r>
            <a:endParaRPr sz="24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5871845" cy="513080"/>
          </a:xfrm>
          <a:prstGeom prst="rect">
            <a:avLst/>
          </a:prstGeom>
        </p:spPr>
        <p:txBody>
          <a:bodyPr vert="horz" wrap="square" lIns="0" tIns="12700" rIns="0" bIns="0" rtlCol="0">
            <a:spAutoFit/>
          </a:bodyPr>
          <a:lstStyle/>
          <a:p>
            <a:pPr marL="12700">
              <a:lnSpc>
                <a:spcPct val="100000"/>
              </a:lnSpc>
              <a:spcBef>
                <a:spcPts val="100"/>
              </a:spcBef>
            </a:pPr>
            <a:r>
              <a:rPr dirty="0"/>
              <a:t>Bridging the</a:t>
            </a:r>
            <a:r>
              <a:rPr spc="-15" dirty="0"/>
              <a:t> gap:</a:t>
            </a:r>
            <a:r>
              <a:rPr dirty="0"/>
              <a:t> one</a:t>
            </a:r>
            <a:r>
              <a:rPr spc="-15" dirty="0"/>
              <a:t> </a:t>
            </a:r>
            <a:r>
              <a:rPr spc="-10" dirty="0"/>
              <a:t>task </a:t>
            </a:r>
            <a:r>
              <a:rPr spc="-15" dirty="0"/>
              <a:t>at</a:t>
            </a:r>
            <a:r>
              <a:rPr spc="-5" dirty="0"/>
              <a:t> </a:t>
            </a:r>
            <a:r>
              <a:rPr dirty="0"/>
              <a:t>a</a:t>
            </a:r>
            <a:r>
              <a:rPr spc="-5" dirty="0"/>
              <a:t> </a:t>
            </a:r>
            <a:r>
              <a:rPr dirty="0"/>
              <a:t>time</a:t>
            </a:r>
          </a:p>
        </p:txBody>
      </p:sp>
      <p:sp>
        <p:nvSpPr>
          <p:cNvPr id="3" name="object 3"/>
          <p:cNvSpPr txBox="1"/>
          <p:nvPr/>
        </p:nvSpPr>
        <p:spPr>
          <a:xfrm>
            <a:off x="640197" y="1273556"/>
            <a:ext cx="4892675" cy="1787525"/>
          </a:xfrm>
          <a:prstGeom prst="rect">
            <a:avLst/>
          </a:prstGeom>
        </p:spPr>
        <p:txBody>
          <a:bodyPr vert="horz" wrap="square" lIns="0" tIns="88900" rIns="0" bIns="0" rtlCol="0">
            <a:spAutoFit/>
          </a:bodyPr>
          <a:lstStyle/>
          <a:p>
            <a:pPr marL="469900" indent="-457200">
              <a:lnSpc>
                <a:spcPct val="100000"/>
              </a:lnSpc>
              <a:spcBef>
                <a:spcPts val="700"/>
              </a:spcBef>
              <a:buClr>
                <a:srgbClr val="7F7F7F"/>
              </a:buClr>
              <a:buAutoNum type="arabicPeriod"/>
              <a:tabLst>
                <a:tab pos="469265" algn="l"/>
                <a:tab pos="469900" algn="l"/>
              </a:tabLst>
            </a:pPr>
            <a:r>
              <a:rPr sz="2400" spc="-5" dirty="0">
                <a:solidFill>
                  <a:srgbClr val="404040"/>
                </a:solidFill>
                <a:latin typeface="Calibri"/>
                <a:cs typeface="Calibri"/>
              </a:rPr>
              <a:t>Identify</a:t>
            </a:r>
            <a:r>
              <a:rPr sz="2400" spc="-25" dirty="0">
                <a:solidFill>
                  <a:srgbClr val="404040"/>
                </a:solidFill>
                <a:latin typeface="Calibri"/>
                <a:cs typeface="Calibri"/>
              </a:rPr>
              <a:t> </a:t>
            </a:r>
            <a:r>
              <a:rPr sz="2400" spc="-5" dirty="0">
                <a:solidFill>
                  <a:srgbClr val="404040"/>
                </a:solidFill>
                <a:latin typeface="Calibri"/>
                <a:cs typeface="Calibri"/>
              </a:rPr>
              <a:t>the</a:t>
            </a:r>
            <a:r>
              <a:rPr sz="2400" spc="-15" dirty="0">
                <a:solidFill>
                  <a:srgbClr val="404040"/>
                </a:solidFill>
                <a:latin typeface="Calibri"/>
                <a:cs typeface="Calibri"/>
              </a:rPr>
              <a:t> </a:t>
            </a:r>
            <a:r>
              <a:rPr sz="2400" spc="-10" dirty="0">
                <a:solidFill>
                  <a:srgbClr val="404040"/>
                </a:solidFill>
                <a:latin typeface="Calibri"/>
                <a:cs typeface="Calibri"/>
              </a:rPr>
              <a:t>automation</a:t>
            </a:r>
            <a:r>
              <a:rPr sz="2400" spc="-20" dirty="0">
                <a:solidFill>
                  <a:srgbClr val="404040"/>
                </a:solidFill>
                <a:latin typeface="Calibri"/>
                <a:cs typeface="Calibri"/>
              </a:rPr>
              <a:t> </a:t>
            </a:r>
            <a:r>
              <a:rPr sz="2400" dirty="0">
                <a:solidFill>
                  <a:srgbClr val="404040"/>
                </a:solidFill>
                <a:latin typeface="Calibri"/>
                <a:cs typeface="Calibri"/>
              </a:rPr>
              <a:t>boundaries</a:t>
            </a:r>
            <a:endParaRPr sz="2400">
              <a:latin typeface="Calibri"/>
              <a:cs typeface="Calibri"/>
            </a:endParaRPr>
          </a:p>
          <a:p>
            <a:pPr marL="469900" indent="-457200">
              <a:lnSpc>
                <a:spcPct val="100000"/>
              </a:lnSpc>
              <a:spcBef>
                <a:spcPts val="600"/>
              </a:spcBef>
              <a:buClr>
                <a:srgbClr val="7F7F7F"/>
              </a:buClr>
              <a:buAutoNum type="arabicPeriod"/>
              <a:tabLst>
                <a:tab pos="469265" algn="l"/>
                <a:tab pos="469900" algn="l"/>
              </a:tabLst>
            </a:pPr>
            <a:r>
              <a:rPr sz="2400" spc="-15" dirty="0">
                <a:solidFill>
                  <a:srgbClr val="404040"/>
                </a:solidFill>
                <a:latin typeface="Calibri"/>
                <a:cs typeface="Calibri"/>
              </a:rPr>
              <a:t>Review</a:t>
            </a:r>
            <a:r>
              <a:rPr sz="2400" spc="-25" dirty="0">
                <a:solidFill>
                  <a:srgbClr val="404040"/>
                </a:solidFill>
                <a:latin typeface="Calibri"/>
                <a:cs typeface="Calibri"/>
              </a:rPr>
              <a:t> </a:t>
            </a:r>
            <a:r>
              <a:rPr sz="2400" spc="-5" dirty="0">
                <a:solidFill>
                  <a:srgbClr val="404040"/>
                </a:solidFill>
                <a:latin typeface="Calibri"/>
                <a:cs typeface="Calibri"/>
              </a:rPr>
              <a:t>manual</a:t>
            </a:r>
            <a:r>
              <a:rPr sz="2400" spc="-25" dirty="0">
                <a:solidFill>
                  <a:srgbClr val="404040"/>
                </a:solidFill>
                <a:latin typeface="Calibri"/>
                <a:cs typeface="Calibri"/>
              </a:rPr>
              <a:t> </a:t>
            </a:r>
            <a:r>
              <a:rPr sz="2400" spc="-15" dirty="0">
                <a:solidFill>
                  <a:srgbClr val="404040"/>
                </a:solidFill>
                <a:latin typeface="Calibri"/>
                <a:cs typeface="Calibri"/>
              </a:rPr>
              <a:t>tasks</a:t>
            </a:r>
            <a:endParaRPr sz="2400">
              <a:latin typeface="Calibri"/>
              <a:cs typeface="Calibri"/>
            </a:endParaRPr>
          </a:p>
          <a:p>
            <a:pPr marL="469900" indent="-457200">
              <a:lnSpc>
                <a:spcPct val="100000"/>
              </a:lnSpc>
              <a:spcBef>
                <a:spcPts val="620"/>
              </a:spcBef>
              <a:buClr>
                <a:srgbClr val="7F7F7F"/>
              </a:buClr>
              <a:buAutoNum type="arabicPeriod"/>
              <a:tabLst>
                <a:tab pos="469265" algn="l"/>
                <a:tab pos="469900" algn="l"/>
              </a:tabLst>
            </a:pPr>
            <a:r>
              <a:rPr sz="2400" spc="-10" dirty="0">
                <a:solidFill>
                  <a:srgbClr val="404040"/>
                </a:solidFill>
                <a:latin typeface="Calibri"/>
                <a:cs typeface="Calibri"/>
              </a:rPr>
              <a:t>Complete </a:t>
            </a:r>
            <a:r>
              <a:rPr sz="2400" spc="-5" dirty="0">
                <a:solidFill>
                  <a:srgbClr val="404040"/>
                </a:solidFill>
                <a:latin typeface="Calibri"/>
                <a:cs typeface="Calibri"/>
              </a:rPr>
              <a:t>the</a:t>
            </a:r>
            <a:r>
              <a:rPr sz="2400" spc="-10" dirty="0">
                <a:solidFill>
                  <a:srgbClr val="404040"/>
                </a:solidFill>
                <a:latin typeface="Calibri"/>
                <a:cs typeface="Calibri"/>
              </a:rPr>
              <a:t> process</a:t>
            </a:r>
            <a:r>
              <a:rPr sz="2400" spc="-15" dirty="0">
                <a:solidFill>
                  <a:srgbClr val="404040"/>
                </a:solidFill>
                <a:latin typeface="Calibri"/>
                <a:cs typeface="Calibri"/>
              </a:rPr>
              <a:t> </a:t>
            </a:r>
            <a:r>
              <a:rPr sz="2400" spc="-5" dirty="0">
                <a:solidFill>
                  <a:srgbClr val="404040"/>
                </a:solidFill>
                <a:latin typeface="Calibri"/>
                <a:cs typeface="Calibri"/>
              </a:rPr>
              <a:t>model</a:t>
            </a:r>
            <a:endParaRPr sz="2400">
              <a:latin typeface="Calibri"/>
              <a:cs typeface="Calibri"/>
            </a:endParaRPr>
          </a:p>
          <a:p>
            <a:pPr marL="469900" indent="-457200">
              <a:lnSpc>
                <a:spcPct val="100000"/>
              </a:lnSpc>
              <a:spcBef>
                <a:spcPts val="530"/>
              </a:spcBef>
              <a:buClr>
                <a:srgbClr val="7F7F7F"/>
              </a:buClr>
              <a:buAutoNum type="arabicPeriod"/>
              <a:tabLst>
                <a:tab pos="469265" algn="l"/>
                <a:tab pos="469900" algn="l"/>
              </a:tabLst>
            </a:pPr>
            <a:r>
              <a:rPr sz="2400" spc="-10" dirty="0">
                <a:solidFill>
                  <a:srgbClr val="404040"/>
                </a:solidFill>
                <a:latin typeface="Calibri"/>
                <a:cs typeface="Calibri"/>
              </a:rPr>
              <a:t>Adjust</a:t>
            </a:r>
            <a:r>
              <a:rPr sz="2400" spc="-20" dirty="0">
                <a:solidFill>
                  <a:srgbClr val="404040"/>
                </a:solidFill>
                <a:latin typeface="Calibri"/>
                <a:cs typeface="Calibri"/>
              </a:rPr>
              <a:t> </a:t>
            </a:r>
            <a:r>
              <a:rPr sz="2400" spc="-10" dirty="0">
                <a:solidFill>
                  <a:srgbClr val="404040"/>
                </a:solidFill>
                <a:latin typeface="Calibri"/>
                <a:cs typeface="Calibri"/>
              </a:rPr>
              <a:t>task</a:t>
            </a:r>
            <a:r>
              <a:rPr sz="2400" spc="-20" dirty="0">
                <a:solidFill>
                  <a:srgbClr val="404040"/>
                </a:solidFill>
                <a:latin typeface="Calibri"/>
                <a:cs typeface="Calibri"/>
              </a:rPr>
              <a:t> </a:t>
            </a:r>
            <a:r>
              <a:rPr sz="2400" spc="-10" dirty="0">
                <a:solidFill>
                  <a:srgbClr val="404040"/>
                </a:solidFill>
                <a:latin typeface="Calibri"/>
                <a:cs typeface="Calibri"/>
              </a:rPr>
              <a:t>granularity</a:t>
            </a:r>
            <a:endParaRPr sz="2400">
              <a:latin typeface="Calibri"/>
              <a:cs typeface="Calibri"/>
            </a:endParaRPr>
          </a:p>
        </p:txBody>
      </p:sp>
      <p:sp>
        <p:nvSpPr>
          <p:cNvPr id="4" name="object 4"/>
          <p:cNvSpPr txBox="1"/>
          <p:nvPr/>
        </p:nvSpPr>
        <p:spPr>
          <a:xfrm>
            <a:off x="449808" y="3068960"/>
            <a:ext cx="4320540" cy="504190"/>
          </a:xfrm>
          <a:prstGeom prst="rect">
            <a:avLst/>
          </a:prstGeom>
          <a:ln w="38100">
            <a:solidFill>
              <a:srgbClr val="C00000"/>
            </a:solidFill>
          </a:ln>
        </p:spPr>
        <p:txBody>
          <a:bodyPr vert="horz" wrap="square" lIns="0" tIns="57785" rIns="0" bIns="0" rtlCol="0">
            <a:spAutoFit/>
          </a:bodyPr>
          <a:lstStyle/>
          <a:p>
            <a:pPr marL="202565">
              <a:lnSpc>
                <a:spcPct val="100000"/>
              </a:lnSpc>
              <a:spcBef>
                <a:spcPts val="455"/>
              </a:spcBef>
              <a:tabLst>
                <a:tab pos="659765" algn="l"/>
              </a:tabLst>
            </a:pPr>
            <a:r>
              <a:rPr sz="2400" spc="-5" dirty="0">
                <a:solidFill>
                  <a:srgbClr val="7F7F7F"/>
                </a:solidFill>
                <a:latin typeface="Calibri"/>
                <a:cs typeface="Calibri"/>
              </a:rPr>
              <a:t>5.	</a:t>
            </a:r>
            <a:r>
              <a:rPr sz="2400" dirty="0">
                <a:solidFill>
                  <a:srgbClr val="404040"/>
                </a:solidFill>
                <a:latin typeface="Calibri"/>
                <a:cs typeface="Calibri"/>
              </a:rPr>
              <a:t>Specify</a:t>
            </a:r>
            <a:r>
              <a:rPr sz="2400" spc="-30" dirty="0">
                <a:solidFill>
                  <a:srgbClr val="404040"/>
                </a:solidFill>
                <a:latin typeface="Calibri"/>
                <a:cs typeface="Calibri"/>
              </a:rPr>
              <a:t> </a:t>
            </a:r>
            <a:r>
              <a:rPr sz="2400" spc="-15" dirty="0">
                <a:solidFill>
                  <a:srgbClr val="404040"/>
                </a:solidFill>
                <a:latin typeface="Calibri"/>
                <a:cs typeface="Calibri"/>
              </a:rPr>
              <a:t>execution</a:t>
            </a:r>
            <a:r>
              <a:rPr sz="2400" spc="-25" dirty="0">
                <a:solidFill>
                  <a:srgbClr val="404040"/>
                </a:solidFill>
                <a:latin typeface="Calibri"/>
                <a:cs typeface="Calibri"/>
              </a:rPr>
              <a:t> </a:t>
            </a:r>
            <a:r>
              <a:rPr sz="2400" spc="-5" dirty="0">
                <a:solidFill>
                  <a:srgbClr val="404040"/>
                </a:solidFill>
                <a:latin typeface="Calibri"/>
                <a:cs typeface="Calibri"/>
              </a:rPr>
              <a:t>properties</a:t>
            </a:r>
            <a:endParaRPr sz="2400">
              <a:latin typeface="Calibri"/>
              <a:cs typeface="Calibri"/>
            </a:endParaRPr>
          </a:p>
        </p:txBody>
      </p:sp>
      <p:pic>
        <p:nvPicPr>
          <p:cNvPr id="5" name="object 5"/>
          <p:cNvPicPr/>
          <p:nvPr/>
        </p:nvPicPr>
        <p:blipFill>
          <a:blip r:embed="rId2" cstate="print"/>
          <a:stretch>
            <a:fillRect/>
          </a:stretch>
        </p:blipFill>
        <p:spPr>
          <a:xfrm>
            <a:off x="4050208" y="4384740"/>
            <a:ext cx="2328275" cy="1238688"/>
          </a:xfrm>
          <a:prstGeom prst="rect">
            <a:avLst/>
          </a:prstGeom>
        </p:spPr>
      </p:pic>
      <p:grpSp>
        <p:nvGrpSpPr>
          <p:cNvPr id="6" name="object 6"/>
          <p:cNvGrpSpPr/>
          <p:nvPr/>
        </p:nvGrpSpPr>
        <p:grpSpPr>
          <a:xfrm>
            <a:off x="1624583" y="4172711"/>
            <a:ext cx="2310765" cy="1780539"/>
            <a:chOff x="1624583" y="4172711"/>
            <a:chExt cx="2310765" cy="1780539"/>
          </a:xfrm>
        </p:grpSpPr>
        <p:pic>
          <p:nvPicPr>
            <p:cNvPr id="7" name="object 7"/>
            <p:cNvPicPr/>
            <p:nvPr/>
          </p:nvPicPr>
          <p:blipFill>
            <a:blip r:embed="rId3" cstate="print"/>
            <a:stretch>
              <a:fillRect/>
            </a:stretch>
          </p:blipFill>
          <p:spPr>
            <a:xfrm>
              <a:off x="1624583" y="4172711"/>
              <a:ext cx="2310383" cy="1780032"/>
            </a:xfrm>
            <a:prstGeom prst="rect">
              <a:avLst/>
            </a:prstGeom>
          </p:spPr>
        </p:pic>
        <p:pic>
          <p:nvPicPr>
            <p:cNvPr id="8" name="object 8"/>
            <p:cNvPicPr/>
            <p:nvPr/>
          </p:nvPicPr>
          <p:blipFill>
            <a:blip r:embed="rId4" cstate="print"/>
            <a:stretch>
              <a:fillRect/>
            </a:stretch>
          </p:blipFill>
          <p:spPr>
            <a:xfrm>
              <a:off x="1817961" y="4365105"/>
              <a:ext cx="1925638" cy="1394950"/>
            </a:xfrm>
            <a:prstGeom prst="rect">
              <a:avLst/>
            </a:prstGeom>
          </p:spPr>
        </p:pic>
      </p:grpSp>
      <p:grpSp>
        <p:nvGrpSpPr>
          <p:cNvPr id="9" name="object 9"/>
          <p:cNvGrpSpPr/>
          <p:nvPr/>
        </p:nvGrpSpPr>
        <p:grpSpPr>
          <a:xfrm>
            <a:off x="6489191" y="4172711"/>
            <a:ext cx="2399030" cy="1731645"/>
            <a:chOff x="6489191" y="4172711"/>
            <a:chExt cx="2399030" cy="1731645"/>
          </a:xfrm>
        </p:grpSpPr>
        <p:pic>
          <p:nvPicPr>
            <p:cNvPr id="10" name="object 10"/>
            <p:cNvPicPr/>
            <p:nvPr/>
          </p:nvPicPr>
          <p:blipFill>
            <a:blip r:embed="rId5" cstate="print"/>
            <a:stretch>
              <a:fillRect/>
            </a:stretch>
          </p:blipFill>
          <p:spPr>
            <a:xfrm>
              <a:off x="6489191" y="4172711"/>
              <a:ext cx="2398775" cy="1731264"/>
            </a:xfrm>
            <a:prstGeom prst="rect">
              <a:avLst/>
            </a:prstGeom>
          </p:spPr>
        </p:pic>
        <p:pic>
          <p:nvPicPr>
            <p:cNvPr id="11" name="object 11"/>
            <p:cNvPicPr/>
            <p:nvPr/>
          </p:nvPicPr>
          <p:blipFill>
            <a:blip r:embed="rId6" cstate="print"/>
            <a:stretch>
              <a:fillRect/>
            </a:stretch>
          </p:blipFill>
          <p:spPr>
            <a:xfrm>
              <a:off x="6680596" y="4365105"/>
              <a:ext cx="2016125" cy="1347786"/>
            </a:xfrm>
            <a:prstGeom prst="rect">
              <a:avLst/>
            </a:prstGeom>
          </p:spPr>
        </p:pic>
      </p:grpSp>
      <p:sp>
        <p:nvSpPr>
          <p:cNvPr id="12" name="object 12"/>
          <p:cNvSpPr txBox="1"/>
          <p:nvPr/>
        </p:nvSpPr>
        <p:spPr>
          <a:xfrm>
            <a:off x="9297985" y="6535999"/>
            <a:ext cx="231775" cy="273685"/>
          </a:xfrm>
          <a:prstGeom prst="rect">
            <a:avLst/>
          </a:prstGeom>
        </p:spPr>
        <p:txBody>
          <a:bodyPr vert="horz" wrap="square" lIns="0" tIns="2540" rIns="0" bIns="0" rtlCol="0">
            <a:spAutoFit/>
          </a:bodyPr>
          <a:lstStyle/>
          <a:p>
            <a:pPr marL="12700">
              <a:lnSpc>
                <a:spcPct val="100000"/>
              </a:lnSpc>
              <a:spcBef>
                <a:spcPts val="20"/>
              </a:spcBef>
            </a:pPr>
            <a:r>
              <a:rPr sz="1600" dirty="0">
                <a:solidFill>
                  <a:srgbClr val="7F7F7F"/>
                </a:solidFill>
                <a:latin typeface="Calibri"/>
                <a:cs typeface="Calibri"/>
              </a:rPr>
              <a:t>19</a:t>
            </a:r>
            <a:endParaRPr sz="16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5107305" cy="513080"/>
          </a:xfrm>
          <a:prstGeom prst="rect">
            <a:avLst/>
          </a:prstGeom>
        </p:spPr>
        <p:txBody>
          <a:bodyPr vert="horz" wrap="square" lIns="0" tIns="12700" rIns="0" bIns="0" rtlCol="0">
            <a:spAutoFit/>
          </a:bodyPr>
          <a:lstStyle/>
          <a:p>
            <a:pPr marL="12700">
              <a:lnSpc>
                <a:spcPct val="100000"/>
              </a:lnSpc>
              <a:spcBef>
                <a:spcPts val="100"/>
              </a:spcBef>
            </a:pPr>
            <a:r>
              <a:rPr dirty="0"/>
              <a:t>5.</a:t>
            </a:r>
            <a:r>
              <a:rPr spc="-5" dirty="0"/>
              <a:t> Specify</a:t>
            </a:r>
            <a:r>
              <a:rPr spc="-10" dirty="0"/>
              <a:t> </a:t>
            </a:r>
            <a:r>
              <a:rPr spc="-20" dirty="0"/>
              <a:t>execution</a:t>
            </a:r>
            <a:r>
              <a:rPr dirty="0"/>
              <a:t> </a:t>
            </a:r>
            <a:r>
              <a:rPr spc="-10" dirty="0"/>
              <a:t>properties</a:t>
            </a:r>
          </a:p>
        </p:txBody>
      </p:sp>
      <p:sp>
        <p:nvSpPr>
          <p:cNvPr id="3" name="object 3"/>
          <p:cNvSpPr txBox="1"/>
          <p:nvPr/>
        </p:nvSpPr>
        <p:spPr>
          <a:xfrm>
            <a:off x="1608669" y="1297939"/>
            <a:ext cx="7194550" cy="3884295"/>
          </a:xfrm>
          <a:prstGeom prst="rect">
            <a:avLst/>
          </a:prstGeom>
        </p:spPr>
        <p:txBody>
          <a:bodyPr vert="horz" wrap="square" lIns="0" tIns="76200" rIns="0" bIns="0" rtlCol="0">
            <a:spAutoFit/>
          </a:bodyPr>
          <a:lstStyle/>
          <a:p>
            <a:pPr marL="12700">
              <a:lnSpc>
                <a:spcPct val="100000"/>
              </a:lnSpc>
              <a:spcBef>
                <a:spcPts val="600"/>
              </a:spcBef>
            </a:pPr>
            <a:r>
              <a:rPr sz="2400" dirty="0">
                <a:solidFill>
                  <a:srgbClr val="404040"/>
                </a:solidFill>
                <a:latin typeface="Wingdings"/>
                <a:cs typeface="Wingdings"/>
              </a:rPr>
              <a:t></a:t>
            </a:r>
            <a:r>
              <a:rPr sz="2400" spc="-75" dirty="0">
                <a:solidFill>
                  <a:srgbClr val="404040"/>
                </a:solidFill>
                <a:latin typeface="Times New Roman"/>
                <a:cs typeface="Times New Roman"/>
              </a:rPr>
              <a:t> </a:t>
            </a:r>
            <a:r>
              <a:rPr sz="2400" spc="-10" dirty="0">
                <a:solidFill>
                  <a:srgbClr val="404040"/>
                </a:solidFill>
                <a:latin typeface="Calibri"/>
                <a:cs typeface="Calibri"/>
              </a:rPr>
              <a:t>Process</a:t>
            </a:r>
            <a:r>
              <a:rPr sz="2400" spc="-15" dirty="0">
                <a:solidFill>
                  <a:srgbClr val="404040"/>
                </a:solidFill>
                <a:latin typeface="Calibri"/>
                <a:cs typeface="Calibri"/>
              </a:rPr>
              <a:t> </a:t>
            </a:r>
            <a:r>
              <a:rPr sz="2400" spc="-5" dirty="0">
                <a:solidFill>
                  <a:srgbClr val="404040"/>
                </a:solidFill>
                <a:latin typeface="Calibri"/>
                <a:cs typeface="Calibri"/>
              </a:rPr>
              <a:t>variables,</a:t>
            </a:r>
            <a:r>
              <a:rPr sz="2400" spc="-15" dirty="0">
                <a:solidFill>
                  <a:srgbClr val="404040"/>
                </a:solidFill>
                <a:latin typeface="Calibri"/>
                <a:cs typeface="Calibri"/>
              </a:rPr>
              <a:t> </a:t>
            </a:r>
            <a:r>
              <a:rPr sz="2400" spc="-5" dirty="0">
                <a:solidFill>
                  <a:srgbClr val="404040"/>
                </a:solidFill>
                <a:latin typeface="Calibri"/>
                <a:cs typeface="Calibri"/>
              </a:rPr>
              <a:t>messages,</a:t>
            </a:r>
            <a:r>
              <a:rPr sz="2400" spc="-10" dirty="0">
                <a:solidFill>
                  <a:srgbClr val="404040"/>
                </a:solidFill>
                <a:latin typeface="Calibri"/>
                <a:cs typeface="Calibri"/>
              </a:rPr>
              <a:t> </a:t>
            </a:r>
            <a:r>
              <a:rPr sz="2400" spc="-5" dirty="0">
                <a:solidFill>
                  <a:srgbClr val="404040"/>
                </a:solidFill>
                <a:latin typeface="Calibri"/>
                <a:cs typeface="Calibri"/>
              </a:rPr>
              <a:t>signals,</a:t>
            </a:r>
            <a:r>
              <a:rPr sz="2400" spc="-10" dirty="0">
                <a:solidFill>
                  <a:srgbClr val="404040"/>
                </a:solidFill>
                <a:latin typeface="Calibri"/>
                <a:cs typeface="Calibri"/>
              </a:rPr>
              <a:t> </a:t>
            </a:r>
            <a:r>
              <a:rPr sz="2400" spc="-15" dirty="0">
                <a:solidFill>
                  <a:srgbClr val="404040"/>
                </a:solidFill>
                <a:latin typeface="Calibri"/>
                <a:cs typeface="Calibri"/>
              </a:rPr>
              <a:t>errors</a:t>
            </a:r>
            <a:endParaRPr sz="2400">
              <a:latin typeface="Calibri"/>
              <a:cs typeface="Calibri"/>
            </a:endParaRPr>
          </a:p>
          <a:p>
            <a:pPr marL="368300" marR="5080" indent="-355600">
              <a:lnSpc>
                <a:spcPct val="100800"/>
              </a:lnSpc>
              <a:spcBef>
                <a:spcPts val="484"/>
              </a:spcBef>
            </a:pPr>
            <a:r>
              <a:rPr sz="2400" dirty="0">
                <a:solidFill>
                  <a:srgbClr val="404040"/>
                </a:solidFill>
                <a:latin typeface="Wingdings"/>
                <a:cs typeface="Wingdings"/>
              </a:rPr>
              <a:t></a:t>
            </a:r>
            <a:r>
              <a:rPr sz="2400" dirty="0">
                <a:solidFill>
                  <a:srgbClr val="404040"/>
                </a:solidFill>
                <a:latin typeface="Times New Roman"/>
                <a:cs typeface="Times New Roman"/>
              </a:rPr>
              <a:t> </a:t>
            </a:r>
            <a:r>
              <a:rPr sz="2400" spc="-50" dirty="0">
                <a:solidFill>
                  <a:srgbClr val="404040"/>
                </a:solidFill>
                <a:latin typeface="Calibri"/>
                <a:cs typeface="Calibri"/>
              </a:rPr>
              <a:t>Task </a:t>
            </a:r>
            <a:r>
              <a:rPr sz="2400" dirty="0">
                <a:solidFill>
                  <a:srgbClr val="404040"/>
                </a:solidFill>
                <a:latin typeface="Calibri"/>
                <a:cs typeface="Calibri"/>
              </a:rPr>
              <a:t>and </a:t>
            </a:r>
            <a:r>
              <a:rPr sz="2400" spc="-15" dirty="0">
                <a:solidFill>
                  <a:srgbClr val="404040"/>
                </a:solidFill>
                <a:latin typeface="Calibri"/>
                <a:cs typeface="Calibri"/>
              </a:rPr>
              <a:t>event </a:t>
            </a:r>
            <a:r>
              <a:rPr sz="2400" spc="-5" dirty="0">
                <a:solidFill>
                  <a:srgbClr val="404040"/>
                </a:solidFill>
                <a:latin typeface="Calibri"/>
                <a:cs typeface="Calibri"/>
              </a:rPr>
              <a:t>variables </a:t>
            </a:r>
            <a:r>
              <a:rPr sz="2400" dirty="0">
                <a:solidFill>
                  <a:srgbClr val="404040"/>
                </a:solidFill>
                <a:latin typeface="Calibri"/>
                <a:cs typeface="Calibri"/>
              </a:rPr>
              <a:t>and </a:t>
            </a:r>
            <a:r>
              <a:rPr sz="2400" spc="-5" dirty="0">
                <a:solidFill>
                  <a:srgbClr val="404040"/>
                </a:solidFill>
                <a:latin typeface="Calibri"/>
                <a:cs typeface="Calibri"/>
              </a:rPr>
              <a:t>their mappings </a:t>
            </a:r>
            <a:r>
              <a:rPr sz="2400" spc="-15" dirty="0">
                <a:solidFill>
                  <a:srgbClr val="404040"/>
                </a:solidFill>
                <a:latin typeface="Calibri"/>
                <a:cs typeface="Calibri"/>
              </a:rPr>
              <a:t>to </a:t>
            </a:r>
            <a:r>
              <a:rPr sz="2400" spc="-10" dirty="0">
                <a:solidFill>
                  <a:srgbClr val="404040"/>
                </a:solidFill>
                <a:latin typeface="Calibri"/>
                <a:cs typeface="Calibri"/>
              </a:rPr>
              <a:t>process </a:t>
            </a:r>
            <a:r>
              <a:rPr sz="2400" spc="-530" dirty="0">
                <a:solidFill>
                  <a:srgbClr val="404040"/>
                </a:solidFill>
                <a:latin typeface="Calibri"/>
                <a:cs typeface="Calibri"/>
              </a:rPr>
              <a:t> </a:t>
            </a:r>
            <a:r>
              <a:rPr sz="2400" spc="-5" dirty="0">
                <a:solidFill>
                  <a:srgbClr val="404040"/>
                </a:solidFill>
                <a:latin typeface="Calibri"/>
                <a:cs typeface="Calibri"/>
              </a:rPr>
              <a:t>variables</a:t>
            </a:r>
            <a:endParaRPr sz="2400">
              <a:latin typeface="Calibri"/>
              <a:cs typeface="Calibri"/>
            </a:endParaRPr>
          </a:p>
          <a:p>
            <a:pPr marL="12700">
              <a:lnSpc>
                <a:spcPct val="100000"/>
              </a:lnSpc>
              <a:spcBef>
                <a:spcPts val="620"/>
              </a:spcBef>
            </a:pPr>
            <a:r>
              <a:rPr sz="2400" dirty="0">
                <a:solidFill>
                  <a:srgbClr val="404040"/>
                </a:solidFill>
                <a:latin typeface="Wingdings"/>
                <a:cs typeface="Wingdings"/>
              </a:rPr>
              <a:t></a:t>
            </a:r>
            <a:r>
              <a:rPr sz="2400" spc="-90" dirty="0">
                <a:solidFill>
                  <a:srgbClr val="404040"/>
                </a:solidFill>
                <a:latin typeface="Times New Roman"/>
                <a:cs typeface="Times New Roman"/>
              </a:rPr>
              <a:t> </a:t>
            </a:r>
            <a:r>
              <a:rPr sz="2400" dirty="0">
                <a:solidFill>
                  <a:srgbClr val="404040"/>
                </a:solidFill>
                <a:latin typeface="Calibri"/>
                <a:cs typeface="Calibri"/>
              </a:rPr>
              <a:t>Service</a:t>
            </a:r>
            <a:r>
              <a:rPr sz="2400" spc="-25" dirty="0">
                <a:solidFill>
                  <a:srgbClr val="404040"/>
                </a:solidFill>
                <a:latin typeface="Calibri"/>
                <a:cs typeface="Calibri"/>
              </a:rPr>
              <a:t> </a:t>
            </a:r>
            <a:r>
              <a:rPr sz="2400" spc="-10" dirty="0">
                <a:solidFill>
                  <a:srgbClr val="404040"/>
                </a:solidFill>
                <a:latin typeface="Calibri"/>
                <a:cs typeface="Calibri"/>
              </a:rPr>
              <a:t>details</a:t>
            </a:r>
            <a:endParaRPr sz="2400">
              <a:latin typeface="Calibri"/>
              <a:cs typeface="Calibri"/>
            </a:endParaRPr>
          </a:p>
          <a:p>
            <a:pPr marL="12700">
              <a:lnSpc>
                <a:spcPct val="100000"/>
              </a:lnSpc>
              <a:spcBef>
                <a:spcPts val="530"/>
              </a:spcBef>
            </a:pPr>
            <a:r>
              <a:rPr sz="2400" dirty="0">
                <a:solidFill>
                  <a:srgbClr val="404040"/>
                </a:solidFill>
                <a:latin typeface="Wingdings"/>
                <a:cs typeface="Wingdings"/>
              </a:rPr>
              <a:t></a:t>
            </a:r>
            <a:r>
              <a:rPr sz="2400" spc="-90" dirty="0">
                <a:solidFill>
                  <a:srgbClr val="404040"/>
                </a:solidFill>
                <a:latin typeface="Times New Roman"/>
                <a:cs typeface="Times New Roman"/>
              </a:rPr>
              <a:t> </a:t>
            </a:r>
            <a:r>
              <a:rPr sz="2400" spc="-5" dirty="0">
                <a:solidFill>
                  <a:srgbClr val="404040"/>
                </a:solidFill>
                <a:latin typeface="Calibri"/>
                <a:cs typeface="Calibri"/>
              </a:rPr>
              <a:t>Code</a:t>
            </a:r>
            <a:r>
              <a:rPr sz="2400" spc="-25" dirty="0">
                <a:solidFill>
                  <a:srgbClr val="404040"/>
                </a:solidFill>
                <a:latin typeface="Calibri"/>
                <a:cs typeface="Calibri"/>
              </a:rPr>
              <a:t> </a:t>
            </a:r>
            <a:r>
              <a:rPr sz="2400" spc="-5" dirty="0">
                <a:solidFill>
                  <a:srgbClr val="404040"/>
                </a:solidFill>
                <a:latin typeface="Calibri"/>
                <a:cs typeface="Calibri"/>
              </a:rPr>
              <a:t>snippets</a:t>
            </a:r>
            <a:endParaRPr sz="2400">
              <a:latin typeface="Calibri"/>
              <a:cs typeface="Calibri"/>
            </a:endParaRPr>
          </a:p>
          <a:p>
            <a:pPr marL="12700">
              <a:lnSpc>
                <a:spcPct val="100000"/>
              </a:lnSpc>
              <a:spcBef>
                <a:spcPts val="625"/>
              </a:spcBef>
            </a:pPr>
            <a:r>
              <a:rPr sz="2400" dirty="0">
                <a:solidFill>
                  <a:srgbClr val="404040"/>
                </a:solidFill>
                <a:latin typeface="Wingdings"/>
                <a:cs typeface="Wingdings"/>
              </a:rPr>
              <a:t></a:t>
            </a:r>
            <a:r>
              <a:rPr sz="2400" spc="-85" dirty="0">
                <a:solidFill>
                  <a:srgbClr val="404040"/>
                </a:solidFill>
                <a:latin typeface="Times New Roman"/>
                <a:cs typeface="Times New Roman"/>
              </a:rPr>
              <a:t> </a:t>
            </a:r>
            <a:r>
              <a:rPr sz="2400" spc="-10" dirty="0">
                <a:solidFill>
                  <a:srgbClr val="404040"/>
                </a:solidFill>
                <a:latin typeface="Calibri"/>
                <a:cs typeface="Calibri"/>
              </a:rPr>
              <a:t>Participant</a:t>
            </a:r>
            <a:r>
              <a:rPr sz="2400" spc="-30" dirty="0">
                <a:solidFill>
                  <a:srgbClr val="404040"/>
                </a:solidFill>
                <a:latin typeface="Calibri"/>
                <a:cs typeface="Calibri"/>
              </a:rPr>
              <a:t> </a:t>
            </a:r>
            <a:r>
              <a:rPr sz="2400" spc="-5" dirty="0">
                <a:solidFill>
                  <a:srgbClr val="404040"/>
                </a:solidFill>
                <a:latin typeface="Calibri"/>
                <a:cs typeface="Calibri"/>
              </a:rPr>
              <a:t>assignment</a:t>
            </a:r>
            <a:r>
              <a:rPr sz="2400" spc="-30" dirty="0">
                <a:solidFill>
                  <a:srgbClr val="404040"/>
                </a:solidFill>
                <a:latin typeface="Calibri"/>
                <a:cs typeface="Calibri"/>
              </a:rPr>
              <a:t> </a:t>
            </a:r>
            <a:r>
              <a:rPr sz="2400" dirty="0">
                <a:solidFill>
                  <a:srgbClr val="404040"/>
                </a:solidFill>
                <a:latin typeface="Calibri"/>
                <a:cs typeface="Calibri"/>
              </a:rPr>
              <a:t>rules</a:t>
            </a:r>
            <a:endParaRPr sz="2400">
              <a:latin typeface="Calibri"/>
              <a:cs typeface="Calibri"/>
            </a:endParaRPr>
          </a:p>
          <a:p>
            <a:pPr marL="12700">
              <a:lnSpc>
                <a:spcPct val="100000"/>
              </a:lnSpc>
              <a:spcBef>
                <a:spcPts val="505"/>
              </a:spcBef>
            </a:pPr>
            <a:r>
              <a:rPr sz="2400" dirty="0">
                <a:solidFill>
                  <a:srgbClr val="404040"/>
                </a:solidFill>
                <a:latin typeface="Wingdings"/>
                <a:cs typeface="Wingdings"/>
              </a:rPr>
              <a:t></a:t>
            </a:r>
            <a:r>
              <a:rPr sz="2400" spc="-60" dirty="0">
                <a:solidFill>
                  <a:srgbClr val="404040"/>
                </a:solidFill>
                <a:latin typeface="Times New Roman"/>
                <a:cs typeface="Times New Roman"/>
              </a:rPr>
              <a:t> </a:t>
            </a:r>
            <a:r>
              <a:rPr sz="2400" spc="-5" dirty="0">
                <a:solidFill>
                  <a:srgbClr val="404040"/>
                </a:solidFill>
                <a:latin typeface="Calibri"/>
                <a:cs typeface="Calibri"/>
              </a:rPr>
              <a:t>User</a:t>
            </a:r>
            <a:r>
              <a:rPr sz="2400" dirty="0">
                <a:solidFill>
                  <a:srgbClr val="404040"/>
                </a:solidFill>
                <a:latin typeface="Calibri"/>
                <a:cs typeface="Calibri"/>
              </a:rPr>
              <a:t> </a:t>
            </a:r>
            <a:r>
              <a:rPr sz="2400" spc="-15" dirty="0">
                <a:solidFill>
                  <a:srgbClr val="404040"/>
                </a:solidFill>
                <a:latin typeface="Calibri"/>
                <a:cs typeface="Calibri"/>
              </a:rPr>
              <a:t>interface</a:t>
            </a:r>
            <a:r>
              <a:rPr sz="2400" spc="5" dirty="0">
                <a:solidFill>
                  <a:srgbClr val="404040"/>
                </a:solidFill>
                <a:latin typeface="Calibri"/>
                <a:cs typeface="Calibri"/>
              </a:rPr>
              <a:t> </a:t>
            </a:r>
            <a:r>
              <a:rPr sz="2400" spc="-10" dirty="0">
                <a:solidFill>
                  <a:srgbClr val="404040"/>
                </a:solidFill>
                <a:latin typeface="Calibri"/>
                <a:cs typeface="Calibri"/>
              </a:rPr>
              <a:t>specification</a:t>
            </a:r>
            <a:r>
              <a:rPr sz="2400" dirty="0">
                <a:solidFill>
                  <a:srgbClr val="404040"/>
                </a:solidFill>
                <a:latin typeface="Calibri"/>
                <a:cs typeface="Calibri"/>
              </a:rPr>
              <a:t> (e.g.</a:t>
            </a:r>
            <a:r>
              <a:rPr sz="2400" spc="-10" dirty="0">
                <a:solidFill>
                  <a:srgbClr val="404040"/>
                </a:solidFill>
                <a:latin typeface="Calibri"/>
                <a:cs typeface="Calibri"/>
              </a:rPr>
              <a:t> </a:t>
            </a:r>
            <a:r>
              <a:rPr sz="2400" spc="-15" dirty="0">
                <a:solidFill>
                  <a:srgbClr val="404040"/>
                </a:solidFill>
                <a:latin typeface="Calibri"/>
                <a:cs typeface="Calibri"/>
              </a:rPr>
              <a:t>forms)</a:t>
            </a:r>
            <a:endParaRPr sz="2400">
              <a:latin typeface="Calibri"/>
              <a:cs typeface="Calibri"/>
            </a:endParaRPr>
          </a:p>
          <a:p>
            <a:pPr marL="12700">
              <a:lnSpc>
                <a:spcPct val="100000"/>
              </a:lnSpc>
              <a:spcBef>
                <a:spcPts val="620"/>
              </a:spcBef>
            </a:pPr>
            <a:r>
              <a:rPr sz="2400" dirty="0">
                <a:solidFill>
                  <a:srgbClr val="404040"/>
                </a:solidFill>
                <a:latin typeface="Wingdings"/>
                <a:cs typeface="Wingdings"/>
              </a:rPr>
              <a:t></a:t>
            </a:r>
            <a:r>
              <a:rPr sz="2400" spc="-75" dirty="0">
                <a:solidFill>
                  <a:srgbClr val="404040"/>
                </a:solidFill>
                <a:latin typeface="Times New Roman"/>
                <a:cs typeface="Times New Roman"/>
              </a:rPr>
              <a:t> </a:t>
            </a:r>
            <a:r>
              <a:rPr sz="2400" spc="-40" dirty="0">
                <a:solidFill>
                  <a:srgbClr val="404040"/>
                </a:solidFill>
                <a:latin typeface="Calibri"/>
                <a:cs typeface="Calibri"/>
              </a:rPr>
              <a:t>Task,</a:t>
            </a:r>
            <a:r>
              <a:rPr sz="2400" spc="-10" dirty="0">
                <a:solidFill>
                  <a:srgbClr val="404040"/>
                </a:solidFill>
                <a:latin typeface="Calibri"/>
                <a:cs typeface="Calibri"/>
              </a:rPr>
              <a:t> </a:t>
            </a:r>
            <a:r>
              <a:rPr sz="2400" spc="-15" dirty="0">
                <a:solidFill>
                  <a:srgbClr val="404040"/>
                </a:solidFill>
                <a:latin typeface="Calibri"/>
                <a:cs typeface="Calibri"/>
              </a:rPr>
              <a:t>event </a:t>
            </a:r>
            <a:r>
              <a:rPr sz="2400" dirty="0">
                <a:solidFill>
                  <a:srgbClr val="404040"/>
                </a:solidFill>
                <a:latin typeface="Calibri"/>
                <a:cs typeface="Calibri"/>
              </a:rPr>
              <a:t>and</a:t>
            </a:r>
            <a:r>
              <a:rPr sz="2400" spc="-15" dirty="0">
                <a:solidFill>
                  <a:srgbClr val="404040"/>
                </a:solidFill>
                <a:latin typeface="Calibri"/>
                <a:cs typeface="Calibri"/>
              </a:rPr>
              <a:t> </a:t>
            </a:r>
            <a:r>
              <a:rPr sz="2400" dirty="0">
                <a:solidFill>
                  <a:srgbClr val="404040"/>
                </a:solidFill>
                <a:latin typeface="Calibri"/>
                <a:cs typeface="Calibri"/>
              </a:rPr>
              <a:t>sequence</a:t>
            </a:r>
            <a:r>
              <a:rPr sz="2400" spc="-5" dirty="0">
                <a:solidFill>
                  <a:srgbClr val="404040"/>
                </a:solidFill>
                <a:latin typeface="Calibri"/>
                <a:cs typeface="Calibri"/>
              </a:rPr>
              <a:t> flow</a:t>
            </a:r>
            <a:r>
              <a:rPr sz="2400" spc="-15" dirty="0">
                <a:solidFill>
                  <a:srgbClr val="404040"/>
                </a:solidFill>
                <a:latin typeface="Calibri"/>
                <a:cs typeface="Calibri"/>
              </a:rPr>
              <a:t> </a:t>
            </a:r>
            <a:r>
              <a:rPr sz="2400" spc="-10" dirty="0">
                <a:solidFill>
                  <a:srgbClr val="404040"/>
                </a:solidFill>
                <a:latin typeface="Calibri"/>
                <a:cs typeface="Calibri"/>
              </a:rPr>
              <a:t>expressions</a:t>
            </a:r>
            <a:endParaRPr sz="2400">
              <a:latin typeface="Calibri"/>
              <a:cs typeface="Calibri"/>
            </a:endParaRPr>
          </a:p>
          <a:p>
            <a:pPr marL="12700">
              <a:lnSpc>
                <a:spcPct val="100000"/>
              </a:lnSpc>
              <a:spcBef>
                <a:spcPts val="530"/>
              </a:spcBef>
            </a:pPr>
            <a:r>
              <a:rPr sz="2400" dirty="0">
                <a:solidFill>
                  <a:srgbClr val="404040"/>
                </a:solidFill>
                <a:latin typeface="Wingdings"/>
                <a:cs typeface="Wingdings"/>
              </a:rPr>
              <a:t></a:t>
            </a:r>
            <a:r>
              <a:rPr sz="2400" spc="-65" dirty="0">
                <a:solidFill>
                  <a:srgbClr val="404040"/>
                </a:solidFill>
                <a:latin typeface="Times New Roman"/>
                <a:cs typeface="Times New Roman"/>
              </a:rPr>
              <a:t> </a:t>
            </a:r>
            <a:r>
              <a:rPr sz="2400" spc="-5" dirty="0">
                <a:solidFill>
                  <a:srgbClr val="404040"/>
                </a:solidFill>
                <a:latin typeface="Calibri"/>
                <a:cs typeface="Calibri"/>
              </a:rPr>
              <a:t>BPMS-specific:</a:t>
            </a:r>
            <a:r>
              <a:rPr sz="2400" spc="-10" dirty="0">
                <a:solidFill>
                  <a:srgbClr val="404040"/>
                </a:solidFill>
                <a:latin typeface="Calibri"/>
                <a:cs typeface="Calibri"/>
              </a:rPr>
              <a:t> work </a:t>
            </a:r>
            <a:r>
              <a:rPr sz="2400" dirty="0">
                <a:solidFill>
                  <a:srgbClr val="404040"/>
                </a:solidFill>
                <a:latin typeface="Calibri"/>
                <a:cs typeface="Calibri"/>
              </a:rPr>
              <a:t>queues,</a:t>
            </a:r>
            <a:r>
              <a:rPr sz="2400" spc="-5" dirty="0">
                <a:solidFill>
                  <a:srgbClr val="404040"/>
                </a:solidFill>
                <a:latin typeface="Calibri"/>
                <a:cs typeface="Calibri"/>
              </a:rPr>
              <a:t> </a:t>
            </a:r>
            <a:r>
              <a:rPr sz="2400" spc="-15" dirty="0">
                <a:solidFill>
                  <a:srgbClr val="404040"/>
                </a:solidFill>
                <a:latin typeface="Calibri"/>
                <a:cs typeface="Calibri"/>
              </a:rPr>
              <a:t>forms,</a:t>
            </a:r>
            <a:r>
              <a:rPr sz="2400" spc="-5" dirty="0">
                <a:solidFill>
                  <a:srgbClr val="404040"/>
                </a:solidFill>
                <a:latin typeface="Calibri"/>
                <a:cs typeface="Calibri"/>
              </a:rPr>
              <a:t> </a:t>
            </a:r>
            <a:r>
              <a:rPr sz="2400" spc="-15" dirty="0">
                <a:solidFill>
                  <a:srgbClr val="404040"/>
                </a:solidFill>
                <a:latin typeface="Calibri"/>
                <a:cs typeface="Calibri"/>
              </a:rPr>
              <a:t>connectors…</a:t>
            </a:r>
            <a:endParaRPr sz="24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CD94E-03BD-4CD7-84D1-4075238170A8}"/>
              </a:ext>
            </a:extLst>
          </p:cNvPr>
          <p:cNvSpPr>
            <a:spLocks noGrp="1"/>
          </p:cNvSpPr>
          <p:nvPr>
            <p:ph type="body" idx="1"/>
          </p:nvPr>
        </p:nvSpPr>
        <p:spPr>
          <a:xfrm>
            <a:off x="539750" y="1459484"/>
            <a:ext cx="10058400" cy="4154984"/>
          </a:xfrm>
        </p:spPr>
        <p:txBody>
          <a:bodyPr/>
          <a:lstStyle/>
          <a:p>
            <a:pPr algn="just"/>
            <a:r>
              <a:rPr lang="en-US" dirty="0"/>
              <a:t>The business process model that we created so far is conceptual (abstract in nature) that does not provide any implementation details. So, conceptual process model needs to be converted into executable process model, which can automatically be interpreted and executed by a software system such as BPMS.</a:t>
            </a:r>
          </a:p>
          <a:p>
            <a:pPr algn="just"/>
            <a:r>
              <a:rPr lang="en-US" dirty="0"/>
              <a:t>The conceptual process models are created by domain experts while the executable process models are created by IT Experts.</a:t>
            </a:r>
          </a:p>
          <a:p>
            <a:pPr algn="just"/>
            <a:r>
              <a:rPr lang="en-US" dirty="0">
                <a:latin typeface="QxpmdkTimes-Roman"/>
              </a:rPr>
              <a:t>F</a:t>
            </a:r>
            <a:r>
              <a:rPr lang="en-US" sz="1800" b="0" i="0" u="none" strike="noStrike" baseline="0" dirty="0">
                <a:latin typeface="QxpmdkTimes-Roman"/>
              </a:rPr>
              <a:t>ive-step method to incrementally transform a conceptual process model into an executable one. The steps are:</a:t>
            </a:r>
          </a:p>
          <a:p>
            <a:pPr lvl="1" algn="just"/>
            <a:r>
              <a:rPr lang="en-US" b="0" i="0" u="none" strike="noStrike" baseline="0" dirty="0">
                <a:latin typeface="QxpmdkTimes-Roman"/>
              </a:rPr>
              <a:t>1. Identify the automation boundaries,</a:t>
            </a:r>
          </a:p>
          <a:p>
            <a:pPr lvl="1" algn="just"/>
            <a:r>
              <a:rPr lang="en-US" b="0" i="0" u="none" strike="noStrike" baseline="0" dirty="0">
                <a:latin typeface="QxpmdkTimes-Roman"/>
              </a:rPr>
              <a:t>2. Review manual tasks,</a:t>
            </a:r>
          </a:p>
          <a:p>
            <a:pPr lvl="1" algn="just"/>
            <a:r>
              <a:rPr lang="en-US" b="0" i="0" u="none" strike="noStrike" baseline="0" dirty="0">
                <a:latin typeface="QxpmdkTimes-Roman"/>
              </a:rPr>
              <a:t>3. Complete the process model,</a:t>
            </a:r>
          </a:p>
          <a:p>
            <a:pPr lvl="1" algn="just"/>
            <a:r>
              <a:rPr lang="en-US" b="0" i="0" u="none" strike="noStrike" baseline="0" dirty="0">
                <a:latin typeface="QxpmdkTimes-Roman"/>
              </a:rPr>
              <a:t>4. Bring the process model to an adequate level of granularity, and</a:t>
            </a:r>
          </a:p>
          <a:p>
            <a:pPr lvl="1" algn="just"/>
            <a:r>
              <a:rPr lang="en-US" b="0" i="0" u="none" strike="noStrike" baseline="0" dirty="0">
                <a:latin typeface="QxpmdkTimes-Roman"/>
              </a:rPr>
              <a:t>5. Specify execution properties.</a:t>
            </a:r>
          </a:p>
          <a:p>
            <a:pPr algn="just"/>
            <a:r>
              <a:rPr lang="en-US" sz="1800" b="0" i="0" u="none" strike="noStrike" baseline="0" dirty="0">
                <a:latin typeface="QxpmdkTimes-Roman"/>
              </a:rPr>
              <a:t>These steps should only be carried out on a process model that is syntactically correct. For example, if the model contains behavioral errors like deadlocks, then the BPMS may get stuck while executing an instance of this process model.</a:t>
            </a:r>
            <a:endParaRPr lang="en-US" dirty="0"/>
          </a:p>
        </p:txBody>
      </p:sp>
    </p:spTree>
    <p:extLst>
      <p:ext uri="{BB962C8B-B14F-4D97-AF65-F5344CB8AC3E}">
        <p14:creationId xmlns:p14="http://schemas.microsoft.com/office/powerpoint/2010/main" val="161796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CE47-C21F-41D6-820D-DAFD01E37F27}"/>
              </a:ext>
            </a:extLst>
          </p:cNvPr>
          <p:cNvSpPr>
            <a:spLocks noGrp="1"/>
          </p:cNvSpPr>
          <p:nvPr>
            <p:ph type="title"/>
          </p:nvPr>
        </p:nvSpPr>
        <p:spPr>
          <a:xfrm>
            <a:off x="817253" y="373380"/>
            <a:ext cx="9350992" cy="492443"/>
          </a:xfrm>
        </p:spPr>
        <p:txBody>
          <a:bodyPr/>
          <a:lstStyle/>
          <a:p>
            <a:r>
              <a:rPr lang="en-US" dirty="0"/>
              <a:t>BPMS</a:t>
            </a:r>
          </a:p>
        </p:txBody>
      </p:sp>
      <p:sp>
        <p:nvSpPr>
          <p:cNvPr id="3" name="Text Placeholder 2">
            <a:extLst>
              <a:ext uri="{FF2B5EF4-FFF2-40B4-BE49-F238E27FC236}">
                <a16:creationId xmlns:a16="http://schemas.microsoft.com/office/drawing/2014/main" id="{D86942BC-5919-432F-B0D8-FBDD22675CEB}"/>
              </a:ext>
            </a:extLst>
          </p:cNvPr>
          <p:cNvSpPr>
            <a:spLocks noGrp="1"/>
          </p:cNvSpPr>
          <p:nvPr>
            <p:ph type="body" idx="1"/>
          </p:nvPr>
        </p:nvSpPr>
        <p:spPr>
          <a:xfrm>
            <a:off x="337611" y="1459484"/>
            <a:ext cx="9191625" cy="553998"/>
          </a:xfrm>
        </p:spPr>
        <p:txBody>
          <a:bodyPr/>
          <a:lstStyle/>
          <a:p>
            <a:pPr algn="l"/>
            <a:r>
              <a:rPr lang="en-US" sz="1800" b="0" i="0" u="none" strike="noStrike" baseline="0" dirty="0">
                <a:latin typeface="QxpmdkTimes-Roman"/>
              </a:rPr>
              <a:t>A Business Process Management System (BPMS) is a system that supports the design, analysis, execution, and monitoring of business processes on the basis of explicit process models.</a:t>
            </a:r>
            <a:endParaRPr lang="en-US" dirty="0"/>
          </a:p>
        </p:txBody>
      </p:sp>
    </p:spTree>
    <p:extLst>
      <p:ext uri="{BB962C8B-B14F-4D97-AF65-F5344CB8AC3E}">
        <p14:creationId xmlns:p14="http://schemas.microsoft.com/office/powerpoint/2010/main" val="374784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6365875" cy="513080"/>
          </a:xfrm>
          <a:prstGeom prst="rect">
            <a:avLst/>
          </a:prstGeom>
        </p:spPr>
        <p:txBody>
          <a:bodyPr vert="horz" wrap="square" lIns="0" tIns="12700" rIns="0" bIns="0" rtlCol="0">
            <a:spAutoFit/>
          </a:bodyPr>
          <a:lstStyle/>
          <a:p>
            <a:pPr marL="12700">
              <a:lnSpc>
                <a:spcPct val="100000"/>
              </a:lnSpc>
              <a:spcBef>
                <a:spcPts val="100"/>
              </a:spcBef>
            </a:pPr>
            <a:r>
              <a:rPr spc="-5" dirty="0"/>
              <a:t>Business</a:t>
            </a:r>
            <a:r>
              <a:rPr spc="-15" dirty="0"/>
              <a:t> Process</a:t>
            </a:r>
            <a:r>
              <a:rPr spc="-10" dirty="0"/>
              <a:t> </a:t>
            </a:r>
            <a:r>
              <a:rPr spc="-5" dirty="0"/>
              <a:t>Management </a:t>
            </a:r>
            <a:r>
              <a:rPr spc="-25" dirty="0"/>
              <a:t>System</a:t>
            </a:r>
          </a:p>
        </p:txBody>
      </p:sp>
      <p:pic>
        <p:nvPicPr>
          <p:cNvPr id="3" name="object 3"/>
          <p:cNvPicPr/>
          <p:nvPr/>
        </p:nvPicPr>
        <p:blipFill>
          <a:blip r:embed="rId2" cstate="print"/>
          <a:stretch>
            <a:fillRect/>
          </a:stretch>
        </p:blipFill>
        <p:spPr>
          <a:xfrm>
            <a:off x="1927483" y="1635676"/>
            <a:ext cx="7176885" cy="4650738"/>
          </a:xfrm>
          <a:prstGeom prst="rect">
            <a:avLst/>
          </a:prstGeom>
        </p:spPr>
      </p:pic>
      <p:sp>
        <p:nvSpPr>
          <p:cNvPr id="4" name="object 4"/>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44999" y="3912483"/>
            <a:ext cx="4213860" cy="2730500"/>
            <a:chOff x="3444999" y="3912483"/>
            <a:chExt cx="4213860" cy="2730500"/>
          </a:xfrm>
        </p:grpSpPr>
        <p:pic>
          <p:nvPicPr>
            <p:cNvPr id="3" name="object 3"/>
            <p:cNvPicPr/>
            <p:nvPr/>
          </p:nvPicPr>
          <p:blipFill>
            <a:blip r:embed="rId2" cstate="print"/>
            <a:stretch>
              <a:fillRect/>
            </a:stretch>
          </p:blipFill>
          <p:spPr>
            <a:xfrm>
              <a:off x="3444999" y="3912483"/>
              <a:ext cx="4213383" cy="2730341"/>
            </a:xfrm>
            <a:prstGeom prst="rect">
              <a:avLst/>
            </a:prstGeom>
          </p:spPr>
        </p:pic>
        <p:sp>
          <p:nvSpPr>
            <p:cNvPr id="4" name="object 4"/>
            <p:cNvSpPr/>
            <p:nvPr/>
          </p:nvSpPr>
          <p:spPr>
            <a:xfrm>
              <a:off x="3546152" y="4257144"/>
              <a:ext cx="900430" cy="467995"/>
            </a:xfrm>
            <a:custGeom>
              <a:avLst/>
              <a:gdLst/>
              <a:ahLst/>
              <a:cxnLst/>
              <a:rect l="l" t="t" r="r" b="b"/>
              <a:pathLst>
                <a:path w="900429" h="467995">
                  <a:moveTo>
                    <a:pt x="0" y="0"/>
                  </a:moveTo>
                  <a:lnTo>
                    <a:pt x="900000" y="0"/>
                  </a:lnTo>
                  <a:lnTo>
                    <a:pt x="900000" y="468000"/>
                  </a:lnTo>
                  <a:lnTo>
                    <a:pt x="0" y="468000"/>
                  </a:lnTo>
                  <a:lnTo>
                    <a:pt x="0" y="0"/>
                  </a:lnTo>
                  <a:close/>
                </a:path>
              </a:pathLst>
            </a:custGeom>
            <a:ln w="38100">
              <a:solidFill>
                <a:srgbClr val="C00000"/>
              </a:solidFill>
            </a:ln>
          </p:spPr>
          <p:txBody>
            <a:bodyPr wrap="square" lIns="0" tIns="0" rIns="0" bIns="0" rtlCol="0"/>
            <a:lstStyle/>
            <a:p>
              <a:endParaRPr/>
            </a:p>
          </p:txBody>
        </p:sp>
      </p:grpSp>
      <p:sp>
        <p:nvSpPr>
          <p:cNvPr id="5" name="object 5"/>
          <p:cNvSpPr txBox="1">
            <a:spLocks noGrp="1"/>
          </p:cNvSpPr>
          <p:nvPr>
            <p:ph type="title"/>
          </p:nvPr>
        </p:nvSpPr>
        <p:spPr>
          <a:xfrm>
            <a:off x="640199" y="373380"/>
            <a:ext cx="3662679"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spc="-30" dirty="0"/>
              <a:t> </a:t>
            </a:r>
            <a:r>
              <a:rPr dirty="0"/>
              <a:t>modeling</a:t>
            </a:r>
            <a:r>
              <a:rPr spc="-20" dirty="0"/>
              <a:t> </a:t>
            </a:r>
            <a:r>
              <a:rPr spc="-10" dirty="0"/>
              <a:t>tool</a:t>
            </a:r>
          </a:p>
        </p:txBody>
      </p:sp>
      <p:sp>
        <p:nvSpPr>
          <p:cNvPr id="7" name="object 7"/>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32</a:t>
            </a:fld>
            <a:endParaRPr dirty="0"/>
          </a:p>
        </p:txBody>
      </p:sp>
      <p:sp>
        <p:nvSpPr>
          <p:cNvPr id="6" name="object 6"/>
          <p:cNvSpPr txBox="1"/>
          <p:nvPr/>
        </p:nvSpPr>
        <p:spPr>
          <a:xfrm>
            <a:off x="1536660" y="1133347"/>
            <a:ext cx="7956550" cy="1570990"/>
          </a:xfrm>
          <a:prstGeom prst="rect">
            <a:avLst/>
          </a:prstGeom>
        </p:spPr>
        <p:txBody>
          <a:bodyPr vert="horz" wrap="square" lIns="0" tIns="9525" rIns="0" bIns="0" rtlCol="0">
            <a:spAutoFit/>
          </a:bodyPr>
          <a:lstStyle/>
          <a:p>
            <a:pPr marL="194945" marR="5080" indent="-182880">
              <a:lnSpc>
                <a:spcPct val="100800"/>
              </a:lnSpc>
              <a:spcBef>
                <a:spcPts val="75"/>
              </a:spcBef>
              <a:buClr>
                <a:srgbClr val="7F7F7F"/>
              </a:buClr>
              <a:buFont typeface="Arial MT"/>
              <a:buChar char="•"/>
              <a:tabLst>
                <a:tab pos="195580" algn="l"/>
              </a:tabLst>
            </a:pPr>
            <a:r>
              <a:rPr sz="2400" spc="-105" dirty="0">
                <a:solidFill>
                  <a:srgbClr val="404040"/>
                </a:solidFill>
                <a:latin typeface="Calibri"/>
                <a:cs typeface="Calibri"/>
              </a:rPr>
              <a:t>To</a:t>
            </a:r>
            <a:r>
              <a:rPr sz="2400" spc="-15" dirty="0">
                <a:solidFill>
                  <a:srgbClr val="404040"/>
                </a:solidFill>
                <a:latin typeface="Calibri"/>
                <a:cs typeface="Calibri"/>
              </a:rPr>
              <a:t> </a:t>
            </a:r>
            <a:r>
              <a:rPr sz="2400" spc="-20" dirty="0">
                <a:solidFill>
                  <a:srgbClr val="404040"/>
                </a:solidFill>
                <a:latin typeface="Calibri"/>
                <a:cs typeface="Calibri"/>
              </a:rPr>
              <a:t>create</a:t>
            </a:r>
            <a:r>
              <a:rPr sz="2400" spc="-10" dirty="0">
                <a:solidFill>
                  <a:srgbClr val="404040"/>
                </a:solidFill>
                <a:latin typeface="Calibri"/>
                <a:cs typeface="Calibri"/>
              </a:rPr>
              <a:t> </a:t>
            </a:r>
            <a:r>
              <a:rPr sz="2400" dirty="0">
                <a:solidFill>
                  <a:srgbClr val="404040"/>
                </a:solidFill>
                <a:latin typeface="Calibri"/>
                <a:cs typeface="Calibri"/>
              </a:rPr>
              <a:t>and</a:t>
            </a:r>
            <a:r>
              <a:rPr sz="2400" spc="-15" dirty="0">
                <a:solidFill>
                  <a:srgbClr val="404040"/>
                </a:solidFill>
                <a:latin typeface="Calibri"/>
                <a:cs typeface="Calibri"/>
              </a:rPr>
              <a:t> </a:t>
            </a:r>
            <a:r>
              <a:rPr sz="2400" dirty="0">
                <a:solidFill>
                  <a:srgbClr val="404040"/>
                </a:solidFill>
                <a:latin typeface="Calibri"/>
                <a:cs typeface="Calibri"/>
              </a:rPr>
              <a:t>modify</a:t>
            </a:r>
            <a:r>
              <a:rPr sz="2400" spc="-10" dirty="0">
                <a:solidFill>
                  <a:srgbClr val="404040"/>
                </a:solidFill>
                <a:latin typeface="Calibri"/>
                <a:cs typeface="Calibri"/>
              </a:rPr>
              <a:t> </a:t>
            </a:r>
            <a:r>
              <a:rPr sz="2400" spc="-15" dirty="0">
                <a:solidFill>
                  <a:srgbClr val="404040"/>
                </a:solidFill>
                <a:latin typeface="Calibri"/>
                <a:cs typeface="Calibri"/>
              </a:rPr>
              <a:t>executable</a:t>
            </a:r>
            <a:r>
              <a:rPr sz="2400" spc="-10" dirty="0">
                <a:solidFill>
                  <a:srgbClr val="404040"/>
                </a:solidFill>
                <a:latin typeface="Calibri"/>
                <a:cs typeface="Calibri"/>
              </a:rPr>
              <a:t> process</a:t>
            </a:r>
            <a:r>
              <a:rPr sz="2400" spc="-15" dirty="0">
                <a:solidFill>
                  <a:srgbClr val="404040"/>
                </a:solidFill>
                <a:latin typeface="Calibri"/>
                <a:cs typeface="Calibri"/>
              </a:rPr>
              <a:t> </a:t>
            </a:r>
            <a:r>
              <a:rPr sz="2400" spc="-5" dirty="0">
                <a:solidFill>
                  <a:srgbClr val="404040"/>
                </a:solidFill>
                <a:latin typeface="Calibri"/>
                <a:cs typeface="Calibri"/>
              </a:rPr>
              <a:t>models</a:t>
            </a:r>
            <a:r>
              <a:rPr sz="2400" spc="-10" dirty="0">
                <a:solidFill>
                  <a:srgbClr val="404040"/>
                </a:solidFill>
                <a:latin typeface="Calibri"/>
                <a:cs typeface="Calibri"/>
              </a:rPr>
              <a:t> </a:t>
            </a:r>
            <a:r>
              <a:rPr sz="2400" spc="-5" dirty="0">
                <a:solidFill>
                  <a:srgbClr val="404040"/>
                </a:solidFill>
                <a:latin typeface="Calibri"/>
                <a:cs typeface="Calibri"/>
              </a:rPr>
              <a:t>(by</a:t>
            </a:r>
            <a:r>
              <a:rPr sz="2400" spc="-10" dirty="0">
                <a:solidFill>
                  <a:srgbClr val="404040"/>
                </a:solidFill>
                <a:latin typeface="Calibri"/>
                <a:cs typeface="Calibri"/>
              </a:rPr>
              <a:t> </a:t>
            </a:r>
            <a:r>
              <a:rPr sz="2400" dirty="0">
                <a:solidFill>
                  <a:srgbClr val="404040"/>
                </a:solidFill>
                <a:latin typeface="Calibri"/>
                <a:cs typeface="Calibri"/>
              </a:rPr>
              <a:t>specifying </a:t>
            </a:r>
            <a:r>
              <a:rPr sz="2400" spc="-530" dirty="0">
                <a:solidFill>
                  <a:srgbClr val="404040"/>
                </a:solidFill>
                <a:latin typeface="Calibri"/>
                <a:cs typeface="Calibri"/>
              </a:rPr>
              <a:t> </a:t>
            </a:r>
            <a:r>
              <a:rPr sz="2400" spc="-15" dirty="0">
                <a:solidFill>
                  <a:srgbClr val="404040"/>
                </a:solidFill>
                <a:latin typeface="Calibri"/>
                <a:cs typeface="Calibri"/>
              </a:rPr>
              <a:t>execution</a:t>
            </a:r>
            <a:r>
              <a:rPr sz="2400" spc="-10" dirty="0">
                <a:solidFill>
                  <a:srgbClr val="404040"/>
                </a:solidFill>
                <a:latin typeface="Calibri"/>
                <a:cs typeface="Calibri"/>
              </a:rPr>
              <a:t> </a:t>
            </a:r>
            <a:r>
              <a:rPr sz="2400" spc="-5" dirty="0">
                <a:solidFill>
                  <a:srgbClr val="404040"/>
                </a:solidFill>
                <a:latin typeface="Calibri"/>
                <a:cs typeface="Calibri"/>
              </a:rPr>
              <a:t>properties)</a:t>
            </a:r>
            <a:endParaRPr sz="2400">
              <a:latin typeface="Calibri"/>
              <a:cs typeface="Calibri"/>
            </a:endParaRPr>
          </a:p>
          <a:p>
            <a:pPr marL="194945" marR="608965" indent="-182880">
              <a:lnSpc>
                <a:spcPct val="100800"/>
              </a:lnSpc>
              <a:spcBef>
                <a:spcPts val="575"/>
              </a:spcBef>
              <a:buClr>
                <a:srgbClr val="7F7F7F"/>
              </a:buClr>
              <a:buFont typeface="Arial MT"/>
              <a:buChar char="•"/>
              <a:tabLst>
                <a:tab pos="195580" algn="l"/>
              </a:tabLst>
            </a:pPr>
            <a:r>
              <a:rPr sz="2400" spc="-105" dirty="0">
                <a:solidFill>
                  <a:srgbClr val="404040"/>
                </a:solidFill>
                <a:latin typeface="Calibri"/>
                <a:cs typeface="Calibri"/>
              </a:rPr>
              <a:t>To</a:t>
            </a:r>
            <a:r>
              <a:rPr sz="2400" spc="-15" dirty="0">
                <a:solidFill>
                  <a:srgbClr val="404040"/>
                </a:solidFill>
                <a:latin typeface="Calibri"/>
                <a:cs typeface="Calibri"/>
              </a:rPr>
              <a:t> </a:t>
            </a:r>
            <a:r>
              <a:rPr sz="2400" spc="-20" dirty="0">
                <a:solidFill>
                  <a:srgbClr val="404040"/>
                </a:solidFill>
                <a:latin typeface="Calibri"/>
                <a:cs typeface="Calibri"/>
              </a:rPr>
              <a:t>store</a:t>
            </a:r>
            <a:r>
              <a:rPr sz="2400" dirty="0">
                <a:solidFill>
                  <a:srgbClr val="404040"/>
                </a:solidFill>
                <a:latin typeface="Calibri"/>
                <a:cs typeface="Calibri"/>
              </a:rPr>
              <a:t> and</a:t>
            </a:r>
            <a:r>
              <a:rPr sz="2400" spc="-5" dirty="0">
                <a:solidFill>
                  <a:srgbClr val="404040"/>
                </a:solidFill>
                <a:latin typeface="Calibri"/>
                <a:cs typeface="Calibri"/>
              </a:rPr>
              <a:t> </a:t>
            </a:r>
            <a:r>
              <a:rPr sz="2400" spc="-15" dirty="0">
                <a:solidFill>
                  <a:srgbClr val="404040"/>
                </a:solidFill>
                <a:latin typeface="Calibri"/>
                <a:cs typeface="Calibri"/>
              </a:rPr>
              <a:t>retrieve</a:t>
            </a:r>
            <a:r>
              <a:rPr sz="2400" dirty="0">
                <a:solidFill>
                  <a:srgbClr val="404040"/>
                </a:solidFill>
                <a:latin typeface="Calibri"/>
                <a:cs typeface="Calibri"/>
              </a:rPr>
              <a:t> </a:t>
            </a:r>
            <a:r>
              <a:rPr sz="2400" spc="-10" dirty="0">
                <a:solidFill>
                  <a:srgbClr val="404040"/>
                </a:solidFill>
                <a:latin typeface="Calibri"/>
                <a:cs typeface="Calibri"/>
              </a:rPr>
              <a:t>automation </a:t>
            </a:r>
            <a:r>
              <a:rPr sz="2400" spc="-5" dirty="0">
                <a:solidFill>
                  <a:srgbClr val="404040"/>
                </a:solidFill>
                <a:latin typeface="Calibri"/>
                <a:cs typeface="Calibri"/>
              </a:rPr>
              <a:t>solutions</a:t>
            </a:r>
            <a:r>
              <a:rPr sz="2400" spc="-10" dirty="0">
                <a:solidFill>
                  <a:srgbClr val="404040"/>
                </a:solidFill>
                <a:latin typeface="Calibri"/>
                <a:cs typeface="Calibri"/>
              </a:rPr>
              <a:t> from </a:t>
            </a:r>
            <a:r>
              <a:rPr sz="2400" dirty="0">
                <a:solidFill>
                  <a:srgbClr val="404040"/>
                </a:solidFill>
                <a:latin typeface="Calibri"/>
                <a:cs typeface="Calibri"/>
              </a:rPr>
              <a:t>a</a:t>
            </a:r>
            <a:r>
              <a:rPr sz="2400" spc="-5" dirty="0">
                <a:solidFill>
                  <a:srgbClr val="404040"/>
                </a:solidFill>
                <a:latin typeface="Calibri"/>
                <a:cs typeface="Calibri"/>
              </a:rPr>
              <a:t> </a:t>
            </a:r>
            <a:r>
              <a:rPr sz="2400" spc="-10" dirty="0">
                <a:solidFill>
                  <a:srgbClr val="404040"/>
                </a:solidFill>
                <a:latin typeface="Calibri"/>
                <a:cs typeface="Calibri"/>
              </a:rPr>
              <a:t>process </a:t>
            </a:r>
            <a:r>
              <a:rPr sz="2400" spc="-530" dirty="0">
                <a:solidFill>
                  <a:srgbClr val="404040"/>
                </a:solidFill>
                <a:latin typeface="Calibri"/>
                <a:cs typeface="Calibri"/>
              </a:rPr>
              <a:t> </a:t>
            </a:r>
            <a:r>
              <a:rPr sz="2400" spc="-5" dirty="0">
                <a:solidFill>
                  <a:srgbClr val="404040"/>
                </a:solidFill>
                <a:latin typeface="Calibri"/>
                <a:cs typeface="Calibri"/>
              </a:rPr>
              <a:t>model</a:t>
            </a:r>
            <a:r>
              <a:rPr sz="2400" spc="-15" dirty="0">
                <a:solidFill>
                  <a:srgbClr val="404040"/>
                </a:solidFill>
                <a:latin typeface="Calibri"/>
                <a:cs typeface="Calibri"/>
              </a:rPr>
              <a:t> </a:t>
            </a:r>
            <a:r>
              <a:rPr sz="2400" spc="-10" dirty="0">
                <a:solidFill>
                  <a:srgbClr val="404040"/>
                </a:solidFill>
                <a:latin typeface="Calibri"/>
                <a:cs typeface="Calibri"/>
              </a:rPr>
              <a:t>repository</a:t>
            </a:r>
            <a:endParaRPr sz="24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5868670" cy="513080"/>
          </a:xfrm>
          <a:prstGeom prst="rect">
            <a:avLst/>
          </a:prstGeom>
        </p:spPr>
        <p:txBody>
          <a:bodyPr vert="horz" wrap="square" lIns="0" tIns="12700" rIns="0" bIns="0" rtlCol="0">
            <a:spAutoFit/>
          </a:bodyPr>
          <a:lstStyle/>
          <a:p>
            <a:pPr marL="12700">
              <a:lnSpc>
                <a:spcPct val="100000"/>
              </a:lnSpc>
              <a:spcBef>
                <a:spcPts val="100"/>
              </a:spcBef>
            </a:pPr>
            <a:r>
              <a:rPr spc="-10" dirty="0"/>
              <a:t>Example</a:t>
            </a:r>
            <a:r>
              <a:rPr spc="-15" dirty="0"/>
              <a:t> </a:t>
            </a:r>
            <a:r>
              <a:rPr spc="-5" dirty="0"/>
              <a:t>of</a:t>
            </a:r>
            <a:r>
              <a:rPr spc="-10" dirty="0"/>
              <a:t> </a:t>
            </a:r>
            <a:r>
              <a:rPr dirty="0"/>
              <a:t>a</a:t>
            </a:r>
            <a:r>
              <a:rPr spc="-5" dirty="0"/>
              <a:t> </a:t>
            </a:r>
            <a:r>
              <a:rPr spc="-15" dirty="0"/>
              <a:t>Process </a:t>
            </a:r>
            <a:r>
              <a:rPr dirty="0"/>
              <a:t>modeling </a:t>
            </a:r>
            <a:r>
              <a:rPr spc="-15" dirty="0"/>
              <a:t>tool</a:t>
            </a:r>
          </a:p>
        </p:txBody>
      </p:sp>
      <p:pic>
        <p:nvPicPr>
          <p:cNvPr id="3" name="object 3"/>
          <p:cNvPicPr/>
          <p:nvPr/>
        </p:nvPicPr>
        <p:blipFill>
          <a:blip r:embed="rId2" cstate="print"/>
          <a:stretch>
            <a:fillRect/>
          </a:stretch>
        </p:blipFill>
        <p:spPr>
          <a:xfrm>
            <a:off x="1755536" y="760931"/>
            <a:ext cx="7296721" cy="6097067"/>
          </a:xfrm>
          <a:prstGeom prst="rect">
            <a:avLst/>
          </a:prstGeom>
        </p:spPr>
      </p:pic>
      <p:sp>
        <p:nvSpPr>
          <p:cNvPr id="4" name="object 4"/>
          <p:cNvSpPr txBox="1"/>
          <p:nvPr/>
        </p:nvSpPr>
        <p:spPr>
          <a:xfrm>
            <a:off x="2256740" y="6520958"/>
            <a:ext cx="1761489" cy="304800"/>
          </a:xfrm>
          <a:prstGeom prst="rect">
            <a:avLst/>
          </a:prstGeom>
        </p:spPr>
        <p:txBody>
          <a:bodyPr vert="horz" wrap="square" lIns="0" tIns="1270" rIns="0" bIns="0" rtlCol="0">
            <a:spAutoFit/>
          </a:bodyPr>
          <a:lstStyle/>
          <a:p>
            <a:pPr marL="12700">
              <a:lnSpc>
                <a:spcPct val="100000"/>
              </a:lnSpc>
              <a:spcBef>
                <a:spcPts val="10"/>
              </a:spcBef>
            </a:pPr>
            <a:r>
              <a:rPr sz="1800" spc="-5" dirty="0">
                <a:latin typeface="Calibri"/>
                <a:cs typeface="Calibri"/>
              </a:rPr>
              <a:t>Camunda</a:t>
            </a:r>
            <a:r>
              <a:rPr sz="1800" spc="-30" dirty="0">
                <a:latin typeface="Calibri"/>
                <a:cs typeface="Calibri"/>
              </a:rPr>
              <a:t> </a:t>
            </a:r>
            <a:r>
              <a:rPr sz="1800" spc="-5" dirty="0">
                <a:latin typeface="Calibri"/>
                <a:cs typeface="Calibri"/>
              </a:rPr>
              <a:t>Modeler</a:t>
            </a:r>
            <a:endParaRPr sz="18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44999" y="3912483"/>
            <a:ext cx="4213860" cy="2730500"/>
            <a:chOff x="3444999" y="3912483"/>
            <a:chExt cx="4213860" cy="2730500"/>
          </a:xfrm>
        </p:grpSpPr>
        <p:pic>
          <p:nvPicPr>
            <p:cNvPr id="3" name="object 3"/>
            <p:cNvPicPr/>
            <p:nvPr/>
          </p:nvPicPr>
          <p:blipFill>
            <a:blip r:embed="rId2" cstate="print"/>
            <a:stretch>
              <a:fillRect/>
            </a:stretch>
          </p:blipFill>
          <p:spPr>
            <a:xfrm>
              <a:off x="3444999" y="3912483"/>
              <a:ext cx="4213383" cy="2730341"/>
            </a:xfrm>
            <a:prstGeom prst="rect">
              <a:avLst/>
            </a:prstGeom>
          </p:spPr>
        </p:pic>
        <p:sp>
          <p:nvSpPr>
            <p:cNvPr id="4" name="object 4"/>
            <p:cNvSpPr/>
            <p:nvPr/>
          </p:nvSpPr>
          <p:spPr>
            <a:xfrm>
              <a:off x="5088402" y="5147666"/>
              <a:ext cx="900430" cy="467995"/>
            </a:xfrm>
            <a:custGeom>
              <a:avLst/>
              <a:gdLst/>
              <a:ahLst/>
              <a:cxnLst/>
              <a:rect l="l" t="t" r="r" b="b"/>
              <a:pathLst>
                <a:path w="900429" h="467995">
                  <a:moveTo>
                    <a:pt x="0" y="0"/>
                  </a:moveTo>
                  <a:lnTo>
                    <a:pt x="900000" y="0"/>
                  </a:lnTo>
                  <a:lnTo>
                    <a:pt x="900000" y="468000"/>
                  </a:lnTo>
                  <a:lnTo>
                    <a:pt x="0" y="468000"/>
                  </a:lnTo>
                  <a:lnTo>
                    <a:pt x="0" y="0"/>
                  </a:lnTo>
                  <a:close/>
                </a:path>
              </a:pathLst>
            </a:custGeom>
            <a:ln w="38100">
              <a:solidFill>
                <a:srgbClr val="C00000"/>
              </a:solidFill>
            </a:ln>
          </p:spPr>
          <p:txBody>
            <a:bodyPr wrap="square" lIns="0" tIns="0" rIns="0" bIns="0" rtlCol="0"/>
            <a:lstStyle/>
            <a:p>
              <a:endParaRPr/>
            </a:p>
          </p:txBody>
        </p:sp>
      </p:grpSp>
      <p:sp>
        <p:nvSpPr>
          <p:cNvPr id="5" name="object 5"/>
          <p:cNvSpPr txBox="1">
            <a:spLocks noGrp="1"/>
          </p:cNvSpPr>
          <p:nvPr>
            <p:ph type="title"/>
          </p:nvPr>
        </p:nvSpPr>
        <p:spPr>
          <a:xfrm>
            <a:off x="640199" y="373380"/>
            <a:ext cx="2842895" cy="513080"/>
          </a:xfrm>
          <a:prstGeom prst="rect">
            <a:avLst/>
          </a:prstGeom>
        </p:spPr>
        <p:txBody>
          <a:bodyPr vert="horz" wrap="square" lIns="0" tIns="12700" rIns="0" bIns="0" rtlCol="0">
            <a:spAutoFit/>
          </a:bodyPr>
          <a:lstStyle/>
          <a:p>
            <a:pPr marL="12700">
              <a:lnSpc>
                <a:spcPct val="100000"/>
              </a:lnSpc>
              <a:spcBef>
                <a:spcPts val="100"/>
              </a:spcBef>
            </a:pPr>
            <a:r>
              <a:rPr spc="-15" dirty="0"/>
              <a:t>Execution</a:t>
            </a:r>
            <a:r>
              <a:rPr spc="-35" dirty="0"/>
              <a:t> </a:t>
            </a:r>
            <a:r>
              <a:rPr dirty="0"/>
              <a:t>Engine</a:t>
            </a:r>
          </a:p>
        </p:txBody>
      </p:sp>
      <p:sp>
        <p:nvSpPr>
          <p:cNvPr id="7" name="object 7"/>
          <p:cNvSpPr txBox="1"/>
          <p:nvPr/>
        </p:nvSpPr>
        <p:spPr>
          <a:xfrm>
            <a:off x="9272585" y="6535999"/>
            <a:ext cx="34099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34</a:t>
            </a:fld>
            <a:endParaRPr sz="1600">
              <a:latin typeface="Calibri"/>
              <a:cs typeface="Calibri"/>
            </a:endParaRPr>
          </a:p>
        </p:txBody>
      </p:sp>
      <p:sp>
        <p:nvSpPr>
          <p:cNvPr id="6" name="object 6"/>
          <p:cNvSpPr txBox="1"/>
          <p:nvPr/>
        </p:nvSpPr>
        <p:spPr>
          <a:xfrm>
            <a:off x="311150" y="1124204"/>
            <a:ext cx="10210800" cy="1718163"/>
          </a:xfrm>
          <a:prstGeom prst="rect">
            <a:avLst/>
          </a:prstGeom>
        </p:spPr>
        <p:txBody>
          <a:bodyPr vert="horz" wrap="square" lIns="0" tIns="91440" rIns="0" bIns="0" rtlCol="0">
            <a:spAutoFit/>
          </a:bodyPr>
          <a:lstStyle/>
          <a:p>
            <a:pPr marL="195580" indent="-182880">
              <a:lnSpc>
                <a:spcPct val="100000"/>
              </a:lnSpc>
              <a:spcBef>
                <a:spcPts val="720"/>
              </a:spcBef>
              <a:buClr>
                <a:srgbClr val="7F7F7F"/>
              </a:buClr>
              <a:buFont typeface="Arial MT"/>
              <a:buChar char="•"/>
              <a:tabLst>
                <a:tab pos="195580" algn="l"/>
              </a:tabLst>
            </a:pPr>
            <a:r>
              <a:rPr sz="2400" spc="-15" dirty="0">
                <a:solidFill>
                  <a:srgbClr val="404040"/>
                </a:solidFill>
                <a:latin typeface="Calibri"/>
                <a:cs typeface="Calibri"/>
              </a:rPr>
              <a:t>Instantiates executable</a:t>
            </a:r>
            <a:r>
              <a:rPr sz="2400" dirty="0">
                <a:solidFill>
                  <a:srgbClr val="404040"/>
                </a:solidFill>
                <a:latin typeface="Calibri"/>
                <a:cs typeface="Calibri"/>
              </a:rPr>
              <a:t> </a:t>
            </a:r>
            <a:r>
              <a:rPr sz="2400" spc="-10" dirty="0">
                <a:solidFill>
                  <a:srgbClr val="404040"/>
                </a:solidFill>
                <a:latin typeface="Calibri"/>
                <a:cs typeface="Calibri"/>
              </a:rPr>
              <a:t>process</a:t>
            </a:r>
            <a:r>
              <a:rPr sz="2400" spc="-15" dirty="0">
                <a:solidFill>
                  <a:srgbClr val="404040"/>
                </a:solidFill>
                <a:latin typeface="Calibri"/>
                <a:cs typeface="Calibri"/>
              </a:rPr>
              <a:t> </a:t>
            </a:r>
            <a:r>
              <a:rPr sz="2400" spc="-5" dirty="0">
                <a:solidFill>
                  <a:srgbClr val="404040"/>
                </a:solidFill>
                <a:latin typeface="Calibri"/>
                <a:cs typeface="Calibri"/>
              </a:rPr>
              <a:t>models</a:t>
            </a:r>
            <a:r>
              <a:rPr sz="2400" spc="-10" dirty="0">
                <a:solidFill>
                  <a:srgbClr val="404040"/>
                </a:solidFill>
                <a:latin typeface="Calibri"/>
                <a:cs typeface="Calibri"/>
              </a:rPr>
              <a:t> </a:t>
            </a:r>
            <a:r>
              <a:rPr sz="2400" spc="-5" dirty="0">
                <a:solidFill>
                  <a:srgbClr val="404040"/>
                </a:solidFill>
                <a:latin typeface="Calibri"/>
                <a:cs typeface="Calibri"/>
              </a:rPr>
              <a:t>(also</a:t>
            </a:r>
            <a:r>
              <a:rPr sz="2400" spc="-10" dirty="0">
                <a:solidFill>
                  <a:srgbClr val="404040"/>
                </a:solidFill>
                <a:latin typeface="Calibri"/>
                <a:cs typeface="Calibri"/>
              </a:rPr>
              <a:t> </a:t>
            </a:r>
            <a:r>
              <a:rPr sz="2400" spc="-5" dirty="0">
                <a:solidFill>
                  <a:srgbClr val="404040"/>
                </a:solidFill>
                <a:latin typeface="Calibri"/>
                <a:cs typeface="Calibri"/>
              </a:rPr>
              <a:t>called</a:t>
            </a:r>
            <a:r>
              <a:rPr sz="2400" spc="-10" dirty="0">
                <a:solidFill>
                  <a:srgbClr val="404040"/>
                </a:solidFill>
                <a:latin typeface="Calibri"/>
                <a:cs typeface="Calibri"/>
              </a:rPr>
              <a:t> </a:t>
            </a:r>
            <a:r>
              <a:rPr sz="2400" spc="-20" dirty="0">
                <a:solidFill>
                  <a:srgbClr val="404040"/>
                </a:solidFill>
                <a:latin typeface="Calibri"/>
                <a:cs typeface="Calibri"/>
              </a:rPr>
              <a:t>“cases”)</a:t>
            </a:r>
            <a:endParaRPr sz="2400" dirty="0">
              <a:latin typeface="Calibri"/>
              <a:cs typeface="Calibri"/>
            </a:endParaRPr>
          </a:p>
          <a:p>
            <a:pPr marL="195580" marR="5080" indent="-182880">
              <a:lnSpc>
                <a:spcPct val="100800"/>
              </a:lnSpc>
              <a:spcBef>
                <a:spcPts val="605"/>
              </a:spcBef>
              <a:buClr>
                <a:srgbClr val="7F7F7F"/>
              </a:buClr>
              <a:buFont typeface="Arial MT"/>
              <a:buChar char="•"/>
              <a:tabLst>
                <a:tab pos="195580" algn="l"/>
              </a:tabLst>
            </a:pPr>
            <a:r>
              <a:rPr sz="2400" spc="-15" dirty="0">
                <a:solidFill>
                  <a:srgbClr val="404040"/>
                </a:solidFill>
                <a:latin typeface="Calibri"/>
                <a:cs typeface="Calibri"/>
              </a:rPr>
              <a:t>Orchestrates </a:t>
            </a:r>
            <a:r>
              <a:rPr sz="2400" spc="-5" dirty="0">
                <a:solidFill>
                  <a:srgbClr val="404040"/>
                </a:solidFill>
                <a:latin typeface="Calibri"/>
                <a:cs typeface="Calibri"/>
              </a:rPr>
              <a:t>distribution of </a:t>
            </a:r>
            <a:r>
              <a:rPr sz="2400" spc="-10" dirty="0">
                <a:solidFill>
                  <a:srgbClr val="404040"/>
                </a:solidFill>
                <a:latin typeface="Calibri"/>
                <a:cs typeface="Calibri"/>
              </a:rPr>
              <a:t>work items </a:t>
            </a:r>
            <a:r>
              <a:rPr sz="2400" spc="-15" dirty="0">
                <a:solidFill>
                  <a:srgbClr val="404040"/>
                </a:solidFill>
                <a:latin typeface="Calibri"/>
                <a:cs typeface="Calibri"/>
              </a:rPr>
              <a:t>to </a:t>
            </a:r>
            <a:r>
              <a:rPr sz="2400" spc="-10" dirty="0">
                <a:solidFill>
                  <a:srgbClr val="404040"/>
                </a:solidFill>
                <a:latin typeface="Calibri"/>
                <a:cs typeface="Calibri"/>
              </a:rPr>
              <a:t>process </a:t>
            </a:r>
            <a:r>
              <a:rPr sz="2400" spc="-5" dirty="0">
                <a:solidFill>
                  <a:srgbClr val="404040"/>
                </a:solidFill>
                <a:latin typeface="Calibri"/>
                <a:cs typeface="Calibri"/>
              </a:rPr>
              <a:t>participants </a:t>
            </a:r>
            <a:r>
              <a:rPr sz="2400" spc="-530" dirty="0">
                <a:solidFill>
                  <a:srgbClr val="404040"/>
                </a:solidFill>
                <a:latin typeface="Calibri"/>
                <a:cs typeface="Calibri"/>
              </a:rPr>
              <a:t> </a:t>
            </a:r>
            <a:r>
              <a:rPr sz="2400" dirty="0">
                <a:solidFill>
                  <a:srgbClr val="404040"/>
                </a:solidFill>
                <a:latin typeface="Calibri"/>
                <a:cs typeface="Calibri"/>
              </a:rPr>
              <a:t>and</a:t>
            </a:r>
            <a:r>
              <a:rPr sz="2400" spc="-5" dirty="0">
                <a:solidFill>
                  <a:srgbClr val="404040"/>
                </a:solidFill>
                <a:latin typeface="Calibri"/>
                <a:cs typeface="Calibri"/>
              </a:rPr>
              <a:t> </a:t>
            </a:r>
            <a:r>
              <a:rPr sz="2400" spc="-15" dirty="0">
                <a:solidFill>
                  <a:srgbClr val="404040"/>
                </a:solidFill>
                <a:latin typeface="Calibri"/>
                <a:cs typeface="Calibri"/>
              </a:rPr>
              <a:t>software</a:t>
            </a:r>
            <a:r>
              <a:rPr sz="2400" dirty="0">
                <a:solidFill>
                  <a:srgbClr val="404040"/>
                </a:solidFill>
                <a:latin typeface="Calibri"/>
                <a:cs typeface="Calibri"/>
              </a:rPr>
              <a:t> services</a:t>
            </a:r>
            <a:r>
              <a:rPr sz="2400" spc="-5" dirty="0">
                <a:solidFill>
                  <a:srgbClr val="404040"/>
                </a:solidFill>
                <a:latin typeface="Calibri"/>
                <a:cs typeface="Calibri"/>
              </a:rPr>
              <a:t> in </a:t>
            </a:r>
            <a:r>
              <a:rPr sz="2400" spc="-10" dirty="0">
                <a:solidFill>
                  <a:srgbClr val="404040"/>
                </a:solidFill>
                <a:latin typeface="Calibri"/>
                <a:cs typeface="Calibri"/>
              </a:rPr>
              <a:t>order</a:t>
            </a:r>
            <a:r>
              <a:rPr sz="2400" dirty="0">
                <a:solidFill>
                  <a:srgbClr val="404040"/>
                </a:solidFill>
                <a:latin typeface="Calibri"/>
                <a:cs typeface="Calibri"/>
              </a:rPr>
              <a:t> </a:t>
            </a:r>
            <a:r>
              <a:rPr sz="2400" spc="-15" dirty="0">
                <a:solidFill>
                  <a:srgbClr val="404040"/>
                </a:solidFill>
                <a:latin typeface="Calibri"/>
                <a:cs typeface="Calibri"/>
              </a:rPr>
              <a:t>to</a:t>
            </a:r>
            <a:r>
              <a:rPr sz="2400" spc="-10" dirty="0">
                <a:solidFill>
                  <a:srgbClr val="404040"/>
                </a:solidFill>
                <a:latin typeface="Calibri"/>
                <a:cs typeface="Calibri"/>
              </a:rPr>
              <a:t> </a:t>
            </a:r>
            <a:r>
              <a:rPr sz="2400" spc="-20" dirty="0">
                <a:solidFill>
                  <a:srgbClr val="404040"/>
                </a:solidFill>
                <a:latin typeface="Calibri"/>
                <a:cs typeface="Calibri"/>
              </a:rPr>
              <a:t>execute</a:t>
            </a:r>
            <a:r>
              <a:rPr sz="2400" dirty="0">
                <a:solidFill>
                  <a:srgbClr val="404040"/>
                </a:solidFill>
                <a:latin typeface="Calibri"/>
                <a:cs typeface="Calibri"/>
              </a:rPr>
              <a:t> a</a:t>
            </a:r>
            <a:r>
              <a:rPr sz="2400" spc="-10" dirty="0">
                <a:solidFill>
                  <a:srgbClr val="404040"/>
                </a:solidFill>
                <a:latin typeface="Calibri"/>
                <a:cs typeface="Calibri"/>
              </a:rPr>
              <a:t> </a:t>
            </a:r>
            <a:r>
              <a:rPr sz="2400" spc="-5" dirty="0">
                <a:solidFill>
                  <a:srgbClr val="404040"/>
                </a:solidFill>
                <a:latin typeface="Calibri"/>
                <a:cs typeface="Calibri"/>
              </a:rPr>
              <a:t>business </a:t>
            </a:r>
            <a:r>
              <a:rPr sz="2400" spc="-10" dirty="0">
                <a:solidFill>
                  <a:srgbClr val="404040"/>
                </a:solidFill>
                <a:latin typeface="Calibri"/>
                <a:cs typeface="Calibri"/>
              </a:rPr>
              <a:t>process </a:t>
            </a:r>
            <a:r>
              <a:rPr sz="2400" spc="-5" dirty="0">
                <a:solidFill>
                  <a:srgbClr val="404040"/>
                </a:solidFill>
                <a:latin typeface="Calibri"/>
                <a:cs typeface="Calibri"/>
              </a:rPr>
              <a:t> </a:t>
            </a:r>
            <a:r>
              <a:rPr sz="2400" spc="-10" dirty="0">
                <a:solidFill>
                  <a:srgbClr val="404040"/>
                </a:solidFill>
                <a:latin typeface="Calibri"/>
                <a:cs typeface="Calibri"/>
              </a:rPr>
              <a:t>from</a:t>
            </a:r>
            <a:r>
              <a:rPr sz="2400" spc="-15" dirty="0">
                <a:solidFill>
                  <a:srgbClr val="404040"/>
                </a:solidFill>
                <a:latin typeface="Calibri"/>
                <a:cs typeface="Calibri"/>
              </a:rPr>
              <a:t> start</a:t>
            </a:r>
            <a:r>
              <a:rPr sz="2400" spc="-10" dirty="0">
                <a:solidFill>
                  <a:srgbClr val="404040"/>
                </a:solidFill>
                <a:latin typeface="Calibri"/>
                <a:cs typeface="Calibri"/>
              </a:rPr>
              <a:t> </a:t>
            </a:r>
            <a:r>
              <a:rPr sz="2400" spc="-15" dirty="0">
                <a:solidFill>
                  <a:srgbClr val="404040"/>
                </a:solidFill>
                <a:latin typeface="Calibri"/>
                <a:cs typeface="Calibri"/>
              </a:rPr>
              <a:t>to</a:t>
            </a:r>
            <a:r>
              <a:rPr sz="2400" spc="-10" dirty="0">
                <a:solidFill>
                  <a:srgbClr val="404040"/>
                </a:solidFill>
                <a:latin typeface="Calibri"/>
                <a:cs typeface="Calibri"/>
              </a:rPr>
              <a:t> </a:t>
            </a:r>
            <a:r>
              <a:rPr sz="2400" dirty="0">
                <a:solidFill>
                  <a:srgbClr val="404040"/>
                </a:solidFill>
                <a:latin typeface="Calibri"/>
                <a:cs typeface="Calibri"/>
              </a:rPr>
              <a:t>end</a:t>
            </a:r>
            <a:endParaRPr sz="2400" dirty="0">
              <a:latin typeface="Calibri"/>
              <a:cs typeface="Calibri"/>
            </a:endParaRPr>
          </a:p>
          <a:p>
            <a:pPr marL="195580" indent="-182880">
              <a:lnSpc>
                <a:spcPct val="100000"/>
              </a:lnSpc>
              <a:spcBef>
                <a:spcPts val="500"/>
              </a:spcBef>
              <a:buClr>
                <a:srgbClr val="7F7F7F"/>
              </a:buClr>
              <a:buFont typeface="Arial MT"/>
              <a:buChar char="•"/>
              <a:tabLst>
                <a:tab pos="195580" algn="l"/>
              </a:tabLst>
            </a:pPr>
            <a:r>
              <a:rPr sz="2400" spc="-5" dirty="0">
                <a:solidFill>
                  <a:srgbClr val="404040"/>
                </a:solidFill>
                <a:latin typeface="Calibri"/>
                <a:cs typeface="Calibri"/>
              </a:rPr>
              <a:t>Logs</a:t>
            </a:r>
            <a:r>
              <a:rPr sz="2400" spc="-35" dirty="0">
                <a:solidFill>
                  <a:srgbClr val="404040"/>
                </a:solidFill>
                <a:latin typeface="Calibri"/>
                <a:cs typeface="Calibri"/>
              </a:rPr>
              <a:t> </a:t>
            </a:r>
            <a:r>
              <a:rPr sz="2400" spc="-15" dirty="0">
                <a:solidFill>
                  <a:srgbClr val="404040"/>
                </a:solidFill>
                <a:latin typeface="Calibri"/>
                <a:cs typeface="Calibri"/>
              </a:rPr>
              <a:t>execution</a:t>
            </a:r>
            <a:r>
              <a:rPr sz="2400" spc="-25" dirty="0">
                <a:solidFill>
                  <a:srgbClr val="404040"/>
                </a:solidFill>
                <a:latin typeface="Calibri"/>
                <a:cs typeface="Calibri"/>
              </a:rPr>
              <a:t> </a:t>
            </a:r>
            <a:r>
              <a:rPr sz="2400" spc="-15" dirty="0">
                <a:solidFill>
                  <a:srgbClr val="404040"/>
                </a:solidFill>
                <a:latin typeface="Calibri"/>
                <a:cs typeface="Calibri"/>
              </a:rPr>
              <a:t>data</a:t>
            </a:r>
            <a:endParaRPr sz="240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2794635" cy="513080"/>
          </a:xfrm>
          <a:prstGeom prst="rect">
            <a:avLst/>
          </a:prstGeom>
        </p:spPr>
        <p:txBody>
          <a:bodyPr vert="horz" wrap="square" lIns="0" tIns="12700" rIns="0" bIns="0" rtlCol="0">
            <a:spAutoFit/>
          </a:bodyPr>
          <a:lstStyle/>
          <a:p>
            <a:pPr marL="12700">
              <a:lnSpc>
                <a:spcPct val="100000"/>
              </a:lnSpc>
              <a:spcBef>
                <a:spcPts val="100"/>
              </a:spcBef>
            </a:pPr>
            <a:r>
              <a:rPr spc="-25" dirty="0"/>
              <a:t>Worklist</a:t>
            </a:r>
            <a:r>
              <a:rPr spc="-70" dirty="0"/>
              <a:t> </a:t>
            </a:r>
            <a:r>
              <a:rPr dirty="0"/>
              <a:t>Handler</a:t>
            </a:r>
          </a:p>
        </p:txBody>
      </p:sp>
      <p:sp>
        <p:nvSpPr>
          <p:cNvPr id="3" name="object 3"/>
          <p:cNvSpPr txBox="1"/>
          <p:nvPr/>
        </p:nvSpPr>
        <p:spPr>
          <a:xfrm>
            <a:off x="1464652" y="1124204"/>
            <a:ext cx="7519034" cy="2159000"/>
          </a:xfrm>
          <a:prstGeom prst="rect">
            <a:avLst/>
          </a:prstGeom>
        </p:spPr>
        <p:txBody>
          <a:bodyPr vert="horz" wrap="square" lIns="0" tIns="91440" rIns="0" bIns="0" rtlCol="0">
            <a:spAutoFit/>
          </a:bodyPr>
          <a:lstStyle/>
          <a:p>
            <a:pPr marL="195580" indent="-182880">
              <a:lnSpc>
                <a:spcPct val="100000"/>
              </a:lnSpc>
              <a:spcBef>
                <a:spcPts val="720"/>
              </a:spcBef>
              <a:buClr>
                <a:srgbClr val="7F7F7F"/>
              </a:buClr>
              <a:buFont typeface="Arial MT"/>
              <a:buChar char="•"/>
              <a:tabLst>
                <a:tab pos="195580" algn="l"/>
              </a:tabLst>
            </a:pPr>
            <a:r>
              <a:rPr sz="2400" spc="-5" dirty="0">
                <a:solidFill>
                  <a:srgbClr val="404040"/>
                </a:solidFill>
                <a:latin typeface="Calibri"/>
                <a:cs typeface="Calibri"/>
              </a:rPr>
              <a:t>Imagine</a:t>
            </a:r>
            <a:r>
              <a:rPr sz="2400" spc="-10" dirty="0">
                <a:solidFill>
                  <a:srgbClr val="404040"/>
                </a:solidFill>
                <a:latin typeface="Calibri"/>
                <a:cs typeface="Calibri"/>
              </a:rPr>
              <a:t> </a:t>
            </a:r>
            <a:r>
              <a:rPr sz="2400" spc="-5" dirty="0">
                <a:solidFill>
                  <a:srgbClr val="404040"/>
                </a:solidFill>
                <a:latin typeface="Calibri"/>
                <a:cs typeface="Calibri"/>
              </a:rPr>
              <a:t>it</a:t>
            </a:r>
            <a:r>
              <a:rPr sz="2400" spc="-20" dirty="0">
                <a:solidFill>
                  <a:srgbClr val="404040"/>
                </a:solidFill>
                <a:latin typeface="Calibri"/>
                <a:cs typeface="Calibri"/>
              </a:rPr>
              <a:t> </a:t>
            </a:r>
            <a:r>
              <a:rPr sz="2400" dirty="0">
                <a:solidFill>
                  <a:srgbClr val="404040"/>
                </a:solidFill>
                <a:latin typeface="Calibri"/>
                <a:cs typeface="Calibri"/>
              </a:rPr>
              <a:t>as</a:t>
            </a:r>
            <a:r>
              <a:rPr sz="2400" spc="-20" dirty="0">
                <a:solidFill>
                  <a:srgbClr val="404040"/>
                </a:solidFill>
                <a:latin typeface="Calibri"/>
                <a:cs typeface="Calibri"/>
              </a:rPr>
              <a:t> </a:t>
            </a:r>
            <a:r>
              <a:rPr sz="2400" dirty="0">
                <a:solidFill>
                  <a:srgbClr val="404040"/>
                </a:solidFill>
                <a:latin typeface="Calibri"/>
                <a:cs typeface="Calibri"/>
              </a:rPr>
              <a:t>an</a:t>
            </a:r>
            <a:r>
              <a:rPr sz="2400" spc="-15" dirty="0">
                <a:solidFill>
                  <a:srgbClr val="404040"/>
                </a:solidFill>
                <a:latin typeface="Calibri"/>
                <a:cs typeface="Calibri"/>
              </a:rPr>
              <a:t> </a:t>
            </a:r>
            <a:r>
              <a:rPr sz="2400" spc="-5" dirty="0">
                <a:solidFill>
                  <a:srgbClr val="404040"/>
                </a:solidFill>
                <a:latin typeface="Calibri"/>
                <a:cs typeface="Calibri"/>
              </a:rPr>
              <a:t>“inbox”</a:t>
            </a:r>
            <a:endParaRPr sz="2400">
              <a:latin typeface="Calibri"/>
              <a:cs typeface="Calibri"/>
            </a:endParaRPr>
          </a:p>
          <a:p>
            <a:pPr marL="195580" marR="871219" indent="-182880">
              <a:lnSpc>
                <a:spcPct val="100800"/>
              </a:lnSpc>
              <a:spcBef>
                <a:spcPts val="605"/>
              </a:spcBef>
              <a:buClr>
                <a:srgbClr val="7F7F7F"/>
              </a:buClr>
              <a:buFont typeface="Arial MT"/>
              <a:buChar char="•"/>
              <a:tabLst>
                <a:tab pos="195580" algn="l"/>
              </a:tabLst>
            </a:pPr>
            <a:r>
              <a:rPr sz="2400" spc="-20" dirty="0">
                <a:solidFill>
                  <a:srgbClr val="404040"/>
                </a:solidFill>
                <a:latin typeface="Calibri"/>
                <a:cs typeface="Calibri"/>
              </a:rPr>
              <a:t>Offers </a:t>
            </a:r>
            <a:r>
              <a:rPr sz="2400" spc="-10" dirty="0">
                <a:solidFill>
                  <a:srgbClr val="404040"/>
                </a:solidFill>
                <a:latin typeface="Calibri"/>
                <a:cs typeface="Calibri"/>
              </a:rPr>
              <a:t>work items </a:t>
            </a:r>
            <a:r>
              <a:rPr sz="2400" spc="-15" dirty="0">
                <a:solidFill>
                  <a:srgbClr val="404040"/>
                </a:solidFill>
                <a:latin typeface="Calibri"/>
                <a:cs typeface="Calibri"/>
              </a:rPr>
              <a:t>to </a:t>
            </a:r>
            <a:r>
              <a:rPr sz="2400" spc="-10" dirty="0">
                <a:solidFill>
                  <a:srgbClr val="404040"/>
                </a:solidFill>
                <a:latin typeface="Calibri"/>
                <a:cs typeface="Calibri"/>
              </a:rPr>
              <a:t>process </a:t>
            </a:r>
            <a:r>
              <a:rPr sz="2400" spc="-5" dirty="0">
                <a:solidFill>
                  <a:srgbClr val="404040"/>
                </a:solidFill>
                <a:latin typeface="Calibri"/>
                <a:cs typeface="Calibri"/>
              </a:rPr>
              <a:t>participants </a:t>
            </a:r>
            <a:r>
              <a:rPr sz="2400" dirty="0">
                <a:solidFill>
                  <a:srgbClr val="404040"/>
                </a:solidFill>
                <a:latin typeface="Calibri"/>
                <a:cs typeface="Calibri"/>
              </a:rPr>
              <a:t>and </a:t>
            </a:r>
            <a:r>
              <a:rPr sz="2400" spc="-10" dirty="0">
                <a:solidFill>
                  <a:srgbClr val="404040"/>
                </a:solidFill>
                <a:latin typeface="Calibri"/>
                <a:cs typeface="Calibri"/>
              </a:rPr>
              <a:t>allows </a:t>
            </a:r>
            <a:r>
              <a:rPr sz="2400" spc="-530" dirty="0">
                <a:solidFill>
                  <a:srgbClr val="404040"/>
                </a:solidFill>
                <a:latin typeface="Calibri"/>
                <a:cs typeface="Calibri"/>
              </a:rPr>
              <a:t> </a:t>
            </a:r>
            <a:r>
              <a:rPr sz="2400" spc="-5" dirty="0">
                <a:solidFill>
                  <a:srgbClr val="404040"/>
                </a:solidFill>
                <a:latin typeface="Calibri"/>
                <a:cs typeface="Calibri"/>
              </a:rPr>
              <a:t>participants</a:t>
            </a:r>
            <a:r>
              <a:rPr sz="2400" spc="-15" dirty="0">
                <a:solidFill>
                  <a:srgbClr val="404040"/>
                </a:solidFill>
                <a:latin typeface="Calibri"/>
                <a:cs typeface="Calibri"/>
              </a:rPr>
              <a:t> to</a:t>
            </a:r>
            <a:r>
              <a:rPr sz="2400" spc="-10" dirty="0">
                <a:solidFill>
                  <a:srgbClr val="404040"/>
                </a:solidFill>
                <a:latin typeface="Calibri"/>
                <a:cs typeface="Calibri"/>
              </a:rPr>
              <a:t> commit </a:t>
            </a:r>
            <a:r>
              <a:rPr sz="2400" spc="-15" dirty="0">
                <a:solidFill>
                  <a:srgbClr val="404040"/>
                </a:solidFill>
                <a:latin typeface="Calibri"/>
                <a:cs typeface="Calibri"/>
              </a:rPr>
              <a:t>to </a:t>
            </a:r>
            <a:r>
              <a:rPr sz="2400" spc="-5" dirty="0">
                <a:solidFill>
                  <a:srgbClr val="404040"/>
                </a:solidFill>
                <a:latin typeface="Calibri"/>
                <a:cs typeface="Calibri"/>
              </a:rPr>
              <a:t>these</a:t>
            </a:r>
            <a:r>
              <a:rPr sz="2400" dirty="0">
                <a:solidFill>
                  <a:srgbClr val="404040"/>
                </a:solidFill>
                <a:latin typeface="Calibri"/>
                <a:cs typeface="Calibri"/>
              </a:rPr>
              <a:t> </a:t>
            </a:r>
            <a:r>
              <a:rPr sz="2400" spc="-10" dirty="0">
                <a:solidFill>
                  <a:srgbClr val="404040"/>
                </a:solidFill>
                <a:latin typeface="Calibri"/>
                <a:cs typeface="Calibri"/>
              </a:rPr>
              <a:t>work items</a:t>
            </a:r>
            <a:endParaRPr sz="2400">
              <a:latin typeface="Calibri"/>
              <a:cs typeface="Calibri"/>
            </a:endParaRPr>
          </a:p>
          <a:p>
            <a:pPr marL="195580" indent="-182880">
              <a:lnSpc>
                <a:spcPct val="100000"/>
              </a:lnSpc>
              <a:spcBef>
                <a:spcPts val="525"/>
              </a:spcBef>
              <a:buClr>
                <a:srgbClr val="7F7F7F"/>
              </a:buClr>
              <a:buFont typeface="Arial MT"/>
              <a:buChar char="•"/>
              <a:tabLst>
                <a:tab pos="195580" algn="l"/>
              </a:tabLst>
            </a:pPr>
            <a:r>
              <a:rPr sz="2400" dirty="0">
                <a:solidFill>
                  <a:srgbClr val="404040"/>
                </a:solidFill>
                <a:latin typeface="Calibri"/>
                <a:cs typeface="Calibri"/>
              </a:rPr>
              <a:t>Handles</a:t>
            </a:r>
            <a:r>
              <a:rPr sz="2400" spc="-15" dirty="0">
                <a:solidFill>
                  <a:srgbClr val="404040"/>
                </a:solidFill>
                <a:latin typeface="Calibri"/>
                <a:cs typeface="Calibri"/>
              </a:rPr>
              <a:t> </a:t>
            </a:r>
            <a:r>
              <a:rPr sz="2400" spc="-5" dirty="0">
                <a:solidFill>
                  <a:srgbClr val="404040"/>
                </a:solidFill>
                <a:latin typeface="Calibri"/>
                <a:cs typeface="Calibri"/>
              </a:rPr>
              <a:t>participants’</a:t>
            </a:r>
            <a:r>
              <a:rPr sz="2400" spc="-10" dirty="0">
                <a:solidFill>
                  <a:srgbClr val="404040"/>
                </a:solidFill>
                <a:latin typeface="Calibri"/>
                <a:cs typeface="Calibri"/>
              </a:rPr>
              <a:t> work </a:t>
            </a:r>
            <a:r>
              <a:rPr sz="2400" dirty="0">
                <a:solidFill>
                  <a:srgbClr val="404040"/>
                </a:solidFill>
                <a:latin typeface="Calibri"/>
                <a:cs typeface="Calibri"/>
              </a:rPr>
              <a:t>queues</a:t>
            </a:r>
            <a:r>
              <a:rPr sz="2400" spc="-15" dirty="0">
                <a:solidFill>
                  <a:srgbClr val="404040"/>
                </a:solidFill>
                <a:latin typeface="Calibri"/>
                <a:cs typeface="Calibri"/>
              </a:rPr>
              <a:t> </a:t>
            </a:r>
            <a:r>
              <a:rPr sz="2400" dirty="0">
                <a:solidFill>
                  <a:srgbClr val="404040"/>
                </a:solidFill>
                <a:latin typeface="Calibri"/>
                <a:cs typeface="Calibri"/>
              </a:rPr>
              <a:t>and</a:t>
            </a:r>
            <a:r>
              <a:rPr sz="2400" spc="-5" dirty="0">
                <a:solidFill>
                  <a:srgbClr val="404040"/>
                </a:solidFill>
                <a:latin typeface="Calibri"/>
                <a:cs typeface="Calibri"/>
              </a:rPr>
              <a:t> </a:t>
            </a:r>
            <a:r>
              <a:rPr sz="2400" spc="-10" dirty="0">
                <a:solidFill>
                  <a:srgbClr val="404040"/>
                </a:solidFill>
                <a:latin typeface="Calibri"/>
                <a:cs typeface="Calibri"/>
              </a:rPr>
              <a:t>work</a:t>
            </a:r>
            <a:r>
              <a:rPr sz="2400" spc="-15" dirty="0">
                <a:solidFill>
                  <a:srgbClr val="404040"/>
                </a:solidFill>
                <a:latin typeface="Calibri"/>
                <a:cs typeface="Calibri"/>
              </a:rPr>
              <a:t> </a:t>
            </a:r>
            <a:r>
              <a:rPr sz="2400" spc="-10" dirty="0">
                <a:solidFill>
                  <a:srgbClr val="404040"/>
                </a:solidFill>
                <a:latin typeface="Calibri"/>
                <a:cs typeface="Calibri"/>
              </a:rPr>
              <a:t>item </a:t>
            </a:r>
            <a:r>
              <a:rPr sz="2400" spc="-5" dirty="0">
                <a:solidFill>
                  <a:srgbClr val="404040"/>
                </a:solidFill>
                <a:latin typeface="Calibri"/>
                <a:cs typeface="Calibri"/>
              </a:rPr>
              <a:t>priorities</a:t>
            </a:r>
            <a:endParaRPr sz="2400">
              <a:latin typeface="Calibri"/>
              <a:cs typeface="Calibri"/>
            </a:endParaRPr>
          </a:p>
          <a:p>
            <a:pPr marL="195580" indent="-182880">
              <a:lnSpc>
                <a:spcPct val="100000"/>
              </a:lnSpc>
              <a:spcBef>
                <a:spcPts val="600"/>
              </a:spcBef>
              <a:buClr>
                <a:srgbClr val="7F7F7F"/>
              </a:buClr>
              <a:buFont typeface="Arial MT"/>
              <a:buChar char="•"/>
              <a:tabLst>
                <a:tab pos="195580" algn="l"/>
              </a:tabLst>
            </a:pPr>
            <a:r>
              <a:rPr sz="2400" spc="-20" dirty="0">
                <a:solidFill>
                  <a:srgbClr val="404040"/>
                </a:solidFill>
                <a:latin typeface="Calibri"/>
                <a:cs typeface="Calibri"/>
              </a:rPr>
              <a:t>May</a:t>
            </a:r>
            <a:r>
              <a:rPr sz="2400" spc="-15" dirty="0">
                <a:solidFill>
                  <a:srgbClr val="404040"/>
                </a:solidFill>
                <a:latin typeface="Calibri"/>
                <a:cs typeface="Calibri"/>
              </a:rPr>
              <a:t> </a:t>
            </a:r>
            <a:r>
              <a:rPr sz="2400" spc="-10" dirty="0">
                <a:solidFill>
                  <a:srgbClr val="404040"/>
                </a:solidFill>
                <a:latin typeface="Calibri"/>
                <a:cs typeface="Calibri"/>
              </a:rPr>
              <a:t>provide</a:t>
            </a:r>
            <a:r>
              <a:rPr sz="2400" spc="-5" dirty="0">
                <a:solidFill>
                  <a:srgbClr val="404040"/>
                </a:solidFill>
                <a:latin typeface="Calibri"/>
                <a:cs typeface="Calibri"/>
              </a:rPr>
              <a:t> social</a:t>
            </a:r>
            <a:r>
              <a:rPr sz="2400" spc="-15" dirty="0">
                <a:solidFill>
                  <a:srgbClr val="404040"/>
                </a:solidFill>
                <a:latin typeface="Calibri"/>
                <a:cs typeface="Calibri"/>
              </a:rPr>
              <a:t> </a:t>
            </a:r>
            <a:r>
              <a:rPr sz="2400" spc="-10" dirty="0">
                <a:solidFill>
                  <a:srgbClr val="404040"/>
                </a:solidFill>
                <a:latin typeface="Calibri"/>
                <a:cs typeface="Calibri"/>
              </a:rPr>
              <a:t>network</a:t>
            </a:r>
            <a:r>
              <a:rPr sz="2400" spc="-20" dirty="0">
                <a:solidFill>
                  <a:srgbClr val="404040"/>
                </a:solidFill>
                <a:latin typeface="Calibri"/>
                <a:cs typeface="Calibri"/>
              </a:rPr>
              <a:t> </a:t>
            </a:r>
            <a:r>
              <a:rPr sz="2400" spc="-5" dirty="0">
                <a:solidFill>
                  <a:srgbClr val="404040"/>
                </a:solidFill>
                <a:latin typeface="Calibri"/>
                <a:cs typeface="Calibri"/>
              </a:rPr>
              <a:t>capabilities</a:t>
            </a:r>
            <a:endParaRPr sz="2400">
              <a:latin typeface="Calibri"/>
              <a:cs typeface="Calibri"/>
            </a:endParaRPr>
          </a:p>
        </p:txBody>
      </p:sp>
      <p:grpSp>
        <p:nvGrpSpPr>
          <p:cNvPr id="4" name="object 4"/>
          <p:cNvGrpSpPr/>
          <p:nvPr/>
        </p:nvGrpSpPr>
        <p:grpSpPr>
          <a:xfrm>
            <a:off x="3444999" y="3912483"/>
            <a:ext cx="4213860" cy="2730500"/>
            <a:chOff x="3444999" y="3912483"/>
            <a:chExt cx="4213860" cy="2730500"/>
          </a:xfrm>
        </p:grpSpPr>
        <p:pic>
          <p:nvPicPr>
            <p:cNvPr id="5" name="object 5"/>
            <p:cNvPicPr/>
            <p:nvPr/>
          </p:nvPicPr>
          <p:blipFill>
            <a:blip r:embed="rId2" cstate="print"/>
            <a:stretch>
              <a:fillRect/>
            </a:stretch>
          </p:blipFill>
          <p:spPr>
            <a:xfrm>
              <a:off x="3444999" y="3912483"/>
              <a:ext cx="4213383" cy="2730341"/>
            </a:xfrm>
            <a:prstGeom prst="rect">
              <a:avLst/>
            </a:prstGeom>
          </p:spPr>
        </p:pic>
        <p:sp>
          <p:nvSpPr>
            <p:cNvPr id="6" name="object 6"/>
            <p:cNvSpPr/>
            <p:nvPr/>
          </p:nvSpPr>
          <p:spPr>
            <a:xfrm>
              <a:off x="5072402" y="6057343"/>
              <a:ext cx="900430" cy="467995"/>
            </a:xfrm>
            <a:custGeom>
              <a:avLst/>
              <a:gdLst/>
              <a:ahLst/>
              <a:cxnLst/>
              <a:rect l="l" t="t" r="r" b="b"/>
              <a:pathLst>
                <a:path w="900429" h="467995">
                  <a:moveTo>
                    <a:pt x="0" y="0"/>
                  </a:moveTo>
                  <a:lnTo>
                    <a:pt x="900000" y="0"/>
                  </a:lnTo>
                  <a:lnTo>
                    <a:pt x="900000" y="468000"/>
                  </a:lnTo>
                  <a:lnTo>
                    <a:pt x="0" y="468000"/>
                  </a:lnTo>
                  <a:lnTo>
                    <a:pt x="0" y="0"/>
                  </a:lnTo>
                  <a:close/>
                </a:path>
              </a:pathLst>
            </a:custGeom>
            <a:ln w="38100">
              <a:solidFill>
                <a:srgbClr val="C00000"/>
              </a:solidFill>
            </a:ln>
          </p:spPr>
          <p:txBody>
            <a:bodyPr wrap="square" lIns="0" tIns="0" rIns="0" bIns="0" rtlCol="0"/>
            <a:lstStyle/>
            <a:p>
              <a:endParaRPr/>
            </a:p>
          </p:txBody>
        </p:sp>
      </p:grpSp>
      <p:sp>
        <p:nvSpPr>
          <p:cNvPr id="7" name="object 7"/>
          <p:cNvSpPr txBox="1"/>
          <p:nvPr/>
        </p:nvSpPr>
        <p:spPr>
          <a:xfrm>
            <a:off x="9272585" y="6535999"/>
            <a:ext cx="34099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35</a:t>
            </a:fld>
            <a:endParaRPr sz="16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5001260" cy="513080"/>
          </a:xfrm>
          <a:prstGeom prst="rect">
            <a:avLst/>
          </a:prstGeom>
        </p:spPr>
        <p:txBody>
          <a:bodyPr vert="horz" wrap="square" lIns="0" tIns="12700" rIns="0" bIns="0" rtlCol="0">
            <a:spAutoFit/>
          </a:bodyPr>
          <a:lstStyle/>
          <a:p>
            <a:pPr marL="12700">
              <a:lnSpc>
                <a:spcPct val="100000"/>
              </a:lnSpc>
              <a:spcBef>
                <a:spcPts val="100"/>
              </a:spcBef>
            </a:pPr>
            <a:r>
              <a:rPr spc="-10" dirty="0"/>
              <a:t>Example</a:t>
            </a:r>
            <a:r>
              <a:rPr spc="-20" dirty="0"/>
              <a:t> </a:t>
            </a:r>
            <a:r>
              <a:rPr spc="-5" dirty="0"/>
              <a:t>of</a:t>
            </a:r>
            <a:r>
              <a:rPr spc="-20" dirty="0"/>
              <a:t> </a:t>
            </a:r>
            <a:r>
              <a:rPr dirty="0"/>
              <a:t>a</a:t>
            </a:r>
            <a:r>
              <a:rPr spc="-15" dirty="0"/>
              <a:t> </a:t>
            </a:r>
            <a:r>
              <a:rPr spc="-25" dirty="0"/>
              <a:t>Worklist</a:t>
            </a:r>
            <a:r>
              <a:rPr spc="-10" dirty="0"/>
              <a:t> </a:t>
            </a:r>
            <a:r>
              <a:rPr dirty="0"/>
              <a:t>Handler</a:t>
            </a:r>
          </a:p>
        </p:txBody>
      </p:sp>
      <p:grpSp>
        <p:nvGrpSpPr>
          <p:cNvPr id="3" name="object 3"/>
          <p:cNvGrpSpPr/>
          <p:nvPr/>
        </p:nvGrpSpPr>
        <p:grpSpPr>
          <a:xfrm>
            <a:off x="1261872" y="929639"/>
            <a:ext cx="8366759" cy="5440680"/>
            <a:chOff x="1261872" y="929639"/>
            <a:chExt cx="8366759" cy="5440680"/>
          </a:xfrm>
        </p:grpSpPr>
        <p:pic>
          <p:nvPicPr>
            <p:cNvPr id="4" name="object 4"/>
            <p:cNvPicPr/>
            <p:nvPr/>
          </p:nvPicPr>
          <p:blipFill>
            <a:blip r:embed="rId2" cstate="print"/>
            <a:stretch>
              <a:fillRect/>
            </a:stretch>
          </p:blipFill>
          <p:spPr>
            <a:xfrm>
              <a:off x="1261872" y="929639"/>
              <a:ext cx="8366759" cy="5440680"/>
            </a:xfrm>
            <a:prstGeom prst="rect">
              <a:avLst/>
            </a:prstGeom>
          </p:spPr>
        </p:pic>
        <p:pic>
          <p:nvPicPr>
            <p:cNvPr id="5" name="object 5"/>
            <p:cNvPicPr/>
            <p:nvPr/>
          </p:nvPicPr>
          <p:blipFill>
            <a:blip r:embed="rId3" cstate="print"/>
            <a:stretch>
              <a:fillRect/>
            </a:stretch>
          </p:blipFill>
          <p:spPr>
            <a:xfrm>
              <a:off x="1457920" y="1124744"/>
              <a:ext cx="7776864" cy="4854647"/>
            </a:xfrm>
            <a:prstGeom prst="rect">
              <a:avLst/>
            </a:prstGeom>
          </p:spPr>
        </p:pic>
      </p:grpSp>
      <p:sp>
        <p:nvSpPr>
          <p:cNvPr id="6" name="object 6"/>
          <p:cNvSpPr txBox="1"/>
          <p:nvPr/>
        </p:nvSpPr>
        <p:spPr>
          <a:xfrm>
            <a:off x="1536661" y="6113779"/>
            <a:ext cx="30835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Bonita</a:t>
            </a:r>
            <a:r>
              <a:rPr sz="1800" spc="5" dirty="0">
                <a:latin typeface="Calibri"/>
                <a:cs typeface="Calibri"/>
              </a:rPr>
              <a:t> </a:t>
            </a:r>
            <a:r>
              <a:rPr sz="1800" spc="-5" dirty="0">
                <a:latin typeface="Calibri"/>
                <a:cs typeface="Calibri"/>
              </a:rPr>
              <a:t>Soft</a:t>
            </a:r>
            <a:r>
              <a:rPr sz="1800" dirty="0">
                <a:latin typeface="Calibri"/>
                <a:cs typeface="Calibri"/>
              </a:rPr>
              <a:t> </a:t>
            </a:r>
            <a:r>
              <a:rPr sz="1800" spc="-10" dirty="0">
                <a:latin typeface="Calibri"/>
                <a:cs typeface="Calibri"/>
              </a:rPr>
              <a:t>Bonita</a:t>
            </a:r>
            <a:r>
              <a:rPr sz="1800" spc="10" dirty="0">
                <a:latin typeface="Calibri"/>
                <a:cs typeface="Calibri"/>
              </a:rPr>
              <a:t> </a:t>
            </a:r>
            <a:r>
              <a:rPr sz="1800" spc="-5" dirty="0">
                <a:latin typeface="Calibri"/>
                <a:cs typeface="Calibri"/>
              </a:rPr>
              <a:t>Open</a:t>
            </a:r>
            <a:r>
              <a:rPr sz="1800" spc="10" dirty="0">
                <a:latin typeface="Calibri"/>
                <a:cs typeface="Calibri"/>
              </a:rPr>
              <a:t> </a:t>
            </a:r>
            <a:r>
              <a:rPr sz="1800" spc="-5" dirty="0">
                <a:latin typeface="Calibri"/>
                <a:cs typeface="Calibri"/>
              </a:rPr>
              <a:t>Solution</a:t>
            </a:r>
            <a:endParaRPr sz="1800">
              <a:latin typeface="Calibri"/>
              <a:cs typeface="Calibri"/>
            </a:endParaRPr>
          </a:p>
        </p:txBody>
      </p:sp>
      <p:sp>
        <p:nvSpPr>
          <p:cNvPr id="7" name="object 7"/>
          <p:cNvSpPr txBox="1"/>
          <p:nvPr/>
        </p:nvSpPr>
        <p:spPr>
          <a:xfrm>
            <a:off x="9272585" y="6535999"/>
            <a:ext cx="34099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36</a:t>
            </a:fld>
            <a:endParaRPr sz="16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5731510" cy="513080"/>
          </a:xfrm>
          <a:prstGeom prst="rect">
            <a:avLst/>
          </a:prstGeom>
        </p:spPr>
        <p:txBody>
          <a:bodyPr vert="horz" wrap="square" lIns="0" tIns="12700" rIns="0" bIns="0" rtlCol="0">
            <a:spAutoFit/>
          </a:bodyPr>
          <a:lstStyle/>
          <a:p>
            <a:pPr marL="12700">
              <a:lnSpc>
                <a:spcPct val="100000"/>
              </a:lnSpc>
              <a:spcBef>
                <a:spcPts val="100"/>
              </a:spcBef>
            </a:pPr>
            <a:r>
              <a:rPr spc="-10" dirty="0"/>
              <a:t>Administration</a:t>
            </a:r>
            <a:r>
              <a:rPr spc="-20" dirty="0"/>
              <a:t> </a:t>
            </a:r>
            <a:r>
              <a:rPr dirty="0"/>
              <a:t>&amp;</a:t>
            </a:r>
            <a:r>
              <a:rPr spc="-20" dirty="0"/>
              <a:t> </a:t>
            </a:r>
            <a:r>
              <a:rPr spc="-5" dirty="0"/>
              <a:t>Monitoring</a:t>
            </a:r>
            <a:r>
              <a:rPr spc="-10" dirty="0"/>
              <a:t> </a:t>
            </a:r>
            <a:r>
              <a:rPr spc="-60" dirty="0"/>
              <a:t>Tools</a:t>
            </a:r>
          </a:p>
        </p:txBody>
      </p:sp>
      <p:sp>
        <p:nvSpPr>
          <p:cNvPr id="3" name="object 3"/>
          <p:cNvSpPr txBox="1"/>
          <p:nvPr/>
        </p:nvSpPr>
        <p:spPr>
          <a:xfrm>
            <a:off x="387350" y="1273556"/>
            <a:ext cx="10058399" cy="1351652"/>
          </a:xfrm>
          <a:prstGeom prst="rect">
            <a:avLst/>
          </a:prstGeom>
        </p:spPr>
        <p:txBody>
          <a:bodyPr vert="horz" wrap="square" lIns="0" tIns="88900" rIns="0" bIns="0" rtlCol="0">
            <a:spAutoFit/>
          </a:bodyPr>
          <a:lstStyle/>
          <a:p>
            <a:pPr marL="195580" indent="-182880">
              <a:lnSpc>
                <a:spcPct val="100000"/>
              </a:lnSpc>
              <a:spcBef>
                <a:spcPts val="700"/>
              </a:spcBef>
              <a:buClr>
                <a:srgbClr val="7F7F7F"/>
              </a:buClr>
              <a:buFont typeface="Arial MT"/>
              <a:buChar char="•"/>
              <a:tabLst>
                <a:tab pos="195580" algn="l"/>
              </a:tabLst>
            </a:pPr>
            <a:r>
              <a:rPr sz="2400" spc="-105" dirty="0">
                <a:solidFill>
                  <a:srgbClr val="404040"/>
                </a:solidFill>
                <a:latin typeface="Calibri"/>
                <a:cs typeface="Calibri"/>
              </a:rPr>
              <a:t>To</a:t>
            </a:r>
            <a:r>
              <a:rPr sz="2400" spc="-20" dirty="0">
                <a:solidFill>
                  <a:srgbClr val="404040"/>
                </a:solidFill>
                <a:latin typeface="Calibri"/>
                <a:cs typeface="Calibri"/>
              </a:rPr>
              <a:t> </a:t>
            </a:r>
            <a:r>
              <a:rPr sz="2400" spc="-10" dirty="0">
                <a:solidFill>
                  <a:srgbClr val="404040"/>
                </a:solidFill>
                <a:latin typeface="Calibri"/>
                <a:cs typeface="Calibri"/>
              </a:rPr>
              <a:t>manage automation</a:t>
            </a:r>
            <a:r>
              <a:rPr sz="2400" spc="-15" dirty="0">
                <a:solidFill>
                  <a:srgbClr val="404040"/>
                </a:solidFill>
                <a:latin typeface="Calibri"/>
                <a:cs typeface="Calibri"/>
              </a:rPr>
              <a:t> </a:t>
            </a:r>
            <a:r>
              <a:rPr sz="2400" spc="-5" dirty="0">
                <a:solidFill>
                  <a:srgbClr val="404040"/>
                </a:solidFill>
                <a:latin typeface="Calibri"/>
                <a:cs typeface="Calibri"/>
              </a:rPr>
              <a:t>solutions</a:t>
            </a:r>
            <a:endParaRPr sz="2400" dirty="0">
              <a:latin typeface="Calibri"/>
              <a:cs typeface="Calibri"/>
            </a:endParaRPr>
          </a:p>
          <a:p>
            <a:pPr marL="195580" indent="-182880">
              <a:lnSpc>
                <a:spcPct val="100000"/>
              </a:lnSpc>
              <a:spcBef>
                <a:spcPts val="600"/>
              </a:spcBef>
              <a:buClr>
                <a:srgbClr val="7F7F7F"/>
              </a:buClr>
              <a:buFont typeface="Arial MT"/>
              <a:buChar char="•"/>
              <a:tabLst>
                <a:tab pos="195580" algn="l"/>
              </a:tabLst>
            </a:pPr>
            <a:r>
              <a:rPr sz="2400" spc="-105" dirty="0">
                <a:solidFill>
                  <a:srgbClr val="404040"/>
                </a:solidFill>
                <a:latin typeface="Calibri"/>
                <a:cs typeface="Calibri"/>
              </a:rPr>
              <a:t>To</a:t>
            </a:r>
            <a:r>
              <a:rPr sz="2400" spc="-15" dirty="0">
                <a:solidFill>
                  <a:srgbClr val="404040"/>
                </a:solidFill>
                <a:latin typeface="Calibri"/>
                <a:cs typeface="Calibri"/>
              </a:rPr>
              <a:t> </a:t>
            </a:r>
            <a:r>
              <a:rPr sz="2400" spc="-10" dirty="0">
                <a:solidFill>
                  <a:srgbClr val="404040"/>
                </a:solidFill>
                <a:latin typeface="Calibri"/>
                <a:cs typeface="Calibri"/>
              </a:rPr>
              <a:t>configure </a:t>
            </a:r>
            <a:r>
              <a:rPr sz="2400" spc="-5" dirty="0">
                <a:solidFill>
                  <a:srgbClr val="404040"/>
                </a:solidFill>
                <a:latin typeface="Calibri"/>
                <a:cs typeface="Calibri"/>
              </a:rPr>
              <a:t>access</a:t>
            </a:r>
            <a:r>
              <a:rPr sz="2400" spc="-15" dirty="0">
                <a:solidFill>
                  <a:srgbClr val="404040"/>
                </a:solidFill>
                <a:latin typeface="Calibri"/>
                <a:cs typeface="Calibri"/>
              </a:rPr>
              <a:t> to</a:t>
            </a:r>
            <a:r>
              <a:rPr sz="2400" spc="-20" dirty="0">
                <a:solidFill>
                  <a:srgbClr val="404040"/>
                </a:solidFill>
                <a:latin typeface="Calibri"/>
                <a:cs typeface="Calibri"/>
              </a:rPr>
              <a:t> </a:t>
            </a:r>
            <a:r>
              <a:rPr sz="2400" spc="-25" dirty="0">
                <a:solidFill>
                  <a:srgbClr val="404040"/>
                </a:solidFill>
                <a:latin typeface="Calibri"/>
                <a:cs typeface="Calibri"/>
              </a:rPr>
              <a:t>system</a:t>
            </a:r>
            <a:r>
              <a:rPr sz="2400" spc="-20" dirty="0">
                <a:solidFill>
                  <a:srgbClr val="404040"/>
                </a:solidFill>
                <a:latin typeface="Calibri"/>
                <a:cs typeface="Calibri"/>
              </a:rPr>
              <a:t> </a:t>
            </a:r>
            <a:r>
              <a:rPr sz="2400" spc="-10" dirty="0">
                <a:solidFill>
                  <a:srgbClr val="404040"/>
                </a:solidFill>
                <a:latin typeface="Calibri"/>
                <a:cs typeface="Calibri"/>
              </a:rPr>
              <a:t>components</a:t>
            </a:r>
            <a:endParaRPr sz="2400" dirty="0">
              <a:latin typeface="Calibri"/>
              <a:cs typeface="Calibri"/>
            </a:endParaRPr>
          </a:p>
          <a:p>
            <a:pPr marL="195580" indent="-182880">
              <a:lnSpc>
                <a:spcPct val="100000"/>
              </a:lnSpc>
              <a:spcBef>
                <a:spcPts val="620"/>
              </a:spcBef>
              <a:buClr>
                <a:srgbClr val="7F7F7F"/>
              </a:buClr>
              <a:buFont typeface="Arial MT"/>
              <a:buChar char="•"/>
              <a:tabLst>
                <a:tab pos="195580" algn="l"/>
              </a:tabLst>
            </a:pPr>
            <a:r>
              <a:rPr sz="2400" b="1" spc="-105" dirty="0">
                <a:solidFill>
                  <a:srgbClr val="404040"/>
                </a:solidFill>
                <a:latin typeface="Calibri"/>
                <a:cs typeface="Calibri"/>
              </a:rPr>
              <a:t>To</a:t>
            </a:r>
            <a:r>
              <a:rPr sz="2400" b="1" spc="-15" dirty="0">
                <a:solidFill>
                  <a:srgbClr val="404040"/>
                </a:solidFill>
                <a:latin typeface="Calibri"/>
                <a:cs typeface="Calibri"/>
              </a:rPr>
              <a:t> </a:t>
            </a:r>
            <a:r>
              <a:rPr sz="2400" b="1" spc="-10" dirty="0">
                <a:solidFill>
                  <a:srgbClr val="404040"/>
                </a:solidFill>
                <a:latin typeface="Calibri"/>
                <a:cs typeface="Calibri"/>
              </a:rPr>
              <a:t>monitor </a:t>
            </a:r>
            <a:r>
              <a:rPr sz="2400" b="1" spc="-5" dirty="0">
                <a:solidFill>
                  <a:srgbClr val="404040"/>
                </a:solidFill>
                <a:latin typeface="Calibri"/>
                <a:cs typeface="Calibri"/>
              </a:rPr>
              <a:t>participants</a:t>
            </a:r>
            <a:r>
              <a:rPr sz="2400" b="1" spc="-15" dirty="0">
                <a:solidFill>
                  <a:srgbClr val="404040"/>
                </a:solidFill>
                <a:latin typeface="Calibri"/>
                <a:cs typeface="Calibri"/>
              </a:rPr>
              <a:t> </a:t>
            </a:r>
            <a:r>
              <a:rPr sz="2400" b="1" spc="-10" dirty="0">
                <a:solidFill>
                  <a:srgbClr val="404040"/>
                </a:solidFill>
                <a:latin typeface="Calibri"/>
                <a:cs typeface="Calibri"/>
              </a:rPr>
              <a:t>availability</a:t>
            </a:r>
            <a:r>
              <a:rPr sz="2400" b="1" spc="-5" dirty="0">
                <a:solidFill>
                  <a:srgbClr val="404040"/>
                </a:solidFill>
                <a:latin typeface="Calibri"/>
                <a:cs typeface="Calibri"/>
              </a:rPr>
              <a:t> </a:t>
            </a:r>
            <a:r>
              <a:rPr sz="2400" b="1" dirty="0">
                <a:solidFill>
                  <a:srgbClr val="404040"/>
                </a:solidFill>
                <a:latin typeface="Calibri"/>
                <a:cs typeface="Calibri"/>
              </a:rPr>
              <a:t>and</a:t>
            </a:r>
            <a:r>
              <a:rPr sz="2400" b="1" spc="-10" dirty="0">
                <a:solidFill>
                  <a:srgbClr val="404040"/>
                </a:solidFill>
                <a:latin typeface="Calibri"/>
                <a:cs typeface="Calibri"/>
              </a:rPr>
              <a:t> </a:t>
            </a:r>
            <a:r>
              <a:rPr sz="2400" b="1" spc="-5" dirty="0">
                <a:solidFill>
                  <a:srgbClr val="404040"/>
                </a:solidFill>
                <a:latin typeface="Calibri"/>
                <a:cs typeface="Calibri"/>
              </a:rPr>
              <a:t>performance of</a:t>
            </a:r>
            <a:r>
              <a:rPr sz="2400" b="1" dirty="0">
                <a:solidFill>
                  <a:srgbClr val="404040"/>
                </a:solidFill>
                <a:latin typeface="Calibri"/>
                <a:cs typeface="Calibri"/>
              </a:rPr>
              <a:t> </a:t>
            </a:r>
            <a:r>
              <a:rPr sz="2400" b="1" spc="-10" dirty="0">
                <a:solidFill>
                  <a:srgbClr val="404040"/>
                </a:solidFill>
                <a:latin typeface="Calibri"/>
                <a:cs typeface="Calibri"/>
              </a:rPr>
              <a:t>process</a:t>
            </a:r>
            <a:r>
              <a:rPr sz="2400" b="1" spc="-15" dirty="0">
                <a:solidFill>
                  <a:srgbClr val="404040"/>
                </a:solidFill>
                <a:latin typeface="Calibri"/>
                <a:cs typeface="Calibri"/>
              </a:rPr>
              <a:t> </a:t>
            </a:r>
            <a:r>
              <a:rPr sz="2400" b="1" spc="-5" dirty="0">
                <a:solidFill>
                  <a:srgbClr val="404040"/>
                </a:solidFill>
                <a:latin typeface="Calibri"/>
                <a:cs typeface="Calibri"/>
              </a:rPr>
              <a:t>cases</a:t>
            </a:r>
            <a:endParaRPr sz="2400" b="1" dirty="0">
              <a:latin typeface="Calibri"/>
              <a:cs typeface="Calibri"/>
            </a:endParaRPr>
          </a:p>
        </p:txBody>
      </p:sp>
      <p:grpSp>
        <p:nvGrpSpPr>
          <p:cNvPr id="4" name="object 4"/>
          <p:cNvGrpSpPr/>
          <p:nvPr/>
        </p:nvGrpSpPr>
        <p:grpSpPr>
          <a:xfrm>
            <a:off x="3444999" y="3912483"/>
            <a:ext cx="4213860" cy="2730500"/>
            <a:chOff x="3444999" y="3912483"/>
            <a:chExt cx="4213860" cy="2730500"/>
          </a:xfrm>
        </p:grpSpPr>
        <p:pic>
          <p:nvPicPr>
            <p:cNvPr id="5" name="object 5"/>
            <p:cNvPicPr/>
            <p:nvPr/>
          </p:nvPicPr>
          <p:blipFill>
            <a:blip r:embed="rId2" cstate="print"/>
            <a:stretch>
              <a:fillRect/>
            </a:stretch>
          </p:blipFill>
          <p:spPr>
            <a:xfrm>
              <a:off x="3444999" y="3912483"/>
              <a:ext cx="4213383" cy="2730341"/>
            </a:xfrm>
            <a:prstGeom prst="rect">
              <a:avLst/>
            </a:prstGeom>
          </p:spPr>
        </p:pic>
        <p:sp>
          <p:nvSpPr>
            <p:cNvPr id="6" name="object 6"/>
            <p:cNvSpPr/>
            <p:nvPr/>
          </p:nvSpPr>
          <p:spPr>
            <a:xfrm>
              <a:off x="3555677" y="5121239"/>
              <a:ext cx="900430" cy="467995"/>
            </a:xfrm>
            <a:custGeom>
              <a:avLst/>
              <a:gdLst/>
              <a:ahLst/>
              <a:cxnLst/>
              <a:rect l="l" t="t" r="r" b="b"/>
              <a:pathLst>
                <a:path w="900429" h="467995">
                  <a:moveTo>
                    <a:pt x="0" y="0"/>
                  </a:moveTo>
                  <a:lnTo>
                    <a:pt x="900000" y="0"/>
                  </a:lnTo>
                  <a:lnTo>
                    <a:pt x="900000" y="468000"/>
                  </a:lnTo>
                  <a:lnTo>
                    <a:pt x="0" y="468000"/>
                  </a:lnTo>
                  <a:lnTo>
                    <a:pt x="0" y="0"/>
                  </a:lnTo>
                  <a:close/>
                </a:path>
              </a:pathLst>
            </a:custGeom>
            <a:ln w="38100">
              <a:solidFill>
                <a:srgbClr val="C00000"/>
              </a:solidFill>
            </a:ln>
          </p:spPr>
          <p:txBody>
            <a:bodyPr wrap="square" lIns="0" tIns="0" rIns="0" bIns="0" rtlCol="0"/>
            <a:lstStyle/>
            <a:p>
              <a:endParaRPr/>
            </a:p>
          </p:txBody>
        </p:sp>
      </p:grpSp>
      <p:sp>
        <p:nvSpPr>
          <p:cNvPr id="7" name="object 7"/>
          <p:cNvSpPr txBox="1"/>
          <p:nvPr/>
        </p:nvSpPr>
        <p:spPr>
          <a:xfrm>
            <a:off x="9272585" y="6535999"/>
            <a:ext cx="34099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37</a:t>
            </a:fld>
            <a:endParaRPr sz="16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2645" y="373380"/>
            <a:ext cx="7994015" cy="513080"/>
          </a:xfrm>
          <a:prstGeom prst="rect">
            <a:avLst/>
          </a:prstGeom>
        </p:spPr>
        <p:txBody>
          <a:bodyPr vert="horz" wrap="square" lIns="0" tIns="12700" rIns="0" bIns="0" rtlCol="0">
            <a:spAutoFit/>
          </a:bodyPr>
          <a:lstStyle/>
          <a:p>
            <a:pPr marL="12700">
              <a:lnSpc>
                <a:spcPct val="100000"/>
              </a:lnSpc>
              <a:spcBef>
                <a:spcPts val="100"/>
              </a:spcBef>
            </a:pPr>
            <a:r>
              <a:rPr spc="-10" dirty="0"/>
              <a:t>Example</a:t>
            </a:r>
            <a:r>
              <a:rPr spc="-15" dirty="0"/>
              <a:t> </a:t>
            </a:r>
            <a:r>
              <a:rPr spc="-5" dirty="0"/>
              <a:t>of</a:t>
            </a:r>
            <a:r>
              <a:rPr spc="-15" dirty="0"/>
              <a:t> </a:t>
            </a:r>
            <a:r>
              <a:rPr dirty="0"/>
              <a:t>an</a:t>
            </a:r>
            <a:r>
              <a:rPr spc="5" dirty="0"/>
              <a:t> </a:t>
            </a:r>
            <a:r>
              <a:rPr spc="-10" dirty="0"/>
              <a:t>Administration</a:t>
            </a:r>
            <a:r>
              <a:rPr spc="-5" dirty="0"/>
              <a:t> </a:t>
            </a:r>
            <a:r>
              <a:rPr dirty="0"/>
              <a:t>&amp; </a:t>
            </a:r>
            <a:r>
              <a:rPr spc="-5" dirty="0"/>
              <a:t>Monitoring</a:t>
            </a:r>
            <a:r>
              <a:rPr dirty="0"/>
              <a:t> </a:t>
            </a:r>
            <a:r>
              <a:rPr spc="-75" dirty="0"/>
              <a:t>Tool</a:t>
            </a:r>
          </a:p>
        </p:txBody>
      </p:sp>
      <p:sp>
        <p:nvSpPr>
          <p:cNvPr id="3" name="object 3"/>
          <p:cNvSpPr txBox="1"/>
          <p:nvPr/>
        </p:nvSpPr>
        <p:spPr>
          <a:xfrm>
            <a:off x="2616781" y="6305803"/>
            <a:ext cx="22466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IBM</a:t>
            </a:r>
            <a:r>
              <a:rPr sz="1800" spc="-20" dirty="0">
                <a:latin typeface="Calibri"/>
                <a:cs typeface="Calibri"/>
              </a:rPr>
              <a:t> </a:t>
            </a:r>
            <a:r>
              <a:rPr sz="1800" spc="-5" dirty="0">
                <a:latin typeface="Calibri"/>
                <a:cs typeface="Calibri"/>
              </a:rPr>
              <a:t>BPM</a:t>
            </a:r>
            <a:r>
              <a:rPr sz="1800" spc="-15" dirty="0">
                <a:latin typeface="Calibri"/>
                <a:cs typeface="Calibri"/>
              </a:rPr>
              <a:t> </a:t>
            </a:r>
            <a:r>
              <a:rPr sz="1800" spc="-10" dirty="0">
                <a:latin typeface="Calibri"/>
                <a:cs typeface="Calibri"/>
              </a:rPr>
              <a:t>Process</a:t>
            </a:r>
            <a:r>
              <a:rPr sz="1800" spc="-15" dirty="0">
                <a:latin typeface="Calibri"/>
                <a:cs typeface="Calibri"/>
              </a:rPr>
              <a:t> Portal</a:t>
            </a:r>
            <a:endParaRPr sz="1800">
              <a:latin typeface="Calibri"/>
              <a:cs typeface="Calibri"/>
            </a:endParaRPr>
          </a:p>
        </p:txBody>
      </p:sp>
      <p:grpSp>
        <p:nvGrpSpPr>
          <p:cNvPr id="4" name="object 4"/>
          <p:cNvGrpSpPr/>
          <p:nvPr/>
        </p:nvGrpSpPr>
        <p:grpSpPr>
          <a:xfrm>
            <a:off x="2432304" y="1072895"/>
            <a:ext cx="7360920" cy="5596255"/>
            <a:chOff x="2432304" y="1072895"/>
            <a:chExt cx="7360920" cy="5596255"/>
          </a:xfrm>
        </p:grpSpPr>
        <p:pic>
          <p:nvPicPr>
            <p:cNvPr id="5" name="object 5"/>
            <p:cNvPicPr/>
            <p:nvPr/>
          </p:nvPicPr>
          <p:blipFill>
            <a:blip r:embed="rId2" cstate="print"/>
            <a:stretch>
              <a:fillRect/>
            </a:stretch>
          </p:blipFill>
          <p:spPr>
            <a:xfrm>
              <a:off x="2432304" y="1072895"/>
              <a:ext cx="7360920" cy="5596128"/>
            </a:xfrm>
            <a:prstGeom prst="rect">
              <a:avLst/>
            </a:prstGeom>
          </p:spPr>
        </p:pic>
        <p:pic>
          <p:nvPicPr>
            <p:cNvPr id="6" name="object 6"/>
            <p:cNvPicPr/>
            <p:nvPr/>
          </p:nvPicPr>
          <p:blipFill>
            <a:blip r:embed="rId3" cstate="print"/>
            <a:stretch>
              <a:fillRect/>
            </a:stretch>
          </p:blipFill>
          <p:spPr>
            <a:xfrm>
              <a:off x="2628130" y="1268760"/>
              <a:ext cx="6772461" cy="5007924"/>
            </a:xfrm>
            <a:prstGeom prst="rect">
              <a:avLst/>
            </a:prstGeom>
          </p:spPr>
        </p:pic>
      </p:grpSp>
      <p:sp>
        <p:nvSpPr>
          <p:cNvPr id="7" name="object 7"/>
          <p:cNvSpPr txBox="1"/>
          <p:nvPr/>
        </p:nvSpPr>
        <p:spPr>
          <a:xfrm>
            <a:off x="9272585" y="6535999"/>
            <a:ext cx="34099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38</a:t>
            </a:fld>
            <a:endParaRPr sz="16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9308"/>
            <a:ext cx="2816225" cy="513080"/>
          </a:xfrm>
          <a:prstGeom prst="rect">
            <a:avLst/>
          </a:prstGeom>
        </p:spPr>
        <p:txBody>
          <a:bodyPr vert="horz" wrap="square" lIns="0" tIns="12700" rIns="0" bIns="0" rtlCol="0">
            <a:spAutoFit/>
          </a:bodyPr>
          <a:lstStyle/>
          <a:p>
            <a:pPr marL="12700">
              <a:lnSpc>
                <a:spcPct val="100000"/>
              </a:lnSpc>
              <a:spcBef>
                <a:spcPts val="100"/>
              </a:spcBef>
            </a:pPr>
            <a:r>
              <a:rPr spc="-5" dirty="0"/>
              <a:t>External</a:t>
            </a:r>
            <a:r>
              <a:rPr spc="-65" dirty="0"/>
              <a:t> </a:t>
            </a:r>
            <a:r>
              <a:rPr dirty="0"/>
              <a:t>Services</a:t>
            </a:r>
          </a:p>
        </p:txBody>
      </p:sp>
      <p:sp>
        <p:nvSpPr>
          <p:cNvPr id="3" name="object 3"/>
          <p:cNvSpPr txBox="1"/>
          <p:nvPr/>
        </p:nvSpPr>
        <p:spPr>
          <a:xfrm>
            <a:off x="158750" y="647373"/>
            <a:ext cx="10515600" cy="2853217"/>
          </a:xfrm>
          <a:prstGeom prst="rect">
            <a:avLst/>
          </a:prstGeom>
        </p:spPr>
        <p:txBody>
          <a:bodyPr vert="horz" wrap="square" lIns="0" tIns="92075" rIns="0" bIns="0" rtlCol="0">
            <a:spAutoFit/>
          </a:bodyPr>
          <a:lstStyle/>
          <a:p>
            <a:pPr marL="195580" indent="-182880" algn="just">
              <a:lnSpc>
                <a:spcPct val="100000"/>
              </a:lnSpc>
              <a:spcBef>
                <a:spcPts val="725"/>
              </a:spcBef>
              <a:buClr>
                <a:srgbClr val="7F7F7F"/>
              </a:buClr>
              <a:buFont typeface="Arial MT"/>
              <a:buChar char="•"/>
              <a:tabLst>
                <a:tab pos="195580" algn="l"/>
              </a:tabLst>
            </a:pPr>
            <a:r>
              <a:rPr sz="2000" spc="-5" dirty="0">
                <a:solidFill>
                  <a:srgbClr val="404040"/>
                </a:solidFill>
                <a:latin typeface="Calibri"/>
                <a:cs typeface="Calibri"/>
              </a:rPr>
              <a:t>Expose</a:t>
            </a:r>
            <a:r>
              <a:rPr sz="2000" dirty="0">
                <a:solidFill>
                  <a:srgbClr val="404040"/>
                </a:solidFill>
                <a:latin typeface="Calibri"/>
                <a:cs typeface="Calibri"/>
              </a:rPr>
              <a:t> a</a:t>
            </a:r>
            <a:r>
              <a:rPr sz="2000" spc="-5" dirty="0">
                <a:solidFill>
                  <a:srgbClr val="404040"/>
                </a:solidFill>
                <a:latin typeface="Calibri"/>
                <a:cs typeface="Calibri"/>
              </a:rPr>
              <a:t> </a:t>
            </a:r>
            <a:r>
              <a:rPr sz="2000" dirty="0">
                <a:solidFill>
                  <a:srgbClr val="404040"/>
                </a:solidFill>
                <a:latin typeface="Calibri"/>
                <a:cs typeface="Calibri"/>
              </a:rPr>
              <a:t>service</a:t>
            </a:r>
            <a:r>
              <a:rPr sz="2000" spc="5" dirty="0">
                <a:solidFill>
                  <a:srgbClr val="404040"/>
                </a:solidFill>
                <a:latin typeface="Calibri"/>
                <a:cs typeface="Calibri"/>
              </a:rPr>
              <a:t> </a:t>
            </a:r>
            <a:r>
              <a:rPr sz="2000" spc="-15" dirty="0">
                <a:solidFill>
                  <a:srgbClr val="404040"/>
                </a:solidFill>
                <a:latin typeface="Calibri"/>
                <a:cs typeface="Calibri"/>
              </a:rPr>
              <a:t>interface</a:t>
            </a:r>
            <a:r>
              <a:rPr sz="2000" dirty="0">
                <a:solidFill>
                  <a:srgbClr val="404040"/>
                </a:solidFill>
                <a:latin typeface="Calibri"/>
                <a:cs typeface="Calibri"/>
              </a:rPr>
              <a:t> </a:t>
            </a:r>
            <a:r>
              <a:rPr sz="2000" spc="-5" dirty="0">
                <a:solidFill>
                  <a:srgbClr val="404040"/>
                </a:solidFill>
                <a:latin typeface="Calibri"/>
                <a:cs typeface="Calibri"/>
              </a:rPr>
              <a:t>with</a:t>
            </a:r>
            <a:r>
              <a:rPr sz="2000" dirty="0">
                <a:solidFill>
                  <a:srgbClr val="404040"/>
                </a:solidFill>
                <a:latin typeface="Calibri"/>
                <a:cs typeface="Calibri"/>
              </a:rPr>
              <a:t> </a:t>
            </a:r>
            <a:r>
              <a:rPr sz="2000" spc="-5" dirty="0">
                <a:solidFill>
                  <a:srgbClr val="404040"/>
                </a:solidFill>
                <a:latin typeface="Calibri"/>
                <a:cs typeface="Calibri"/>
              </a:rPr>
              <a:t>which the</a:t>
            </a:r>
            <a:r>
              <a:rPr sz="2000" dirty="0">
                <a:solidFill>
                  <a:srgbClr val="404040"/>
                </a:solidFill>
                <a:latin typeface="Calibri"/>
                <a:cs typeface="Calibri"/>
              </a:rPr>
              <a:t> </a:t>
            </a:r>
            <a:r>
              <a:rPr sz="2000" spc="-5" dirty="0">
                <a:solidFill>
                  <a:srgbClr val="404040"/>
                </a:solidFill>
                <a:latin typeface="Calibri"/>
                <a:cs typeface="Calibri"/>
              </a:rPr>
              <a:t>engine</a:t>
            </a:r>
            <a:r>
              <a:rPr sz="2000" spc="5" dirty="0">
                <a:solidFill>
                  <a:srgbClr val="404040"/>
                </a:solidFill>
                <a:latin typeface="Calibri"/>
                <a:cs typeface="Calibri"/>
              </a:rPr>
              <a:t> </a:t>
            </a:r>
            <a:r>
              <a:rPr sz="2000" spc="-10" dirty="0">
                <a:solidFill>
                  <a:srgbClr val="404040"/>
                </a:solidFill>
                <a:latin typeface="Calibri"/>
                <a:cs typeface="Calibri"/>
              </a:rPr>
              <a:t>can</a:t>
            </a:r>
            <a:r>
              <a:rPr sz="2000" spc="-5" dirty="0">
                <a:solidFill>
                  <a:srgbClr val="404040"/>
                </a:solidFill>
                <a:latin typeface="Calibri"/>
                <a:cs typeface="Calibri"/>
              </a:rPr>
              <a:t> </a:t>
            </a:r>
            <a:r>
              <a:rPr sz="2000" spc="-15" dirty="0">
                <a:solidFill>
                  <a:srgbClr val="404040"/>
                </a:solidFill>
                <a:latin typeface="Calibri"/>
                <a:cs typeface="Calibri"/>
              </a:rPr>
              <a:t>interact</a:t>
            </a:r>
            <a:endParaRPr sz="2000" dirty="0">
              <a:latin typeface="Calibri"/>
              <a:cs typeface="Calibri"/>
            </a:endParaRPr>
          </a:p>
          <a:p>
            <a:pPr marL="195580" marR="196215" indent="-182880" algn="just">
              <a:lnSpc>
                <a:spcPct val="100000"/>
              </a:lnSpc>
              <a:spcBef>
                <a:spcPts val="620"/>
              </a:spcBef>
              <a:buClr>
                <a:srgbClr val="7F7F7F"/>
              </a:buClr>
              <a:buFont typeface="Arial MT"/>
              <a:buChar char="•"/>
              <a:tabLst>
                <a:tab pos="195580" algn="l"/>
              </a:tabLst>
            </a:pPr>
            <a:r>
              <a:rPr sz="2000" dirty="0">
                <a:solidFill>
                  <a:srgbClr val="404040"/>
                </a:solidFill>
                <a:latin typeface="Calibri"/>
                <a:cs typeface="Calibri"/>
              </a:rPr>
              <a:t>The </a:t>
            </a:r>
            <a:r>
              <a:rPr sz="2000" spc="-5" dirty="0">
                <a:solidFill>
                  <a:srgbClr val="404040"/>
                </a:solidFill>
                <a:latin typeface="Calibri"/>
                <a:cs typeface="Calibri"/>
              </a:rPr>
              <a:t>engine</a:t>
            </a:r>
            <a:r>
              <a:rPr sz="2000" dirty="0">
                <a:solidFill>
                  <a:srgbClr val="404040"/>
                </a:solidFill>
                <a:latin typeface="Calibri"/>
                <a:cs typeface="Calibri"/>
              </a:rPr>
              <a:t> </a:t>
            </a:r>
            <a:r>
              <a:rPr sz="2000" spc="-10" dirty="0">
                <a:solidFill>
                  <a:srgbClr val="404040"/>
                </a:solidFill>
                <a:latin typeface="Calibri"/>
                <a:cs typeface="Calibri"/>
              </a:rPr>
              <a:t>provides</a:t>
            </a:r>
            <a:r>
              <a:rPr sz="2000" dirty="0">
                <a:solidFill>
                  <a:srgbClr val="404040"/>
                </a:solidFill>
                <a:latin typeface="Calibri"/>
                <a:cs typeface="Calibri"/>
              </a:rPr>
              <a:t> </a:t>
            </a:r>
            <a:r>
              <a:rPr sz="2000" spc="-5" dirty="0">
                <a:solidFill>
                  <a:srgbClr val="404040"/>
                </a:solidFill>
                <a:latin typeface="Calibri"/>
                <a:cs typeface="Calibri"/>
              </a:rPr>
              <a:t>the</a:t>
            </a:r>
            <a:r>
              <a:rPr sz="2000" dirty="0">
                <a:solidFill>
                  <a:srgbClr val="404040"/>
                </a:solidFill>
                <a:latin typeface="Calibri"/>
                <a:cs typeface="Calibri"/>
              </a:rPr>
              <a:t> </a:t>
            </a:r>
            <a:r>
              <a:rPr sz="2000" spc="-25" dirty="0">
                <a:solidFill>
                  <a:srgbClr val="404040"/>
                </a:solidFill>
                <a:latin typeface="Calibri"/>
                <a:cs typeface="Calibri"/>
              </a:rPr>
              <a:t>invoked</a:t>
            </a:r>
            <a:r>
              <a:rPr sz="2000" dirty="0">
                <a:solidFill>
                  <a:srgbClr val="404040"/>
                </a:solidFill>
                <a:latin typeface="Calibri"/>
                <a:cs typeface="Calibri"/>
              </a:rPr>
              <a:t> service </a:t>
            </a:r>
            <a:r>
              <a:rPr sz="2000" spc="-5" dirty="0">
                <a:solidFill>
                  <a:srgbClr val="404040"/>
                </a:solidFill>
                <a:latin typeface="Calibri"/>
                <a:cs typeface="Calibri"/>
              </a:rPr>
              <a:t>with</a:t>
            </a:r>
            <a:r>
              <a:rPr sz="2000" dirty="0">
                <a:solidFill>
                  <a:srgbClr val="404040"/>
                </a:solidFill>
                <a:latin typeface="Calibri"/>
                <a:cs typeface="Calibri"/>
              </a:rPr>
              <a:t> </a:t>
            </a:r>
            <a:r>
              <a:rPr sz="2000" spc="-5" dirty="0">
                <a:solidFill>
                  <a:srgbClr val="404040"/>
                </a:solidFill>
                <a:latin typeface="Calibri"/>
                <a:cs typeface="Calibri"/>
              </a:rPr>
              <a:t>the</a:t>
            </a:r>
            <a:r>
              <a:rPr sz="2000" dirty="0">
                <a:solidFill>
                  <a:srgbClr val="404040"/>
                </a:solidFill>
                <a:latin typeface="Calibri"/>
                <a:cs typeface="Calibri"/>
              </a:rPr>
              <a:t> </a:t>
            </a:r>
            <a:r>
              <a:rPr sz="2000" spc="-5" dirty="0">
                <a:solidFill>
                  <a:srgbClr val="404040"/>
                </a:solidFill>
                <a:latin typeface="Calibri"/>
                <a:cs typeface="Calibri"/>
              </a:rPr>
              <a:t>necessary </a:t>
            </a:r>
            <a:r>
              <a:rPr sz="2000" spc="-525" dirty="0">
                <a:solidFill>
                  <a:srgbClr val="404040"/>
                </a:solidFill>
                <a:latin typeface="Calibri"/>
                <a:cs typeface="Calibri"/>
              </a:rPr>
              <a:t> </a:t>
            </a:r>
            <a:r>
              <a:rPr sz="2000" spc="-15" dirty="0">
                <a:solidFill>
                  <a:srgbClr val="404040"/>
                </a:solidFill>
                <a:latin typeface="Calibri"/>
                <a:cs typeface="Calibri"/>
              </a:rPr>
              <a:t>data</a:t>
            </a:r>
            <a:r>
              <a:rPr sz="2000" spc="-5" dirty="0">
                <a:solidFill>
                  <a:srgbClr val="404040"/>
                </a:solidFill>
                <a:latin typeface="Calibri"/>
                <a:cs typeface="Calibri"/>
              </a:rPr>
              <a:t> it</a:t>
            </a:r>
            <a:r>
              <a:rPr sz="2000" spc="-10" dirty="0">
                <a:solidFill>
                  <a:srgbClr val="404040"/>
                </a:solidFill>
                <a:latin typeface="Calibri"/>
                <a:cs typeface="Calibri"/>
              </a:rPr>
              <a:t> </a:t>
            </a:r>
            <a:r>
              <a:rPr sz="2000" spc="-5" dirty="0">
                <a:solidFill>
                  <a:srgbClr val="404040"/>
                </a:solidFill>
                <a:latin typeface="Calibri"/>
                <a:cs typeface="Calibri"/>
              </a:rPr>
              <a:t>will</a:t>
            </a:r>
            <a:r>
              <a:rPr sz="2000" spc="-10" dirty="0">
                <a:solidFill>
                  <a:srgbClr val="404040"/>
                </a:solidFill>
                <a:latin typeface="Calibri"/>
                <a:cs typeface="Calibri"/>
              </a:rPr>
              <a:t> </a:t>
            </a:r>
            <a:r>
              <a:rPr sz="2000" dirty="0">
                <a:solidFill>
                  <a:srgbClr val="404040"/>
                </a:solidFill>
                <a:latin typeface="Calibri"/>
                <a:cs typeface="Calibri"/>
              </a:rPr>
              <a:t>need</a:t>
            </a:r>
            <a:r>
              <a:rPr sz="2000" spc="-5" dirty="0">
                <a:solidFill>
                  <a:srgbClr val="404040"/>
                </a:solidFill>
                <a:latin typeface="Calibri"/>
                <a:cs typeface="Calibri"/>
              </a:rPr>
              <a:t> </a:t>
            </a:r>
            <a:r>
              <a:rPr sz="2000" spc="-15" dirty="0">
                <a:solidFill>
                  <a:srgbClr val="404040"/>
                </a:solidFill>
                <a:latin typeface="Calibri"/>
                <a:cs typeface="Calibri"/>
              </a:rPr>
              <a:t>to</a:t>
            </a:r>
            <a:r>
              <a:rPr sz="2000" spc="-10" dirty="0">
                <a:solidFill>
                  <a:srgbClr val="404040"/>
                </a:solidFill>
                <a:latin typeface="Calibri"/>
                <a:cs typeface="Calibri"/>
              </a:rPr>
              <a:t> perform</a:t>
            </a:r>
            <a:r>
              <a:rPr sz="2000" spc="-5" dirty="0">
                <a:solidFill>
                  <a:srgbClr val="404040"/>
                </a:solidFill>
                <a:latin typeface="Calibri"/>
                <a:cs typeface="Calibri"/>
              </a:rPr>
              <a:t> the</a:t>
            </a:r>
            <a:r>
              <a:rPr sz="2000" dirty="0">
                <a:solidFill>
                  <a:srgbClr val="404040"/>
                </a:solidFill>
                <a:latin typeface="Calibri"/>
                <a:cs typeface="Calibri"/>
              </a:rPr>
              <a:t> </a:t>
            </a:r>
            <a:r>
              <a:rPr sz="2000" spc="-5" dirty="0">
                <a:solidFill>
                  <a:srgbClr val="404040"/>
                </a:solidFill>
                <a:latin typeface="Calibri"/>
                <a:cs typeface="Calibri"/>
              </a:rPr>
              <a:t>activity </a:t>
            </a:r>
            <a:r>
              <a:rPr sz="2000" spc="-20" dirty="0">
                <a:solidFill>
                  <a:srgbClr val="404040"/>
                </a:solidFill>
                <a:latin typeface="Calibri"/>
                <a:cs typeface="Calibri"/>
              </a:rPr>
              <a:t>for</a:t>
            </a:r>
            <a:r>
              <a:rPr sz="2000" spc="-5" dirty="0">
                <a:solidFill>
                  <a:srgbClr val="404040"/>
                </a:solidFill>
                <a:latin typeface="Calibri"/>
                <a:cs typeface="Calibri"/>
              </a:rPr>
              <a:t> </a:t>
            </a:r>
            <a:r>
              <a:rPr sz="2000" dirty="0">
                <a:solidFill>
                  <a:srgbClr val="404040"/>
                </a:solidFill>
                <a:latin typeface="Calibri"/>
                <a:cs typeface="Calibri"/>
              </a:rPr>
              <a:t>a</a:t>
            </a:r>
            <a:r>
              <a:rPr sz="2000" spc="-5" dirty="0">
                <a:solidFill>
                  <a:srgbClr val="404040"/>
                </a:solidFill>
                <a:latin typeface="Calibri"/>
                <a:cs typeface="Calibri"/>
              </a:rPr>
              <a:t> specific </a:t>
            </a:r>
            <a:r>
              <a:rPr sz="2000" spc="-10" dirty="0">
                <a:solidFill>
                  <a:srgbClr val="404040"/>
                </a:solidFill>
                <a:latin typeface="Calibri"/>
                <a:cs typeface="Calibri"/>
              </a:rPr>
              <a:t>case</a:t>
            </a:r>
            <a:endParaRPr sz="2000" dirty="0">
              <a:latin typeface="Calibri"/>
              <a:cs typeface="Calibri"/>
            </a:endParaRPr>
          </a:p>
          <a:p>
            <a:pPr marL="195580" marR="612775" indent="-182880" algn="just">
              <a:lnSpc>
                <a:spcPct val="100800"/>
              </a:lnSpc>
              <a:spcBef>
                <a:spcPts val="505"/>
              </a:spcBef>
              <a:buClr>
                <a:srgbClr val="7F7F7F"/>
              </a:buClr>
              <a:buFont typeface="Arial MT"/>
              <a:buChar char="•"/>
              <a:tabLst>
                <a:tab pos="195580" algn="l"/>
              </a:tabLst>
            </a:pPr>
            <a:r>
              <a:rPr sz="2000" spc="-10" dirty="0">
                <a:solidFill>
                  <a:srgbClr val="404040"/>
                </a:solidFill>
                <a:latin typeface="Calibri"/>
                <a:cs typeface="Calibri"/>
              </a:rPr>
              <a:t>Examples: </a:t>
            </a:r>
            <a:r>
              <a:rPr sz="2000" dirty="0">
                <a:solidFill>
                  <a:srgbClr val="404040"/>
                </a:solidFill>
                <a:latin typeface="Calibri"/>
                <a:cs typeface="Calibri"/>
              </a:rPr>
              <a:t>rules</a:t>
            </a:r>
            <a:r>
              <a:rPr sz="2000" spc="-10" dirty="0">
                <a:solidFill>
                  <a:srgbClr val="404040"/>
                </a:solidFill>
                <a:latin typeface="Calibri"/>
                <a:cs typeface="Calibri"/>
              </a:rPr>
              <a:t> </a:t>
            </a:r>
            <a:r>
              <a:rPr sz="2000" dirty="0">
                <a:solidFill>
                  <a:srgbClr val="404040"/>
                </a:solidFill>
                <a:latin typeface="Calibri"/>
                <a:cs typeface="Calibri"/>
              </a:rPr>
              <a:t>engine,</a:t>
            </a:r>
            <a:r>
              <a:rPr sz="2000" spc="-5" dirty="0">
                <a:solidFill>
                  <a:srgbClr val="404040"/>
                </a:solidFill>
                <a:latin typeface="Calibri"/>
                <a:cs typeface="Calibri"/>
              </a:rPr>
              <a:t> email or </a:t>
            </a:r>
            <a:r>
              <a:rPr sz="2000" spc="-25" dirty="0">
                <a:solidFill>
                  <a:srgbClr val="404040"/>
                </a:solidFill>
                <a:latin typeface="Calibri"/>
                <a:cs typeface="Calibri"/>
              </a:rPr>
              <a:t>Twitter</a:t>
            </a:r>
            <a:r>
              <a:rPr sz="2000" spc="-5" dirty="0">
                <a:solidFill>
                  <a:srgbClr val="404040"/>
                </a:solidFill>
                <a:latin typeface="Calibri"/>
                <a:cs typeface="Calibri"/>
              </a:rPr>
              <a:t> </a:t>
            </a:r>
            <a:r>
              <a:rPr sz="2000" spc="-10" dirty="0">
                <a:solidFill>
                  <a:srgbClr val="404040"/>
                </a:solidFill>
                <a:latin typeface="Calibri"/>
                <a:cs typeface="Calibri"/>
              </a:rPr>
              <a:t>notification,</a:t>
            </a:r>
            <a:r>
              <a:rPr sz="2000" spc="-5" dirty="0">
                <a:solidFill>
                  <a:srgbClr val="404040"/>
                </a:solidFill>
                <a:latin typeface="Calibri"/>
                <a:cs typeface="Calibri"/>
              </a:rPr>
              <a:t> DB </a:t>
            </a:r>
            <a:r>
              <a:rPr sz="2000" spc="-525" dirty="0">
                <a:solidFill>
                  <a:srgbClr val="404040"/>
                </a:solidFill>
                <a:latin typeface="Calibri"/>
                <a:cs typeface="Calibri"/>
              </a:rPr>
              <a:t> </a:t>
            </a:r>
            <a:r>
              <a:rPr sz="2000" spc="-30" dirty="0">
                <a:solidFill>
                  <a:srgbClr val="404040"/>
                </a:solidFill>
                <a:latin typeface="Calibri"/>
                <a:cs typeface="Calibri"/>
              </a:rPr>
              <a:t>connector,</a:t>
            </a:r>
            <a:r>
              <a:rPr sz="2000" spc="-10" dirty="0">
                <a:solidFill>
                  <a:srgbClr val="404040"/>
                </a:solidFill>
                <a:latin typeface="Calibri"/>
                <a:cs typeface="Calibri"/>
              </a:rPr>
              <a:t> </a:t>
            </a:r>
            <a:r>
              <a:rPr sz="2000" spc="-5" dirty="0">
                <a:solidFill>
                  <a:srgbClr val="404040"/>
                </a:solidFill>
                <a:latin typeface="Calibri"/>
                <a:cs typeface="Calibri"/>
              </a:rPr>
              <a:t>CRM</a:t>
            </a:r>
            <a:r>
              <a:rPr lang="en-US" sz="2000" spc="-5" dirty="0">
                <a:solidFill>
                  <a:srgbClr val="404040"/>
                </a:solidFill>
                <a:latin typeface="Calibri"/>
                <a:cs typeface="Calibri"/>
              </a:rPr>
              <a:t> </a:t>
            </a:r>
            <a:r>
              <a:rPr sz="2000" spc="-10" dirty="0">
                <a:solidFill>
                  <a:srgbClr val="404040"/>
                </a:solidFill>
                <a:latin typeface="Calibri"/>
                <a:cs typeface="Calibri"/>
              </a:rPr>
              <a:t>connecto</a:t>
            </a:r>
            <a:r>
              <a:rPr lang="en-US" sz="2000" spc="-10" dirty="0">
                <a:solidFill>
                  <a:srgbClr val="404040"/>
                </a:solidFill>
                <a:latin typeface="Calibri"/>
                <a:cs typeface="Calibri"/>
              </a:rPr>
              <a:t>r</a:t>
            </a:r>
          </a:p>
          <a:p>
            <a:pPr algn="just"/>
            <a:r>
              <a:rPr lang="en-US" sz="1800" b="1" i="0" u="none" strike="noStrike" baseline="0" dirty="0">
                <a:latin typeface="VcmssjTimes-Bold"/>
              </a:rPr>
              <a:t>External services: </a:t>
            </a:r>
            <a:r>
              <a:rPr lang="en-US" sz="1800" b="0" i="0" u="none" strike="noStrike" baseline="0" dirty="0">
                <a:latin typeface="QxpmdkTimes-Roman"/>
              </a:rPr>
              <a:t>It may be useful to involve external applications in the execution of a business process. </a:t>
            </a:r>
          </a:p>
          <a:p>
            <a:pPr algn="just"/>
            <a:r>
              <a:rPr lang="en-US" sz="1800" b="0" i="0" u="none" strike="noStrike" baseline="0" dirty="0">
                <a:latin typeface="QxpmdkTimes-Roman"/>
              </a:rPr>
              <a:t>In many business processes, there are activities which are performed fully automatically, such that the execution engine can simply call an external application, for example to assess the creditworthiness of a client. </a:t>
            </a:r>
          </a:p>
          <a:p>
            <a:pPr algn="just"/>
            <a:r>
              <a:rPr lang="en-US" sz="1800" b="0" i="0" u="none" strike="noStrike" baseline="0" dirty="0">
                <a:latin typeface="QxpmdkTimes-Roman"/>
              </a:rPr>
              <a:t>The external application has to expose a service interface with which the engine can interact. We refer to such applications as </a:t>
            </a:r>
            <a:r>
              <a:rPr lang="en-US" sz="1800" b="0" i="1" u="none" strike="noStrike" baseline="0" dirty="0">
                <a:latin typeface="BfkvlvTimes-Italic"/>
              </a:rPr>
              <a:t>external services</a:t>
            </a:r>
            <a:r>
              <a:rPr lang="en-US" sz="1800" b="0" i="0" u="none" strike="noStrike" baseline="0" dirty="0">
                <a:latin typeface="QxpmdkTimes-Roman"/>
              </a:rPr>
              <a:t>.</a:t>
            </a:r>
            <a:endParaRPr sz="2400" dirty="0">
              <a:latin typeface="Calibri"/>
              <a:cs typeface="Calibri"/>
            </a:endParaRPr>
          </a:p>
        </p:txBody>
      </p:sp>
      <p:grpSp>
        <p:nvGrpSpPr>
          <p:cNvPr id="4" name="object 4"/>
          <p:cNvGrpSpPr/>
          <p:nvPr/>
        </p:nvGrpSpPr>
        <p:grpSpPr>
          <a:xfrm>
            <a:off x="3444999" y="3912483"/>
            <a:ext cx="4213860" cy="2730500"/>
            <a:chOff x="3444999" y="3912483"/>
            <a:chExt cx="4213860" cy="2730500"/>
          </a:xfrm>
        </p:grpSpPr>
        <p:pic>
          <p:nvPicPr>
            <p:cNvPr id="5" name="object 5"/>
            <p:cNvPicPr/>
            <p:nvPr/>
          </p:nvPicPr>
          <p:blipFill>
            <a:blip r:embed="rId2" cstate="print"/>
            <a:stretch>
              <a:fillRect/>
            </a:stretch>
          </p:blipFill>
          <p:spPr>
            <a:xfrm>
              <a:off x="3444999" y="3912483"/>
              <a:ext cx="4213383" cy="2730341"/>
            </a:xfrm>
            <a:prstGeom prst="rect">
              <a:avLst/>
            </a:prstGeom>
          </p:spPr>
        </p:pic>
        <p:sp>
          <p:nvSpPr>
            <p:cNvPr id="6" name="object 6"/>
            <p:cNvSpPr/>
            <p:nvPr/>
          </p:nvSpPr>
          <p:spPr>
            <a:xfrm>
              <a:off x="6623446" y="5147666"/>
              <a:ext cx="900430" cy="467995"/>
            </a:xfrm>
            <a:custGeom>
              <a:avLst/>
              <a:gdLst/>
              <a:ahLst/>
              <a:cxnLst/>
              <a:rect l="l" t="t" r="r" b="b"/>
              <a:pathLst>
                <a:path w="900429" h="467995">
                  <a:moveTo>
                    <a:pt x="0" y="0"/>
                  </a:moveTo>
                  <a:lnTo>
                    <a:pt x="900000" y="0"/>
                  </a:lnTo>
                  <a:lnTo>
                    <a:pt x="900000" y="468000"/>
                  </a:lnTo>
                  <a:lnTo>
                    <a:pt x="0" y="468000"/>
                  </a:lnTo>
                  <a:lnTo>
                    <a:pt x="0" y="0"/>
                  </a:lnTo>
                  <a:close/>
                </a:path>
              </a:pathLst>
            </a:custGeom>
            <a:ln w="38100">
              <a:solidFill>
                <a:srgbClr val="C00000"/>
              </a:solidFill>
            </a:ln>
          </p:spPr>
          <p:txBody>
            <a:bodyPr wrap="square" lIns="0" tIns="0" rIns="0" bIns="0" rtlCol="0"/>
            <a:lstStyle/>
            <a:p>
              <a:endParaRPr/>
            </a:p>
          </p:txBody>
        </p:sp>
      </p:grpSp>
      <p:sp>
        <p:nvSpPr>
          <p:cNvPr id="7" name="object 7"/>
          <p:cNvSpPr txBox="1"/>
          <p:nvPr/>
        </p:nvSpPr>
        <p:spPr>
          <a:xfrm>
            <a:off x="9272585" y="6535999"/>
            <a:ext cx="34099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39</a:t>
            </a:fld>
            <a:endParaRPr sz="16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9B4264-9295-4D89-9836-F9FBA5E3BD4E}"/>
              </a:ext>
            </a:extLst>
          </p:cNvPr>
          <p:cNvSpPr>
            <a:spLocks noGrp="1"/>
          </p:cNvSpPr>
          <p:nvPr>
            <p:ph type="body" idx="1"/>
          </p:nvPr>
        </p:nvSpPr>
        <p:spPr>
          <a:xfrm>
            <a:off x="337611" y="685800"/>
            <a:ext cx="10336739" cy="4985980"/>
          </a:xfrm>
        </p:spPr>
        <p:txBody>
          <a:bodyPr/>
          <a:lstStyle/>
          <a:p>
            <a:r>
              <a:rPr lang="en-US" b="1" i="0" u="none" strike="noStrike" baseline="0" dirty="0">
                <a:latin typeface="QxpmdkTimes-Roman"/>
              </a:rPr>
              <a:t>Identify the automation boundaries</a:t>
            </a:r>
          </a:p>
          <a:p>
            <a:pPr algn="l"/>
            <a:r>
              <a:rPr lang="en-US" sz="1800" b="0" i="0" u="none" strike="noStrike" baseline="0" dirty="0">
                <a:latin typeface="QxpmdkTimes-Roman"/>
              </a:rPr>
              <a:t>Accordingly, the principle driving this first step is that </a:t>
            </a:r>
            <a:r>
              <a:rPr lang="en-US" sz="1800" b="0" i="1" u="none" strike="noStrike" baseline="0" dirty="0">
                <a:latin typeface="BfkvlvTimes-Italic"/>
              </a:rPr>
              <a:t>not all processes can be automated</a:t>
            </a:r>
            <a:r>
              <a:rPr lang="en-US" sz="1800" b="0" i="0" u="none" strike="noStrike" baseline="0" dirty="0">
                <a:latin typeface="QxpmdkTimes-Roman"/>
              </a:rPr>
              <a:t>. </a:t>
            </a:r>
          </a:p>
          <a:p>
            <a:pPr algn="l"/>
            <a:r>
              <a:rPr lang="en-US" sz="1800" b="0" i="0" u="none" strike="noStrike" baseline="0" dirty="0">
                <a:latin typeface="QxpmdkTimes-Roman"/>
              </a:rPr>
              <a:t>Based on this principle, we start by identifying which parts of our process can be coordinated by the BPMS and which parts cannot. </a:t>
            </a:r>
          </a:p>
          <a:p>
            <a:pPr algn="l"/>
            <a:r>
              <a:rPr lang="en-US" sz="1800" b="0" i="0" u="none" strike="noStrike" baseline="0" dirty="0">
                <a:latin typeface="QxpmdkTimes-Roman"/>
              </a:rPr>
              <a:t>To do so, we distinguish three types of tasks, in line with the BPMN language: </a:t>
            </a:r>
            <a:r>
              <a:rPr lang="en-US" sz="1800" b="0" i="1" u="none" strike="noStrike" baseline="0" dirty="0">
                <a:latin typeface="BfkvlvTimes-Italic"/>
              </a:rPr>
              <a:t>automated</a:t>
            </a:r>
            <a:r>
              <a:rPr lang="en-US" sz="1800" b="0" i="0" u="none" strike="noStrike" baseline="0" dirty="0">
                <a:latin typeface="QxpmdkTimes-Roman"/>
              </a:rPr>
              <a:t>, </a:t>
            </a:r>
            <a:r>
              <a:rPr lang="en-US" sz="1800" b="0" i="1" u="none" strike="noStrike" baseline="0" dirty="0">
                <a:latin typeface="BfkvlvTimes-Italic"/>
              </a:rPr>
              <a:t>manual</a:t>
            </a:r>
            <a:r>
              <a:rPr lang="en-US" sz="1800" b="0" i="0" u="none" strike="noStrike" baseline="0" dirty="0">
                <a:latin typeface="QxpmdkTimes-Roman"/>
              </a:rPr>
              <a:t>, and </a:t>
            </a:r>
            <a:r>
              <a:rPr lang="en-US" sz="1800" b="0" i="1" u="none" strike="noStrike" baseline="0" dirty="0">
                <a:latin typeface="BfkvlvTimes-Italic"/>
              </a:rPr>
              <a:t>user </a:t>
            </a:r>
            <a:r>
              <a:rPr lang="en-US" sz="1800" b="0" i="0" u="none" strike="noStrike" baseline="0" dirty="0">
                <a:latin typeface="QxpmdkTimes-Roman"/>
              </a:rPr>
              <a:t>tasks.</a:t>
            </a:r>
          </a:p>
          <a:p>
            <a:pPr algn="l"/>
            <a:endParaRPr lang="en-US" dirty="0">
              <a:latin typeface="QxpmdkTimes-Roman"/>
            </a:endParaRPr>
          </a:p>
          <a:p>
            <a:pPr algn="l"/>
            <a:r>
              <a:rPr lang="en-US" sz="1800" b="0" i="0" u="none" strike="noStrike" baseline="0" dirty="0">
                <a:latin typeface="QxpmdkTimes-Roman"/>
              </a:rPr>
              <a:t>Automated tasks are performed by the BPMS itself or by an external service. </a:t>
            </a:r>
          </a:p>
          <a:p>
            <a:pPr algn="l"/>
            <a:r>
              <a:rPr lang="en-US" sz="1800" b="0" i="0" u="none" strike="noStrike" baseline="0" dirty="0">
                <a:latin typeface="QxpmdkTimes-Roman"/>
              </a:rPr>
              <a:t>Manual tasks are performed by process participants without the aid of any software. </a:t>
            </a:r>
          </a:p>
          <a:p>
            <a:pPr algn="l"/>
            <a:r>
              <a:rPr lang="en-US" sz="1800" b="0" i="0" u="none" strike="noStrike" baseline="0" dirty="0">
                <a:latin typeface="QxpmdkTimes-Roman"/>
              </a:rPr>
              <a:t>User tasks sit between automated and manual tasks. A user task is a task that is performed by a participant with the assistance of the worklist handler of the BPMS or an external task list manager</a:t>
            </a:r>
          </a:p>
          <a:p>
            <a:pPr algn="l"/>
            <a:endParaRPr lang="en-US" sz="1800" b="0" i="0" u="none" strike="noStrike" baseline="0" dirty="0">
              <a:latin typeface="QxpmdkTimes-Roman"/>
            </a:endParaRPr>
          </a:p>
          <a:p>
            <a:pPr algn="l"/>
            <a:r>
              <a:rPr lang="en-US" sz="1800" b="0" i="0" u="none" strike="noStrike" baseline="0" dirty="0">
                <a:latin typeface="QxpmdkTimes-Roman"/>
              </a:rPr>
              <a:t>The differentiation between automated, manual, and user tasks is important:</a:t>
            </a:r>
          </a:p>
          <a:p>
            <a:pPr algn="l"/>
            <a:r>
              <a:rPr lang="en-US" sz="1800" b="0" i="0" u="none" strike="noStrike" baseline="0" dirty="0">
                <a:latin typeface="QxpmdkTimes-Roman"/>
              </a:rPr>
              <a:t>Automated and user tasks can easily be coordinated by a BPMS, while manual tasks cannot</a:t>
            </a:r>
            <a:r>
              <a:rPr lang="en-US" dirty="0">
                <a:latin typeface="QxpmdkTimes-Roman"/>
              </a:rPr>
              <a:t>. </a:t>
            </a:r>
          </a:p>
          <a:p>
            <a:pPr algn="l"/>
            <a:endParaRPr lang="en-US" sz="1800" b="0" i="0" u="none" strike="noStrike" baseline="0" dirty="0">
              <a:latin typeface="QxpmdkTimes-Roman"/>
            </a:endParaRPr>
          </a:p>
          <a:p>
            <a:pPr algn="l"/>
            <a:r>
              <a:rPr lang="en-US" sz="1800" b="0" i="0" u="none" strike="noStrike" baseline="0" dirty="0">
                <a:latin typeface="QxpmdkTimes-Roman"/>
              </a:rPr>
              <a:t>In the next step, we review the manual tasks and assess whether we can find a way to hook them up</a:t>
            </a:r>
          </a:p>
          <a:p>
            <a:pPr algn="l"/>
            <a:r>
              <a:rPr lang="en-US" sz="1800" b="0" i="0" u="none" strike="noStrike" baseline="0" dirty="0">
                <a:latin typeface="QxpmdkTimes-Roman"/>
              </a:rPr>
              <a:t>to the BPMS. If this is not possible, we will have to consider whether or not it is convenient to automate the rest of the process without these manual tasks.</a:t>
            </a:r>
            <a:endParaRPr lang="en-US" dirty="0"/>
          </a:p>
        </p:txBody>
      </p:sp>
    </p:spTree>
    <p:extLst>
      <p:ext uri="{BB962C8B-B14F-4D97-AF65-F5344CB8AC3E}">
        <p14:creationId xmlns:p14="http://schemas.microsoft.com/office/powerpoint/2010/main" val="1334763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8628" y="373380"/>
            <a:ext cx="2817495" cy="513080"/>
          </a:xfrm>
          <a:prstGeom prst="rect">
            <a:avLst/>
          </a:prstGeom>
        </p:spPr>
        <p:txBody>
          <a:bodyPr vert="horz" wrap="square" lIns="0" tIns="12700" rIns="0" bIns="0" rtlCol="0">
            <a:spAutoFit/>
          </a:bodyPr>
          <a:lstStyle/>
          <a:p>
            <a:pPr marL="12700">
              <a:lnSpc>
                <a:spcPct val="100000"/>
              </a:lnSpc>
              <a:spcBef>
                <a:spcPts val="100"/>
              </a:spcBef>
            </a:pPr>
            <a:r>
              <a:rPr spc="-5" dirty="0"/>
              <a:t>BPMS</a:t>
            </a:r>
            <a:r>
              <a:rPr spc="-40" dirty="0"/>
              <a:t> </a:t>
            </a:r>
            <a:r>
              <a:rPr spc="-5" dirty="0"/>
              <a:t>Landscape</a:t>
            </a:r>
          </a:p>
        </p:txBody>
      </p:sp>
      <p:sp>
        <p:nvSpPr>
          <p:cNvPr id="7" name="object 7"/>
          <p:cNvSpPr txBox="1"/>
          <p:nvPr/>
        </p:nvSpPr>
        <p:spPr>
          <a:xfrm>
            <a:off x="9272585" y="6535999"/>
            <a:ext cx="340995" cy="273685"/>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z="1600" dirty="0">
                <a:solidFill>
                  <a:srgbClr val="7F7F7F"/>
                </a:solidFill>
                <a:latin typeface="Calibri"/>
                <a:cs typeface="Calibri"/>
              </a:rPr>
              <a:t>40</a:t>
            </a:fld>
            <a:endParaRPr sz="1600">
              <a:latin typeface="Calibri"/>
              <a:cs typeface="Calibri"/>
            </a:endParaRPr>
          </a:p>
        </p:txBody>
      </p:sp>
      <p:sp>
        <p:nvSpPr>
          <p:cNvPr id="3" name="object 3"/>
          <p:cNvSpPr txBox="1"/>
          <p:nvPr/>
        </p:nvSpPr>
        <p:spPr>
          <a:xfrm>
            <a:off x="1017977" y="1370742"/>
            <a:ext cx="4053840" cy="765175"/>
          </a:xfrm>
          <a:prstGeom prst="rect">
            <a:avLst/>
          </a:prstGeom>
          <a:solidFill>
            <a:srgbClr val="98C723"/>
          </a:solidFill>
        </p:spPr>
        <p:txBody>
          <a:bodyPr vert="horz" wrap="square" lIns="0" tIns="149225" rIns="0" bIns="0" rtlCol="0">
            <a:spAutoFit/>
          </a:bodyPr>
          <a:lstStyle/>
          <a:p>
            <a:pPr marL="1083310">
              <a:lnSpc>
                <a:spcPct val="100000"/>
              </a:lnSpc>
              <a:spcBef>
                <a:spcPts val="1175"/>
              </a:spcBef>
            </a:pPr>
            <a:r>
              <a:rPr sz="2600" b="1" spc="-5" dirty="0">
                <a:latin typeface="Calibri"/>
                <a:cs typeface="Calibri"/>
              </a:rPr>
              <a:t>Closed</a:t>
            </a:r>
            <a:r>
              <a:rPr sz="2600" b="1" spc="-40" dirty="0">
                <a:latin typeface="Calibri"/>
                <a:cs typeface="Calibri"/>
              </a:rPr>
              <a:t> </a:t>
            </a:r>
            <a:r>
              <a:rPr sz="2600" b="1" spc="-10" dirty="0">
                <a:latin typeface="Calibri"/>
                <a:cs typeface="Calibri"/>
              </a:rPr>
              <a:t>source</a:t>
            </a:r>
            <a:endParaRPr sz="2600">
              <a:latin typeface="Calibri"/>
              <a:cs typeface="Calibri"/>
            </a:endParaRPr>
          </a:p>
        </p:txBody>
      </p:sp>
      <p:sp>
        <p:nvSpPr>
          <p:cNvPr id="4" name="object 4"/>
          <p:cNvSpPr txBox="1"/>
          <p:nvPr/>
        </p:nvSpPr>
        <p:spPr>
          <a:xfrm>
            <a:off x="1017977" y="2135417"/>
            <a:ext cx="4053840" cy="3640454"/>
          </a:xfrm>
          <a:prstGeom prst="rect">
            <a:avLst/>
          </a:prstGeom>
          <a:solidFill>
            <a:srgbClr val="DDEBCC">
              <a:alpha val="90199"/>
            </a:srgbClr>
          </a:solidFill>
        </p:spPr>
        <p:txBody>
          <a:bodyPr vert="horz" wrap="square" lIns="0" tIns="79375" rIns="0" bIns="0" rtlCol="0">
            <a:spAutoFit/>
          </a:bodyPr>
          <a:lstStyle/>
          <a:p>
            <a:pPr marL="374650" indent="-229235">
              <a:lnSpc>
                <a:spcPct val="100000"/>
              </a:lnSpc>
              <a:spcBef>
                <a:spcPts val="625"/>
              </a:spcBef>
              <a:buChar char="•"/>
              <a:tabLst>
                <a:tab pos="375285" algn="l"/>
              </a:tabLst>
            </a:pPr>
            <a:r>
              <a:rPr sz="2600" spc="-5" dirty="0">
                <a:latin typeface="Calibri"/>
                <a:cs typeface="Calibri"/>
              </a:rPr>
              <a:t>BIC</a:t>
            </a:r>
            <a:r>
              <a:rPr sz="2600" spc="-30" dirty="0">
                <a:latin typeface="Calibri"/>
                <a:cs typeface="Calibri"/>
              </a:rPr>
              <a:t> </a:t>
            </a:r>
            <a:r>
              <a:rPr sz="2600" spc="-15" dirty="0">
                <a:latin typeface="Calibri"/>
                <a:cs typeface="Calibri"/>
              </a:rPr>
              <a:t>Platform</a:t>
            </a:r>
            <a:endParaRPr sz="2600">
              <a:latin typeface="Calibri"/>
              <a:cs typeface="Calibri"/>
            </a:endParaRPr>
          </a:p>
          <a:p>
            <a:pPr marL="374650" indent="-229235">
              <a:lnSpc>
                <a:spcPct val="100000"/>
              </a:lnSpc>
              <a:spcBef>
                <a:spcPts val="190"/>
              </a:spcBef>
              <a:buChar char="•"/>
              <a:tabLst>
                <a:tab pos="375285" algn="l"/>
              </a:tabLst>
            </a:pPr>
            <a:r>
              <a:rPr sz="2600" spc="-5" dirty="0">
                <a:latin typeface="Calibri"/>
                <a:cs typeface="Calibri"/>
              </a:rPr>
              <a:t>BizAgi</a:t>
            </a:r>
            <a:endParaRPr sz="2600">
              <a:latin typeface="Calibri"/>
              <a:cs typeface="Calibri"/>
            </a:endParaRPr>
          </a:p>
          <a:p>
            <a:pPr marL="374650" indent="-229235">
              <a:lnSpc>
                <a:spcPct val="100000"/>
              </a:lnSpc>
              <a:spcBef>
                <a:spcPts val="170"/>
              </a:spcBef>
              <a:buChar char="•"/>
              <a:tabLst>
                <a:tab pos="375285" algn="l"/>
              </a:tabLst>
            </a:pPr>
            <a:r>
              <a:rPr sz="2600" spc="-5" dirty="0">
                <a:latin typeface="Calibri"/>
                <a:cs typeface="Calibri"/>
              </a:rPr>
              <a:t>IBM</a:t>
            </a:r>
            <a:r>
              <a:rPr sz="2600" spc="-35" dirty="0">
                <a:latin typeface="Calibri"/>
                <a:cs typeface="Calibri"/>
              </a:rPr>
              <a:t> </a:t>
            </a:r>
            <a:r>
              <a:rPr sz="2600" spc="-5" dirty="0">
                <a:latin typeface="Calibri"/>
                <a:cs typeface="Calibri"/>
              </a:rPr>
              <a:t>BPM</a:t>
            </a:r>
            <a:endParaRPr sz="2600">
              <a:latin typeface="Calibri"/>
              <a:cs typeface="Calibri"/>
            </a:endParaRPr>
          </a:p>
          <a:p>
            <a:pPr marL="374650" indent="-229235">
              <a:lnSpc>
                <a:spcPct val="100000"/>
              </a:lnSpc>
              <a:spcBef>
                <a:spcPts val="285"/>
              </a:spcBef>
              <a:buChar char="•"/>
              <a:tabLst>
                <a:tab pos="375285" algn="l"/>
              </a:tabLst>
            </a:pPr>
            <a:r>
              <a:rPr sz="2600" spc="-40" dirty="0">
                <a:latin typeface="Calibri"/>
                <a:cs typeface="Calibri"/>
              </a:rPr>
              <a:t>OpenText</a:t>
            </a:r>
            <a:r>
              <a:rPr sz="2600" spc="-25" dirty="0">
                <a:latin typeface="Calibri"/>
                <a:cs typeface="Calibri"/>
              </a:rPr>
              <a:t> </a:t>
            </a:r>
            <a:r>
              <a:rPr sz="2600" spc="-5" dirty="0">
                <a:latin typeface="Calibri"/>
                <a:cs typeface="Calibri"/>
              </a:rPr>
              <a:t>BPM</a:t>
            </a:r>
            <a:endParaRPr sz="2600">
              <a:latin typeface="Calibri"/>
              <a:cs typeface="Calibri"/>
            </a:endParaRPr>
          </a:p>
          <a:p>
            <a:pPr marL="374650" indent="-229235">
              <a:lnSpc>
                <a:spcPct val="100000"/>
              </a:lnSpc>
              <a:spcBef>
                <a:spcPts val="170"/>
              </a:spcBef>
              <a:buChar char="•"/>
              <a:tabLst>
                <a:tab pos="375285" algn="l"/>
              </a:tabLst>
            </a:pPr>
            <a:r>
              <a:rPr sz="2600" spc="-15" dirty="0">
                <a:latin typeface="Calibri"/>
                <a:cs typeface="Calibri"/>
              </a:rPr>
              <a:t>Oracle</a:t>
            </a:r>
            <a:r>
              <a:rPr sz="2600" spc="-25" dirty="0">
                <a:latin typeface="Calibri"/>
                <a:cs typeface="Calibri"/>
              </a:rPr>
              <a:t> </a:t>
            </a:r>
            <a:r>
              <a:rPr sz="2600" spc="-5" dirty="0">
                <a:latin typeface="Calibri"/>
                <a:cs typeface="Calibri"/>
              </a:rPr>
              <a:t>BPMS</a:t>
            </a:r>
            <a:endParaRPr sz="2600">
              <a:latin typeface="Calibri"/>
              <a:cs typeface="Calibri"/>
            </a:endParaRPr>
          </a:p>
          <a:p>
            <a:pPr marL="374650" indent="-229235">
              <a:lnSpc>
                <a:spcPct val="100000"/>
              </a:lnSpc>
              <a:spcBef>
                <a:spcPts val="190"/>
              </a:spcBef>
              <a:buChar char="•"/>
              <a:tabLst>
                <a:tab pos="375285" algn="l"/>
              </a:tabLst>
            </a:pPr>
            <a:r>
              <a:rPr sz="2600" spc="-30" dirty="0">
                <a:latin typeface="Calibri"/>
                <a:cs typeface="Calibri"/>
              </a:rPr>
              <a:t>Pega </a:t>
            </a:r>
            <a:r>
              <a:rPr sz="2600" spc="-15" dirty="0">
                <a:latin typeface="Calibri"/>
                <a:cs typeface="Calibri"/>
              </a:rPr>
              <a:t>Platform</a:t>
            </a:r>
            <a:endParaRPr sz="2600">
              <a:latin typeface="Calibri"/>
              <a:cs typeface="Calibri"/>
            </a:endParaRPr>
          </a:p>
          <a:p>
            <a:pPr marL="374650" marR="1894205" indent="-228600">
              <a:lnSpc>
                <a:spcPts val="2810"/>
              </a:lnSpc>
              <a:spcBef>
                <a:spcPts val="620"/>
              </a:spcBef>
              <a:buChar char="•"/>
              <a:tabLst>
                <a:tab pos="375285" algn="l"/>
              </a:tabLst>
            </a:pPr>
            <a:r>
              <a:rPr sz="2600" spc="-10" dirty="0">
                <a:latin typeface="Calibri"/>
                <a:cs typeface="Calibri"/>
              </a:rPr>
              <a:t>Software AG </a:t>
            </a:r>
            <a:r>
              <a:rPr sz="2600" spc="-5" dirty="0">
                <a:latin typeface="Calibri"/>
                <a:cs typeface="Calibri"/>
              </a:rPr>
              <a:t> </a:t>
            </a:r>
            <a:r>
              <a:rPr sz="2600" spc="-25" dirty="0">
                <a:latin typeface="Calibri"/>
                <a:cs typeface="Calibri"/>
              </a:rPr>
              <a:t>w</a:t>
            </a:r>
            <a:r>
              <a:rPr sz="2600" spc="-5" dirty="0">
                <a:latin typeface="Calibri"/>
                <a:cs typeface="Calibri"/>
              </a:rPr>
              <a:t>e</a:t>
            </a:r>
            <a:r>
              <a:rPr sz="2600" dirty="0">
                <a:latin typeface="Calibri"/>
                <a:cs typeface="Calibri"/>
              </a:rPr>
              <a:t>bM</a:t>
            </a:r>
            <a:r>
              <a:rPr sz="2600" spc="-20" dirty="0">
                <a:latin typeface="Calibri"/>
                <a:cs typeface="Calibri"/>
              </a:rPr>
              <a:t>e</a:t>
            </a:r>
            <a:r>
              <a:rPr sz="2600" dirty="0">
                <a:latin typeface="Calibri"/>
                <a:cs typeface="Calibri"/>
              </a:rPr>
              <a:t>th</a:t>
            </a:r>
            <a:r>
              <a:rPr sz="2600" spc="-5" dirty="0">
                <a:latin typeface="Calibri"/>
                <a:cs typeface="Calibri"/>
              </a:rPr>
              <a:t>o</a:t>
            </a:r>
            <a:r>
              <a:rPr sz="2600" dirty="0">
                <a:latin typeface="Calibri"/>
                <a:cs typeface="Calibri"/>
              </a:rPr>
              <a:t>ds</a:t>
            </a:r>
            <a:endParaRPr sz="2600">
              <a:latin typeface="Calibri"/>
              <a:cs typeface="Calibri"/>
            </a:endParaRPr>
          </a:p>
        </p:txBody>
      </p:sp>
      <p:sp>
        <p:nvSpPr>
          <p:cNvPr id="5" name="object 5"/>
          <p:cNvSpPr txBox="1"/>
          <p:nvPr/>
        </p:nvSpPr>
        <p:spPr>
          <a:xfrm>
            <a:off x="5621060" y="1370742"/>
            <a:ext cx="4053840" cy="765175"/>
          </a:xfrm>
          <a:prstGeom prst="rect">
            <a:avLst/>
          </a:prstGeom>
          <a:solidFill>
            <a:srgbClr val="98C723"/>
          </a:solidFill>
        </p:spPr>
        <p:txBody>
          <a:bodyPr vert="horz" wrap="square" lIns="0" tIns="149225" rIns="0" bIns="0" rtlCol="0">
            <a:spAutoFit/>
          </a:bodyPr>
          <a:lstStyle/>
          <a:p>
            <a:pPr marL="321945">
              <a:lnSpc>
                <a:spcPct val="100000"/>
              </a:lnSpc>
              <a:spcBef>
                <a:spcPts val="1175"/>
              </a:spcBef>
            </a:pPr>
            <a:r>
              <a:rPr sz="2600" b="1" spc="-10" dirty="0">
                <a:latin typeface="Calibri"/>
                <a:cs typeface="Calibri"/>
              </a:rPr>
              <a:t>Commercial</a:t>
            </a:r>
            <a:r>
              <a:rPr sz="2600" b="1" spc="-20" dirty="0">
                <a:latin typeface="Calibri"/>
                <a:cs typeface="Calibri"/>
              </a:rPr>
              <a:t> </a:t>
            </a:r>
            <a:r>
              <a:rPr sz="2600" b="1" spc="-10" dirty="0">
                <a:latin typeface="Calibri"/>
                <a:cs typeface="Calibri"/>
              </a:rPr>
              <a:t>open-source</a:t>
            </a:r>
            <a:endParaRPr sz="2600">
              <a:latin typeface="Calibri"/>
              <a:cs typeface="Calibri"/>
            </a:endParaRPr>
          </a:p>
        </p:txBody>
      </p:sp>
      <p:sp>
        <p:nvSpPr>
          <p:cNvPr id="6" name="object 6"/>
          <p:cNvSpPr txBox="1"/>
          <p:nvPr/>
        </p:nvSpPr>
        <p:spPr>
          <a:xfrm>
            <a:off x="5621060" y="2135417"/>
            <a:ext cx="4053840" cy="3640454"/>
          </a:xfrm>
          <a:prstGeom prst="rect">
            <a:avLst/>
          </a:prstGeom>
          <a:solidFill>
            <a:srgbClr val="DDEBCC">
              <a:alpha val="90199"/>
            </a:srgbClr>
          </a:solidFill>
        </p:spPr>
        <p:txBody>
          <a:bodyPr vert="horz" wrap="square" lIns="0" tIns="79375" rIns="0" bIns="0" rtlCol="0">
            <a:spAutoFit/>
          </a:bodyPr>
          <a:lstStyle/>
          <a:p>
            <a:pPr marL="374650" indent="-229235">
              <a:lnSpc>
                <a:spcPct val="100000"/>
              </a:lnSpc>
              <a:spcBef>
                <a:spcPts val="625"/>
              </a:spcBef>
              <a:buChar char="•"/>
              <a:tabLst>
                <a:tab pos="375285" algn="l"/>
              </a:tabLst>
            </a:pPr>
            <a:r>
              <a:rPr sz="2600" spc="-10" dirty="0">
                <a:latin typeface="Calibri"/>
                <a:cs typeface="Calibri"/>
              </a:rPr>
              <a:t>Bonita</a:t>
            </a:r>
            <a:r>
              <a:rPr sz="2600" spc="-25" dirty="0">
                <a:latin typeface="Calibri"/>
                <a:cs typeface="Calibri"/>
              </a:rPr>
              <a:t> </a:t>
            </a:r>
            <a:r>
              <a:rPr sz="2600" spc="-15" dirty="0">
                <a:latin typeface="Calibri"/>
                <a:cs typeface="Calibri"/>
              </a:rPr>
              <a:t>Platform</a:t>
            </a:r>
            <a:endParaRPr sz="2600">
              <a:latin typeface="Calibri"/>
              <a:cs typeface="Calibri"/>
            </a:endParaRPr>
          </a:p>
          <a:p>
            <a:pPr marL="374650" indent="-229235">
              <a:lnSpc>
                <a:spcPct val="100000"/>
              </a:lnSpc>
              <a:spcBef>
                <a:spcPts val="190"/>
              </a:spcBef>
              <a:buChar char="•"/>
              <a:tabLst>
                <a:tab pos="375285" algn="l"/>
              </a:tabLst>
            </a:pPr>
            <a:r>
              <a:rPr sz="2600" u="heavy" spc="-5" dirty="0">
                <a:uFill>
                  <a:solidFill>
                    <a:srgbClr val="000000"/>
                  </a:solidFill>
                </a:uFill>
                <a:latin typeface="Calibri"/>
                <a:cs typeface="Calibri"/>
              </a:rPr>
              <a:t>Camunda</a:t>
            </a:r>
            <a:endParaRPr sz="2600">
              <a:latin typeface="Calibri"/>
              <a:cs typeface="Calibri"/>
            </a:endParaRPr>
          </a:p>
          <a:p>
            <a:pPr marL="374650" indent="-229235">
              <a:lnSpc>
                <a:spcPct val="100000"/>
              </a:lnSpc>
              <a:spcBef>
                <a:spcPts val="170"/>
              </a:spcBef>
              <a:buChar char="•"/>
              <a:tabLst>
                <a:tab pos="375285" algn="l"/>
              </a:tabLst>
            </a:pPr>
            <a:r>
              <a:rPr sz="2600" spc="-10" dirty="0">
                <a:latin typeface="Calibri"/>
                <a:cs typeface="Calibri"/>
              </a:rPr>
              <a:t>Flowable</a:t>
            </a:r>
            <a:endParaRPr sz="2600">
              <a:latin typeface="Calibri"/>
              <a:cs typeface="Calibri"/>
            </a:endParaRPr>
          </a:p>
          <a:p>
            <a:pPr marL="374650" indent="-229235">
              <a:lnSpc>
                <a:spcPct val="100000"/>
              </a:lnSpc>
              <a:spcBef>
                <a:spcPts val="285"/>
              </a:spcBef>
              <a:buChar char="•"/>
              <a:tabLst>
                <a:tab pos="375285" algn="l"/>
              </a:tabLst>
            </a:pPr>
            <a:r>
              <a:rPr sz="2600" spc="-5" dirty="0">
                <a:latin typeface="Calibri"/>
                <a:cs typeface="Calibri"/>
              </a:rPr>
              <a:t>JBoss</a:t>
            </a:r>
            <a:r>
              <a:rPr sz="2600" spc="-35" dirty="0">
                <a:latin typeface="Calibri"/>
                <a:cs typeface="Calibri"/>
              </a:rPr>
              <a:t> </a:t>
            </a:r>
            <a:r>
              <a:rPr sz="2600" spc="-5" dirty="0">
                <a:latin typeface="Calibri"/>
                <a:cs typeface="Calibri"/>
              </a:rPr>
              <a:t>jBPM</a:t>
            </a:r>
            <a:endParaRPr sz="2600">
              <a:latin typeface="Calibri"/>
              <a:cs typeface="Calibri"/>
            </a:endParaRPr>
          </a:p>
          <a:p>
            <a:pPr marL="374650" indent="-229235">
              <a:lnSpc>
                <a:spcPct val="100000"/>
              </a:lnSpc>
              <a:spcBef>
                <a:spcPts val="170"/>
              </a:spcBef>
              <a:buChar char="•"/>
              <a:tabLst>
                <a:tab pos="375285" algn="l"/>
              </a:tabLst>
            </a:pPr>
            <a:r>
              <a:rPr sz="2600" spc="-15" dirty="0">
                <a:latin typeface="Calibri"/>
                <a:cs typeface="Calibri"/>
              </a:rPr>
              <a:t>ProcessMaker</a:t>
            </a:r>
            <a:endParaRPr sz="26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3738245" cy="513080"/>
          </a:xfrm>
          <a:prstGeom prst="rect">
            <a:avLst/>
          </a:prstGeom>
        </p:spPr>
        <p:txBody>
          <a:bodyPr vert="horz" wrap="square" lIns="0" tIns="12700" rIns="0" bIns="0" rtlCol="0">
            <a:spAutoFit/>
          </a:bodyPr>
          <a:lstStyle/>
          <a:p>
            <a:pPr marL="12700">
              <a:lnSpc>
                <a:spcPct val="100000"/>
              </a:lnSpc>
              <a:spcBef>
                <a:spcPts val="100"/>
              </a:spcBef>
            </a:pPr>
            <a:r>
              <a:rPr dirty="0"/>
              <a:t>Camunda</a:t>
            </a:r>
            <a:r>
              <a:rPr spc="-35" dirty="0"/>
              <a:t> </a:t>
            </a:r>
            <a:r>
              <a:rPr spc="-15" dirty="0"/>
              <a:t>Architecture</a:t>
            </a:r>
          </a:p>
        </p:txBody>
      </p:sp>
      <p:grpSp>
        <p:nvGrpSpPr>
          <p:cNvPr id="3" name="object 3"/>
          <p:cNvGrpSpPr/>
          <p:nvPr/>
        </p:nvGrpSpPr>
        <p:grpSpPr>
          <a:xfrm>
            <a:off x="1457920" y="1431385"/>
            <a:ext cx="9235440" cy="4950460"/>
            <a:chOff x="1457920" y="1431385"/>
            <a:chExt cx="9235440" cy="4950460"/>
          </a:xfrm>
        </p:grpSpPr>
        <p:pic>
          <p:nvPicPr>
            <p:cNvPr id="4" name="object 4"/>
            <p:cNvPicPr/>
            <p:nvPr/>
          </p:nvPicPr>
          <p:blipFill>
            <a:blip r:embed="rId2" cstate="print"/>
            <a:stretch>
              <a:fillRect/>
            </a:stretch>
          </p:blipFill>
          <p:spPr>
            <a:xfrm>
              <a:off x="1457920" y="1431385"/>
              <a:ext cx="8208911" cy="4949942"/>
            </a:xfrm>
            <a:prstGeom prst="rect">
              <a:avLst/>
            </a:prstGeom>
          </p:spPr>
        </p:pic>
        <p:pic>
          <p:nvPicPr>
            <p:cNvPr id="5" name="object 5"/>
            <p:cNvPicPr/>
            <p:nvPr/>
          </p:nvPicPr>
          <p:blipFill>
            <a:blip r:embed="rId3" cstate="print"/>
            <a:stretch>
              <a:fillRect/>
            </a:stretch>
          </p:blipFill>
          <p:spPr>
            <a:xfrm>
              <a:off x="8352863" y="4288924"/>
              <a:ext cx="2339906" cy="1228307"/>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2871" y="1545892"/>
            <a:ext cx="2134235" cy="2012314"/>
            <a:chOff x="3842871" y="1545892"/>
            <a:chExt cx="2134235" cy="2012314"/>
          </a:xfrm>
        </p:grpSpPr>
        <p:sp>
          <p:nvSpPr>
            <p:cNvPr id="3" name="object 3"/>
            <p:cNvSpPr/>
            <p:nvPr/>
          </p:nvSpPr>
          <p:spPr>
            <a:xfrm>
              <a:off x="4827724" y="1565173"/>
              <a:ext cx="1142365" cy="621030"/>
            </a:xfrm>
            <a:custGeom>
              <a:avLst/>
              <a:gdLst/>
              <a:ahLst/>
              <a:cxnLst/>
              <a:rect l="l" t="t" r="r" b="b"/>
              <a:pathLst>
                <a:path w="1142364" h="621030">
                  <a:moveTo>
                    <a:pt x="1067871" y="0"/>
                  </a:moveTo>
                  <a:lnTo>
                    <a:pt x="74467" y="0"/>
                  </a:lnTo>
                  <a:lnTo>
                    <a:pt x="45498" y="5858"/>
                  </a:lnTo>
                  <a:lnTo>
                    <a:pt x="21825" y="21833"/>
                  </a:lnTo>
                  <a:lnTo>
                    <a:pt x="5857" y="45528"/>
                  </a:lnTo>
                  <a:lnTo>
                    <a:pt x="0" y="74543"/>
                  </a:lnTo>
                  <a:lnTo>
                    <a:pt x="0" y="546332"/>
                  </a:lnTo>
                  <a:lnTo>
                    <a:pt x="5857" y="575297"/>
                  </a:lnTo>
                  <a:lnTo>
                    <a:pt x="21825" y="598966"/>
                  </a:lnTo>
                  <a:lnTo>
                    <a:pt x="45498" y="614932"/>
                  </a:lnTo>
                  <a:lnTo>
                    <a:pt x="74467" y="620788"/>
                  </a:lnTo>
                  <a:lnTo>
                    <a:pt x="1067871" y="620788"/>
                  </a:lnTo>
                  <a:lnTo>
                    <a:pt x="1096841" y="614932"/>
                  </a:lnTo>
                  <a:lnTo>
                    <a:pt x="1120513" y="598966"/>
                  </a:lnTo>
                  <a:lnTo>
                    <a:pt x="1136482" y="575297"/>
                  </a:lnTo>
                  <a:lnTo>
                    <a:pt x="1142339" y="546332"/>
                  </a:lnTo>
                  <a:lnTo>
                    <a:pt x="1142339" y="74543"/>
                  </a:lnTo>
                  <a:lnTo>
                    <a:pt x="1136482" y="45528"/>
                  </a:lnTo>
                  <a:lnTo>
                    <a:pt x="1120513" y="21833"/>
                  </a:lnTo>
                  <a:lnTo>
                    <a:pt x="1096841" y="5858"/>
                  </a:lnTo>
                  <a:lnTo>
                    <a:pt x="1067871" y="0"/>
                  </a:lnTo>
                  <a:close/>
                </a:path>
              </a:pathLst>
            </a:custGeom>
            <a:solidFill>
              <a:srgbClr val="CDCDCD">
                <a:alpha val="49798"/>
              </a:srgbClr>
            </a:solidFill>
          </p:spPr>
          <p:txBody>
            <a:bodyPr wrap="square" lIns="0" tIns="0" rIns="0" bIns="0" rtlCol="0"/>
            <a:lstStyle/>
            <a:p>
              <a:endParaRPr/>
            </a:p>
          </p:txBody>
        </p:sp>
        <p:sp>
          <p:nvSpPr>
            <p:cNvPr id="4" name="object 4"/>
            <p:cNvSpPr/>
            <p:nvPr/>
          </p:nvSpPr>
          <p:spPr>
            <a:xfrm>
              <a:off x="4827724" y="1571031"/>
              <a:ext cx="1142365" cy="593725"/>
            </a:xfrm>
            <a:custGeom>
              <a:avLst/>
              <a:gdLst/>
              <a:ahLst/>
              <a:cxnLst/>
              <a:rect l="l" t="t" r="r" b="b"/>
              <a:pathLst>
                <a:path w="1142364" h="593725">
                  <a:moveTo>
                    <a:pt x="45498" y="0"/>
                  </a:moveTo>
                  <a:lnTo>
                    <a:pt x="21825" y="15975"/>
                  </a:lnTo>
                  <a:lnTo>
                    <a:pt x="5857" y="39669"/>
                  </a:lnTo>
                  <a:lnTo>
                    <a:pt x="0" y="68685"/>
                  </a:lnTo>
                  <a:lnTo>
                    <a:pt x="0" y="540474"/>
                  </a:lnTo>
                  <a:lnTo>
                    <a:pt x="5857" y="569439"/>
                  </a:lnTo>
                  <a:lnTo>
                    <a:pt x="21825" y="593107"/>
                  </a:lnTo>
                </a:path>
                <a:path w="1142364" h="593725">
                  <a:moveTo>
                    <a:pt x="1136482" y="569439"/>
                  </a:moveTo>
                  <a:lnTo>
                    <a:pt x="1142339" y="540474"/>
                  </a:lnTo>
                  <a:lnTo>
                    <a:pt x="1142339" y="68685"/>
                  </a:lnTo>
                  <a:lnTo>
                    <a:pt x="1136482" y="39669"/>
                  </a:lnTo>
                  <a:lnTo>
                    <a:pt x="1120514" y="15975"/>
                  </a:lnTo>
                  <a:lnTo>
                    <a:pt x="1102247" y="3648"/>
                  </a:lnTo>
                </a:path>
              </a:pathLst>
            </a:custGeom>
            <a:ln w="13140">
              <a:solidFill>
                <a:srgbClr val="CDCDCD"/>
              </a:solidFill>
            </a:ln>
          </p:spPr>
          <p:txBody>
            <a:bodyPr wrap="square" lIns="0" tIns="0" rIns="0" bIns="0" rtlCol="0"/>
            <a:lstStyle/>
            <a:p>
              <a:endParaRPr/>
            </a:p>
          </p:txBody>
        </p:sp>
        <p:pic>
          <p:nvPicPr>
            <p:cNvPr id="5" name="object 5"/>
            <p:cNvPicPr/>
            <p:nvPr/>
          </p:nvPicPr>
          <p:blipFill>
            <a:blip r:embed="rId2" cstate="print"/>
            <a:stretch>
              <a:fillRect/>
            </a:stretch>
          </p:blipFill>
          <p:spPr>
            <a:xfrm>
              <a:off x="4815108" y="1552559"/>
              <a:ext cx="1142339" cy="620788"/>
            </a:xfrm>
            <a:prstGeom prst="rect">
              <a:avLst/>
            </a:prstGeom>
          </p:spPr>
        </p:pic>
        <p:sp>
          <p:nvSpPr>
            <p:cNvPr id="6" name="object 6"/>
            <p:cNvSpPr/>
            <p:nvPr/>
          </p:nvSpPr>
          <p:spPr>
            <a:xfrm>
              <a:off x="4815108" y="1552559"/>
              <a:ext cx="1142365" cy="621030"/>
            </a:xfrm>
            <a:custGeom>
              <a:avLst/>
              <a:gdLst/>
              <a:ahLst/>
              <a:cxnLst/>
              <a:rect l="l" t="t" r="r" b="b"/>
              <a:pathLst>
                <a:path w="1142364" h="621030">
                  <a:moveTo>
                    <a:pt x="74468" y="620787"/>
                  </a:moveTo>
                  <a:lnTo>
                    <a:pt x="1067871" y="620787"/>
                  </a:lnTo>
                  <a:lnTo>
                    <a:pt x="1096841" y="614931"/>
                  </a:lnTo>
                  <a:lnTo>
                    <a:pt x="1120514" y="598965"/>
                  </a:lnTo>
                  <a:lnTo>
                    <a:pt x="1136482" y="575297"/>
                  </a:lnTo>
                  <a:lnTo>
                    <a:pt x="1142339" y="546331"/>
                  </a:lnTo>
                  <a:lnTo>
                    <a:pt x="1142339" y="74543"/>
                  </a:lnTo>
                  <a:lnTo>
                    <a:pt x="1136482" y="45527"/>
                  </a:lnTo>
                  <a:lnTo>
                    <a:pt x="1120514" y="21833"/>
                  </a:lnTo>
                  <a:lnTo>
                    <a:pt x="1096841" y="5857"/>
                  </a:lnTo>
                  <a:lnTo>
                    <a:pt x="1067871" y="0"/>
                  </a:lnTo>
                  <a:lnTo>
                    <a:pt x="74468" y="0"/>
                  </a:lnTo>
                  <a:lnTo>
                    <a:pt x="45498" y="5857"/>
                  </a:lnTo>
                  <a:lnTo>
                    <a:pt x="21825" y="21833"/>
                  </a:lnTo>
                  <a:lnTo>
                    <a:pt x="5857" y="45527"/>
                  </a:lnTo>
                  <a:lnTo>
                    <a:pt x="0" y="74543"/>
                  </a:lnTo>
                  <a:lnTo>
                    <a:pt x="0" y="546331"/>
                  </a:lnTo>
                  <a:lnTo>
                    <a:pt x="5857" y="575297"/>
                  </a:lnTo>
                  <a:lnTo>
                    <a:pt x="21825" y="598965"/>
                  </a:lnTo>
                  <a:lnTo>
                    <a:pt x="45498" y="614931"/>
                  </a:lnTo>
                  <a:lnTo>
                    <a:pt x="74468" y="620787"/>
                  </a:lnTo>
                  <a:close/>
                </a:path>
              </a:pathLst>
            </a:custGeom>
            <a:ln w="13139">
              <a:solidFill>
                <a:srgbClr val="404040"/>
              </a:solidFill>
            </a:ln>
          </p:spPr>
          <p:txBody>
            <a:bodyPr wrap="square" lIns="0" tIns="0" rIns="0" bIns="0" rtlCol="0"/>
            <a:lstStyle/>
            <a:p>
              <a:endParaRPr/>
            </a:p>
          </p:txBody>
        </p:sp>
        <p:sp>
          <p:nvSpPr>
            <p:cNvPr id="7" name="object 7"/>
            <p:cNvSpPr/>
            <p:nvPr/>
          </p:nvSpPr>
          <p:spPr>
            <a:xfrm>
              <a:off x="3862154" y="2873141"/>
              <a:ext cx="867410" cy="678815"/>
            </a:xfrm>
            <a:custGeom>
              <a:avLst/>
              <a:gdLst/>
              <a:ahLst/>
              <a:cxnLst/>
              <a:rect l="l" t="t" r="r" b="b"/>
              <a:pathLst>
                <a:path w="867410" h="678814">
                  <a:moveTo>
                    <a:pt x="867062" y="0"/>
                  </a:moveTo>
                  <a:lnTo>
                    <a:pt x="815283" y="18313"/>
                  </a:lnTo>
                  <a:lnTo>
                    <a:pt x="763945" y="38297"/>
                  </a:lnTo>
                  <a:lnTo>
                    <a:pt x="713169" y="59859"/>
                  </a:lnTo>
                  <a:lnTo>
                    <a:pt x="663075" y="82904"/>
                  </a:lnTo>
                  <a:lnTo>
                    <a:pt x="613781" y="107340"/>
                  </a:lnTo>
                  <a:lnTo>
                    <a:pt x="565408" y="133072"/>
                  </a:lnTo>
                  <a:lnTo>
                    <a:pt x="518076" y="160008"/>
                  </a:lnTo>
                  <a:lnTo>
                    <a:pt x="471904" y="188053"/>
                  </a:lnTo>
                  <a:lnTo>
                    <a:pt x="427012" y="217114"/>
                  </a:lnTo>
                  <a:lnTo>
                    <a:pt x="383520" y="247097"/>
                  </a:lnTo>
                  <a:lnTo>
                    <a:pt x="341547" y="277909"/>
                  </a:lnTo>
                  <a:lnTo>
                    <a:pt x="301214" y="309457"/>
                  </a:lnTo>
                  <a:lnTo>
                    <a:pt x="262640" y="341646"/>
                  </a:lnTo>
                  <a:lnTo>
                    <a:pt x="225945" y="374384"/>
                  </a:lnTo>
                  <a:lnTo>
                    <a:pt x="191248" y="407576"/>
                  </a:lnTo>
                  <a:lnTo>
                    <a:pt x="158670" y="441129"/>
                  </a:lnTo>
                  <a:lnTo>
                    <a:pt x="128330" y="474949"/>
                  </a:lnTo>
                  <a:lnTo>
                    <a:pt x="100348" y="508944"/>
                  </a:lnTo>
                  <a:lnTo>
                    <a:pt x="74844" y="543019"/>
                  </a:lnTo>
                  <a:lnTo>
                    <a:pt x="51937" y="577080"/>
                  </a:lnTo>
                  <a:lnTo>
                    <a:pt x="31748" y="611035"/>
                  </a:lnTo>
                  <a:lnTo>
                    <a:pt x="14395" y="644789"/>
                  </a:lnTo>
                  <a:lnTo>
                    <a:pt x="0" y="678250"/>
                  </a:lnTo>
                </a:path>
              </a:pathLst>
            </a:custGeom>
            <a:ln w="13140">
              <a:solidFill>
                <a:srgbClr val="CDCDCD"/>
              </a:solidFill>
            </a:ln>
          </p:spPr>
          <p:txBody>
            <a:bodyPr wrap="square" lIns="0" tIns="0" rIns="0" bIns="0" rtlCol="0"/>
            <a:lstStyle/>
            <a:p>
              <a:endParaRPr/>
            </a:p>
          </p:txBody>
        </p:sp>
        <p:sp>
          <p:nvSpPr>
            <p:cNvPr id="8" name="object 8"/>
            <p:cNvSpPr/>
            <p:nvPr/>
          </p:nvSpPr>
          <p:spPr>
            <a:xfrm>
              <a:off x="4707402" y="2836351"/>
              <a:ext cx="131445" cy="80010"/>
            </a:xfrm>
            <a:custGeom>
              <a:avLst/>
              <a:gdLst/>
              <a:ahLst/>
              <a:cxnLst/>
              <a:rect l="l" t="t" r="r" b="b"/>
              <a:pathLst>
                <a:path w="131445" h="80010">
                  <a:moveTo>
                    <a:pt x="0" y="0"/>
                  </a:moveTo>
                  <a:lnTo>
                    <a:pt x="23655" y="79623"/>
                  </a:lnTo>
                  <a:lnTo>
                    <a:pt x="131239" y="4378"/>
                  </a:lnTo>
                  <a:lnTo>
                    <a:pt x="0" y="0"/>
                  </a:lnTo>
                  <a:close/>
                </a:path>
              </a:pathLst>
            </a:custGeom>
            <a:solidFill>
              <a:srgbClr val="CDCDCD">
                <a:alpha val="49798"/>
              </a:srgbClr>
            </a:solidFill>
          </p:spPr>
          <p:txBody>
            <a:bodyPr wrap="square" lIns="0" tIns="0" rIns="0" bIns="0" rtlCol="0"/>
            <a:lstStyle/>
            <a:p>
              <a:endParaRPr/>
            </a:p>
          </p:txBody>
        </p:sp>
        <p:sp>
          <p:nvSpPr>
            <p:cNvPr id="9" name="object 9"/>
            <p:cNvSpPr/>
            <p:nvPr/>
          </p:nvSpPr>
          <p:spPr>
            <a:xfrm>
              <a:off x="3849538" y="2860527"/>
              <a:ext cx="867410" cy="678815"/>
            </a:xfrm>
            <a:custGeom>
              <a:avLst/>
              <a:gdLst/>
              <a:ahLst/>
              <a:cxnLst/>
              <a:rect l="l" t="t" r="r" b="b"/>
              <a:pathLst>
                <a:path w="867410" h="678814">
                  <a:moveTo>
                    <a:pt x="867062" y="0"/>
                  </a:moveTo>
                  <a:lnTo>
                    <a:pt x="815283" y="18313"/>
                  </a:lnTo>
                  <a:lnTo>
                    <a:pt x="763945" y="38297"/>
                  </a:lnTo>
                  <a:lnTo>
                    <a:pt x="713169" y="59859"/>
                  </a:lnTo>
                  <a:lnTo>
                    <a:pt x="663075" y="82904"/>
                  </a:lnTo>
                  <a:lnTo>
                    <a:pt x="613781" y="107340"/>
                  </a:lnTo>
                  <a:lnTo>
                    <a:pt x="565408" y="133072"/>
                  </a:lnTo>
                  <a:lnTo>
                    <a:pt x="518076" y="160008"/>
                  </a:lnTo>
                  <a:lnTo>
                    <a:pt x="471904" y="188053"/>
                  </a:lnTo>
                  <a:lnTo>
                    <a:pt x="427012" y="217114"/>
                  </a:lnTo>
                  <a:lnTo>
                    <a:pt x="383520" y="247097"/>
                  </a:lnTo>
                  <a:lnTo>
                    <a:pt x="341547" y="277909"/>
                  </a:lnTo>
                  <a:lnTo>
                    <a:pt x="301214" y="309457"/>
                  </a:lnTo>
                  <a:lnTo>
                    <a:pt x="262640" y="341646"/>
                  </a:lnTo>
                  <a:lnTo>
                    <a:pt x="225945" y="374384"/>
                  </a:lnTo>
                  <a:lnTo>
                    <a:pt x="191248" y="407576"/>
                  </a:lnTo>
                  <a:lnTo>
                    <a:pt x="158670" y="441129"/>
                  </a:lnTo>
                  <a:lnTo>
                    <a:pt x="128330" y="474949"/>
                  </a:lnTo>
                  <a:lnTo>
                    <a:pt x="100348" y="508944"/>
                  </a:lnTo>
                  <a:lnTo>
                    <a:pt x="74844" y="543019"/>
                  </a:lnTo>
                  <a:lnTo>
                    <a:pt x="51937" y="577080"/>
                  </a:lnTo>
                  <a:lnTo>
                    <a:pt x="31748" y="611035"/>
                  </a:lnTo>
                  <a:lnTo>
                    <a:pt x="14395" y="644789"/>
                  </a:lnTo>
                  <a:lnTo>
                    <a:pt x="0" y="678250"/>
                  </a:lnTo>
                </a:path>
              </a:pathLst>
            </a:custGeom>
            <a:ln w="13140">
              <a:solidFill>
                <a:srgbClr val="404040"/>
              </a:solidFill>
            </a:ln>
          </p:spPr>
          <p:txBody>
            <a:bodyPr wrap="square" lIns="0" tIns="0" rIns="0" bIns="0" rtlCol="0"/>
            <a:lstStyle/>
            <a:p>
              <a:endParaRPr/>
            </a:p>
          </p:txBody>
        </p:sp>
        <p:sp>
          <p:nvSpPr>
            <p:cNvPr id="10" name="object 10"/>
            <p:cNvSpPr/>
            <p:nvPr/>
          </p:nvSpPr>
          <p:spPr>
            <a:xfrm>
              <a:off x="4694787" y="2823738"/>
              <a:ext cx="131445" cy="80010"/>
            </a:xfrm>
            <a:custGeom>
              <a:avLst/>
              <a:gdLst/>
              <a:ahLst/>
              <a:cxnLst/>
              <a:rect l="l" t="t" r="r" b="b"/>
              <a:pathLst>
                <a:path w="131445" h="80010">
                  <a:moveTo>
                    <a:pt x="0" y="0"/>
                  </a:moveTo>
                  <a:lnTo>
                    <a:pt x="23653" y="79623"/>
                  </a:lnTo>
                  <a:lnTo>
                    <a:pt x="131239" y="4378"/>
                  </a:lnTo>
                  <a:lnTo>
                    <a:pt x="0" y="0"/>
                  </a:lnTo>
                  <a:close/>
                </a:path>
              </a:pathLst>
            </a:custGeom>
            <a:solidFill>
              <a:srgbClr val="404040"/>
            </a:solidFill>
          </p:spPr>
          <p:txBody>
            <a:bodyPr wrap="square" lIns="0" tIns="0" rIns="0" bIns="0" rtlCol="0"/>
            <a:lstStyle/>
            <a:p>
              <a:endParaRPr/>
            </a:p>
          </p:txBody>
        </p:sp>
      </p:grpSp>
      <p:sp>
        <p:nvSpPr>
          <p:cNvPr id="11" name="object 11"/>
          <p:cNvSpPr txBox="1"/>
          <p:nvPr/>
        </p:nvSpPr>
        <p:spPr>
          <a:xfrm>
            <a:off x="3245510" y="2708641"/>
            <a:ext cx="1080770" cy="320040"/>
          </a:xfrm>
          <a:prstGeom prst="rect">
            <a:avLst/>
          </a:prstGeom>
        </p:spPr>
        <p:txBody>
          <a:bodyPr vert="horz" wrap="square" lIns="0" tIns="12065" rIns="0" bIns="0" rtlCol="0">
            <a:spAutoFit/>
          </a:bodyPr>
          <a:lstStyle/>
          <a:p>
            <a:pPr marL="12700" marR="5080" indent="82550">
              <a:lnSpc>
                <a:spcPct val="101600"/>
              </a:lnSpc>
              <a:spcBef>
                <a:spcPts val="95"/>
              </a:spcBef>
            </a:pPr>
            <a:r>
              <a:rPr sz="950" spc="5" dirty="0">
                <a:latin typeface="Calibri"/>
                <a:cs typeface="Calibri"/>
              </a:rPr>
              <a:t>Conformance and </a:t>
            </a:r>
            <a:r>
              <a:rPr sz="950" spc="10" dirty="0">
                <a:latin typeface="Calibri"/>
                <a:cs typeface="Calibri"/>
              </a:rPr>
              <a:t> </a:t>
            </a:r>
            <a:r>
              <a:rPr sz="950" spc="5" dirty="0">
                <a:latin typeface="Calibri"/>
                <a:cs typeface="Calibri"/>
              </a:rPr>
              <a:t>performance</a:t>
            </a:r>
            <a:r>
              <a:rPr sz="950" dirty="0">
                <a:latin typeface="Calibri"/>
                <a:cs typeface="Calibri"/>
              </a:rPr>
              <a:t> </a:t>
            </a:r>
            <a:r>
              <a:rPr sz="950" spc="-5" dirty="0">
                <a:latin typeface="Calibri"/>
                <a:cs typeface="Calibri"/>
              </a:rPr>
              <a:t>i</a:t>
            </a:r>
            <a:r>
              <a:rPr sz="950" spc="5" dirty="0">
                <a:latin typeface="Calibri"/>
                <a:cs typeface="Calibri"/>
              </a:rPr>
              <a:t>nsights</a:t>
            </a:r>
            <a:endParaRPr sz="950">
              <a:latin typeface="Calibri"/>
              <a:cs typeface="Calibri"/>
            </a:endParaRPr>
          </a:p>
        </p:txBody>
      </p:sp>
      <p:grpSp>
        <p:nvGrpSpPr>
          <p:cNvPr id="12" name="object 12"/>
          <p:cNvGrpSpPr/>
          <p:nvPr/>
        </p:nvGrpSpPr>
        <p:grpSpPr>
          <a:xfrm>
            <a:off x="3194768" y="3527558"/>
            <a:ext cx="1162050" cy="1416685"/>
            <a:chOff x="3194768" y="3527558"/>
            <a:chExt cx="1162050" cy="1416685"/>
          </a:xfrm>
        </p:grpSpPr>
        <p:sp>
          <p:nvSpPr>
            <p:cNvPr id="13" name="object 13"/>
            <p:cNvSpPr/>
            <p:nvPr/>
          </p:nvSpPr>
          <p:spPr>
            <a:xfrm>
              <a:off x="3793842" y="4282903"/>
              <a:ext cx="513080" cy="654685"/>
            </a:xfrm>
            <a:custGeom>
              <a:avLst/>
              <a:gdLst/>
              <a:ahLst/>
              <a:cxnLst/>
              <a:rect l="l" t="t" r="r" b="b"/>
              <a:pathLst>
                <a:path w="513079" h="654685">
                  <a:moveTo>
                    <a:pt x="512883" y="654398"/>
                  </a:moveTo>
                  <a:lnTo>
                    <a:pt x="471322" y="625395"/>
                  </a:lnTo>
                  <a:lnTo>
                    <a:pt x="430442" y="594259"/>
                  </a:lnTo>
                  <a:lnTo>
                    <a:pt x="390391" y="561179"/>
                  </a:lnTo>
                  <a:lnTo>
                    <a:pt x="351318" y="526344"/>
                  </a:lnTo>
                  <a:lnTo>
                    <a:pt x="313372" y="489943"/>
                  </a:lnTo>
                  <a:lnTo>
                    <a:pt x="276701" y="452166"/>
                  </a:lnTo>
                  <a:lnTo>
                    <a:pt x="241454" y="413203"/>
                  </a:lnTo>
                  <a:lnTo>
                    <a:pt x="207780" y="373243"/>
                  </a:lnTo>
                  <a:lnTo>
                    <a:pt x="175826" y="332475"/>
                  </a:lnTo>
                  <a:lnTo>
                    <a:pt x="145743" y="291090"/>
                  </a:lnTo>
                  <a:lnTo>
                    <a:pt x="117678" y="249276"/>
                  </a:lnTo>
                  <a:lnTo>
                    <a:pt x="91780" y="207222"/>
                  </a:lnTo>
                  <a:lnTo>
                    <a:pt x="68198" y="165119"/>
                  </a:lnTo>
                  <a:lnTo>
                    <a:pt x="47080" y="123156"/>
                  </a:lnTo>
                  <a:lnTo>
                    <a:pt x="28575" y="81522"/>
                  </a:lnTo>
                  <a:lnTo>
                    <a:pt x="12832" y="40407"/>
                  </a:lnTo>
                  <a:lnTo>
                    <a:pt x="0" y="0"/>
                  </a:lnTo>
                </a:path>
              </a:pathLst>
            </a:custGeom>
            <a:ln w="13140">
              <a:solidFill>
                <a:srgbClr val="CDCDCD"/>
              </a:solidFill>
            </a:ln>
          </p:spPr>
          <p:txBody>
            <a:bodyPr wrap="square" lIns="0" tIns="0" rIns="0" bIns="0" rtlCol="0"/>
            <a:lstStyle/>
            <a:p>
              <a:endParaRPr/>
            </a:p>
          </p:txBody>
        </p:sp>
        <p:sp>
          <p:nvSpPr>
            <p:cNvPr id="14" name="object 14"/>
            <p:cNvSpPr/>
            <p:nvPr/>
          </p:nvSpPr>
          <p:spPr>
            <a:xfrm>
              <a:off x="3754629" y="4170255"/>
              <a:ext cx="81915" cy="130175"/>
            </a:xfrm>
            <a:custGeom>
              <a:avLst/>
              <a:gdLst/>
              <a:ahLst/>
              <a:cxnLst/>
              <a:rect l="l" t="t" r="r" b="b"/>
              <a:pathLst>
                <a:path w="81914" h="130175">
                  <a:moveTo>
                    <a:pt x="20158" y="0"/>
                  </a:moveTo>
                  <a:lnTo>
                    <a:pt x="0" y="129727"/>
                  </a:lnTo>
                  <a:lnTo>
                    <a:pt x="81888" y="115888"/>
                  </a:lnTo>
                  <a:lnTo>
                    <a:pt x="20158" y="0"/>
                  </a:lnTo>
                  <a:close/>
                </a:path>
              </a:pathLst>
            </a:custGeom>
            <a:solidFill>
              <a:srgbClr val="CDCDCD">
                <a:alpha val="49798"/>
              </a:srgbClr>
            </a:solidFill>
          </p:spPr>
          <p:txBody>
            <a:bodyPr wrap="square" lIns="0" tIns="0" rIns="0" bIns="0" rtlCol="0"/>
            <a:lstStyle/>
            <a:p>
              <a:endParaRPr/>
            </a:p>
          </p:txBody>
        </p:sp>
        <p:sp>
          <p:nvSpPr>
            <p:cNvPr id="15" name="object 15"/>
            <p:cNvSpPr/>
            <p:nvPr/>
          </p:nvSpPr>
          <p:spPr>
            <a:xfrm>
              <a:off x="3781227" y="4270289"/>
              <a:ext cx="513080" cy="654685"/>
            </a:xfrm>
            <a:custGeom>
              <a:avLst/>
              <a:gdLst/>
              <a:ahLst/>
              <a:cxnLst/>
              <a:rect l="l" t="t" r="r" b="b"/>
              <a:pathLst>
                <a:path w="513079" h="654685">
                  <a:moveTo>
                    <a:pt x="512883" y="654398"/>
                  </a:moveTo>
                  <a:lnTo>
                    <a:pt x="471322" y="625395"/>
                  </a:lnTo>
                  <a:lnTo>
                    <a:pt x="430442" y="594259"/>
                  </a:lnTo>
                  <a:lnTo>
                    <a:pt x="390391" y="561179"/>
                  </a:lnTo>
                  <a:lnTo>
                    <a:pt x="351318" y="526344"/>
                  </a:lnTo>
                  <a:lnTo>
                    <a:pt x="313372" y="489943"/>
                  </a:lnTo>
                  <a:lnTo>
                    <a:pt x="276701" y="452166"/>
                  </a:lnTo>
                  <a:lnTo>
                    <a:pt x="241454" y="413203"/>
                  </a:lnTo>
                  <a:lnTo>
                    <a:pt x="207780" y="373243"/>
                  </a:lnTo>
                  <a:lnTo>
                    <a:pt x="175826" y="332475"/>
                  </a:lnTo>
                  <a:lnTo>
                    <a:pt x="145743" y="291090"/>
                  </a:lnTo>
                  <a:lnTo>
                    <a:pt x="117678" y="249276"/>
                  </a:lnTo>
                  <a:lnTo>
                    <a:pt x="91780" y="207222"/>
                  </a:lnTo>
                  <a:lnTo>
                    <a:pt x="68198" y="165119"/>
                  </a:lnTo>
                  <a:lnTo>
                    <a:pt x="47080" y="123156"/>
                  </a:lnTo>
                  <a:lnTo>
                    <a:pt x="28575" y="81522"/>
                  </a:lnTo>
                  <a:lnTo>
                    <a:pt x="12832" y="40407"/>
                  </a:lnTo>
                  <a:lnTo>
                    <a:pt x="0" y="0"/>
                  </a:lnTo>
                </a:path>
              </a:pathLst>
            </a:custGeom>
            <a:ln w="13140">
              <a:solidFill>
                <a:srgbClr val="404040"/>
              </a:solidFill>
            </a:ln>
          </p:spPr>
          <p:txBody>
            <a:bodyPr wrap="square" lIns="0" tIns="0" rIns="0" bIns="0" rtlCol="0"/>
            <a:lstStyle/>
            <a:p>
              <a:endParaRPr/>
            </a:p>
          </p:txBody>
        </p:sp>
        <p:sp>
          <p:nvSpPr>
            <p:cNvPr id="16" name="object 16"/>
            <p:cNvSpPr/>
            <p:nvPr/>
          </p:nvSpPr>
          <p:spPr>
            <a:xfrm>
              <a:off x="3742013" y="4157642"/>
              <a:ext cx="81915" cy="130175"/>
            </a:xfrm>
            <a:custGeom>
              <a:avLst/>
              <a:gdLst/>
              <a:ahLst/>
              <a:cxnLst/>
              <a:rect l="l" t="t" r="r" b="b"/>
              <a:pathLst>
                <a:path w="81914" h="130175">
                  <a:moveTo>
                    <a:pt x="20158" y="0"/>
                  </a:moveTo>
                  <a:lnTo>
                    <a:pt x="0" y="129727"/>
                  </a:lnTo>
                  <a:lnTo>
                    <a:pt x="81888" y="115888"/>
                  </a:lnTo>
                  <a:lnTo>
                    <a:pt x="20158" y="0"/>
                  </a:lnTo>
                  <a:close/>
                </a:path>
              </a:pathLst>
            </a:custGeom>
            <a:solidFill>
              <a:srgbClr val="404040"/>
            </a:solidFill>
          </p:spPr>
          <p:txBody>
            <a:bodyPr wrap="square" lIns="0" tIns="0" rIns="0" bIns="0" rtlCol="0"/>
            <a:lstStyle/>
            <a:p>
              <a:endParaRPr/>
            </a:p>
          </p:txBody>
        </p:sp>
        <p:sp>
          <p:nvSpPr>
            <p:cNvPr id="17" name="object 17"/>
            <p:cNvSpPr/>
            <p:nvPr/>
          </p:nvSpPr>
          <p:spPr>
            <a:xfrm>
              <a:off x="3214052" y="3546839"/>
              <a:ext cx="1142365" cy="621030"/>
            </a:xfrm>
            <a:custGeom>
              <a:avLst/>
              <a:gdLst/>
              <a:ahLst/>
              <a:cxnLst/>
              <a:rect l="l" t="t" r="r" b="b"/>
              <a:pathLst>
                <a:path w="1142364" h="621029">
                  <a:moveTo>
                    <a:pt x="1067880" y="0"/>
                  </a:moveTo>
                  <a:lnTo>
                    <a:pt x="74503" y="0"/>
                  </a:lnTo>
                  <a:lnTo>
                    <a:pt x="45505" y="5844"/>
                  </a:lnTo>
                  <a:lnTo>
                    <a:pt x="21823" y="21789"/>
                  </a:lnTo>
                  <a:lnTo>
                    <a:pt x="5855" y="45454"/>
                  </a:lnTo>
                  <a:lnTo>
                    <a:pt x="0" y="74456"/>
                  </a:lnTo>
                  <a:lnTo>
                    <a:pt x="0" y="546244"/>
                  </a:lnTo>
                  <a:lnTo>
                    <a:pt x="5855" y="575246"/>
                  </a:lnTo>
                  <a:lnTo>
                    <a:pt x="21823" y="598911"/>
                  </a:lnTo>
                  <a:lnTo>
                    <a:pt x="45505" y="614856"/>
                  </a:lnTo>
                  <a:lnTo>
                    <a:pt x="74503" y="620701"/>
                  </a:lnTo>
                  <a:lnTo>
                    <a:pt x="1067880" y="620701"/>
                  </a:lnTo>
                  <a:lnTo>
                    <a:pt x="1096887" y="614856"/>
                  </a:lnTo>
                  <a:lnTo>
                    <a:pt x="1120555" y="598911"/>
                  </a:lnTo>
                  <a:lnTo>
                    <a:pt x="1136503" y="575246"/>
                  </a:lnTo>
                  <a:lnTo>
                    <a:pt x="1142348" y="546244"/>
                  </a:lnTo>
                  <a:lnTo>
                    <a:pt x="1142348" y="74456"/>
                  </a:lnTo>
                  <a:lnTo>
                    <a:pt x="1136503" y="45454"/>
                  </a:lnTo>
                  <a:lnTo>
                    <a:pt x="1120555" y="21789"/>
                  </a:lnTo>
                  <a:lnTo>
                    <a:pt x="1096887" y="5844"/>
                  </a:lnTo>
                  <a:lnTo>
                    <a:pt x="1067880" y="0"/>
                  </a:lnTo>
                  <a:close/>
                </a:path>
              </a:pathLst>
            </a:custGeom>
            <a:solidFill>
              <a:srgbClr val="CDCDCD">
                <a:alpha val="49798"/>
              </a:srgbClr>
            </a:solidFill>
          </p:spPr>
          <p:txBody>
            <a:bodyPr wrap="square" lIns="0" tIns="0" rIns="0" bIns="0" rtlCol="0"/>
            <a:lstStyle/>
            <a:p>
              <a:endParaRPr/>
            </a:p>
          </p:txBody>
        </p:sp>
        <p:sp>
          <p:nvSpPr>
            <p:cNvPr id="18" name="object 18"/>
            <p:cNvSpPr/>
            <p:nvPr/>
          </p:nvSpPr>
          <p:spPr>
            <a:xfrm>
              <a:off x="3214052" y="3554087"/>
              <a:ext cx="43815" cy="605155"/>
            </a:xfrm>
            <a:custGeom>
              <a:avLst/>
              <a:gdLst/>
              <a:ahLst/>
              <a:cxnLst/>
              <a:rect l="l" t="t" r="r" b="b"/>
              <a:pathLst>
                <a:path w="43814" h="605154">
                  <a:moveTo>
                    <a:pt x="43420" y="0"/>
                  </a:moveTo>
                  <a:lnTo>
                    <a:pt x="21823" y="14541"/>
                  </a:lnTo>
                  <a:lnTo>
                    <a:pt x="5855" y="38205"/>
                  </a:lnTo>
                  <a:lnTo>
                    <a:pt x="0" y="67208"/>
                  </a:lnTo>
                  <a:lnTo>
                    <a:pt x="0" y="538996"/>
                  </a:lnTo>
                  <a:lnTo>
                    <a:pt x="5855" y="567998"/>
                  </a:lnTo>
                  <a:lnTo>
                    <a:pt x="21823" y="591663"/>
                  </a:lnTo>
                  <a:lnTo>
                    <a:pt x="41295" y="604773"/>
                  </a:lnTo>
                </a:path>
              </a:pathLst>
            </a:custGeom>
            <a:ln w="13141">
              <a:solidFill>
                <a:srgbClr val="CDCDCD"/>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201436" y="3534225"/>
              <a:ext cx="1142348" cy="620701"/>
            </a:xfrm>
            <a:prstGeom prst="rect">
              <a:avLst/>
            </a:prstGeom>
          </p:spPr>
        </p:pic>
        <p:sp>
          <p:nvSpPr>
            <p:cNvPr id="20" name="object 20"/>
            <p:cNvSpPr/>
            <p:nvPr/>
          </p:nvSpPr>
          <p:spPr>
            <a:xfrm>
              <a:off x="3201436" y="3534226"/>
              <a:ext cx="1142365" cy="621030"/>
            </a:xfrm>
            <a:custGeom>
              <a:avLst/>
              <a:gdLst/>
              <a:ahLst/>
              <a:cxnLst/>
              <a:rect l="l" t="t" r="r" b="b"/>
              <a:pathLst>
                <a:path w="1142364" h="621029">
                  <a:moveTo>
                    <a:pt x="74503" y="620700"/>
                  </a:moveTo>
                  <a:lnTo>
                    <a:pt x="1067880" y="620700"/>
                  </a:lnTo>
                  <a:lnTo>
                    <a:pt x="1096887" y="614856"/>
                  </a:lnTo>
                  <a:lnTo>
                    <a:pt x="1120555" y="598911"/>
                  </a:lnTo>
                  <a:lnTo>
                    <a:pt x="1136503" y="575246"/>
                  </a:lnTo>
                  <a:lnTo>
                    <a:pt x="1142348" y="546244"/>
                  </a:lnTo>
                  <a:lnTo>
                    <a:pt x="1142348" y="74456"/>
                  </a:lnTo>
                  <a:lnTo>
                    <a:pt x="1136503" y="45453"/>
                  </a:lnTo>
                  <a:lnTo>
                    <a:pt x="1120555" y="21789"/>
                  </a:lnTo>
                  <a:lnTo>
                    <a:pt x="1096887" y="5844"/>
                  </a:lnTo>
                  <a:lnTo>
                    <a:pt x="1067880" y="0"/>
                  </a:lnTo>
                  <a:lnTo>
                    <a:pt x="74503" y="0"/>
                  </a:lnTo>
                  <a:lnTo>
                    <a:pt x="45505" y="5844"/>
                  </a:lnTo>
                  <a:lnTo>
                    <a:pt x="21823" y="21789"/>
                  </a:lnTo>
                  <a:lnTo>
                    <a:pt x="5855" y="45453"/>
                  </a:lnTo>
                  <a:lnTo>
                    <a:pt x="0" y="74456"/>
                  </a:lnTo>
                  <a:lnTo>
                    <a:pt x="0" y="546244"/>
                  </a:lnTo>
                  <a:lnTo>
                    <a:pt x="5855" y="575246"/>
                  </a:lnTo>
                  <a:lnTo>
                    <a:pt x="21823" y="598911"/>
                  </a:lnTo>
                  <a:lnTo>
                    <a:pt x="45505" y="614856"/>
                  </a:lnTo>
                  <a:lnTo>
                    <a:pt x="74503" y="620700"/>
                  </a:lnTo>
                  <a:close/>
                </a:path>
              </a:pathLst>
            </a:custGeom>
            <a:ln w="13139">
              <a:solidFill>
                <a:srgbClr val="404040"/>
              </a:solidFill>
            </a:ln>
          </p:spPr>
          <p:txBody>
            <a:bodyPr wrap="square" lIns="0" tIns="0" rIns="0" bIns="0" rtlCol="0"/>
            <a:lstStyle/>
            <a:p>
              <a:endParaRPr/>
            </a:p>
          </p:txBody>
        </p:sp>
      </p:grpSp>
      <p:sp>
        <p:nvSpPr>
          <p:cNvPr id="21" name="object 21"/>
          <p:cNvSpPr txBox="1"/>
          <p:nvPr/>
        </p:nvSpPr>
        <p:spPr>
          <a:xfrm>
            <a:off x="3265272" y="3532300"/>
            <a:ext cx="1014730" cy="593090"/>
          </a:xfrm>
          <a:prstGeom prst="rect">
            <a:avLst/>
          </a:prstGeom>
        </p:spPr>
        <p:txBody>
          <a:bodyPr vert="horz" wrap="square" lIns="0" tIns="19050" rIns="0" bIns="0" rtlCol="0">
            <a:spAutoFit/>
          </a:bodyPr>
          <a:lstStyle/>
          <a:p>
            <a:pPr marL="12700" marR="5080" indent="-635" algn="ctr">
              <a:lnSpc>
                <a:spcPts val="1490"/>
              </a:lnSpc>
              <a:spcBef>
                <a:spcPts val="150"/>
              </a:spcBef>
            </a:pPr>
            <a:r>
              <a:rPr sz="1250" spc="-5" dirty="0">
                <a:latin typeface="Calibri"/>
                <a:cs typeface="Calibri"/>
              </a:rPr>
              <a:t>Process </a:t>
            </a:r>
            <a:r>
              <a:rPr sz="1250" dirty="0">
                <a:latin typeface="Calibri"/>
                <a:cs typeface="Calibri"/>
              </a:rPr>
              <a:t> </a:t>
            </a:r>
            <a:r>
              <a:rPr sz="1250" spc="-5" dirty="0">
                <a:latin typeface="Calibri"/>
                <a:cs typeface="Calibri"/>
              </a:rPr>
              <a:t>monitoring and  controlling</a:t>
            </a:r>
            <a:endParaRPr sz="1250">
              <a:latin typeface="Calibri"/>
              <a:cs typeface="Calibri"/>
            </a:endParaRPr>
          </a:p>
        </p:txBody>
      </p:sp>
      <p:sp>
        <p:nvSpPr>
          <p:cNvPr id="22" name="object 22"/>
          <p:cNvSpPr txBox="1"/>
          <p:nvPr/>
        </p:nvSpPr>
        <p:spPr>
          <a:xfrm>
            <a:off x="3214852" y="4368575"/>
            <a:ext cx="569595" cy="467359"/>
          </a:xfrm>
          <a:prstGeom prst="rect">
            <a:avLst/>
          </a:prstGeom>
        </p:spPr>
        <p:txBody>
          <a:bodyPr vert="horz" wrap="square" lIns="0" tIns="12065" rIns="0" bIns="0" rtlCol="0">
            <a:spAutoFit/>
          </a:bodyPr>
          <a:lstStyle/>
          <a:p>
            <a:pPr marL="12065" marR="5080" algn="ctr">
              <a:lnSpc>
                <a:spcPct val="101699"/>
              </a:lnSpc>
              <a:spcBef>
                <a:spcPts val="95"/>
              </a:spcBef>
            </a:pPr>
            <a:r>
              <a:rPr sz="950" spc="5" dirty="0">
                <a:latin typeface="Calibri"/>
                <a:cs typeface="Calibri"/>
              </a:rPr>
              <a:t>Executable </a:t>
            </a:r>
            <a:r>
              <a:rPr sz="950" dirty="0">
                <a:latin typeface="Calibri"/>
                <a:cs typeface="Calibri"/>
              </a:rPr>
              <a:t> </a:t>
            </a:r>
            <a:r>
              <a:rPr sz="950" spc="5" dirty="0">
                <a:latin typeface="Calibri"/>
                <a:cs typeface="Calibri"/>
              </a:rPr>
              <a:t>process </a:t>
            </a:r>
            <a:r>
              <a:rPr sz="950" spc="10" dirty="0">
                <a:latin typeface="Calibri"/>
                <a:cs typeface="Calibri"/>
              </a:rPr>
              <a:t> </a:t>
            </a:r>
            <a:r>
              <a:rPr sz="950" spc="5" dirty="0">
                <a:latin typeface="Calibri"/>
                <a:cs typeface="Calibri"/>
              </a:rPr>
              <a:t>model</a:t>
            </a:r>
            <a:endParaRPr sz="950">
              <a:latin typeface="Calibri"/>
              <a:cs typeface="Calibri"/>
            </a:endParaRPr>
          </a:p>
        </p:txBody>
      </p:sp>
      <p:grpSp>
        <p:nvGrpSpPr>
          <p:cNvPr id="23" name="object 23"/>
          <p:cNvGrpSpPr/>
          <p:nvPr/>
        </p:nvGrpSpPr>
        <p:grpSpPr>
          <a:xfrm>
            <a:off x="3716290" y="4922276"/>
            <a:ext cx="2162175" cy="647065"/>
            <a:chOff x="3716290" y="4922276"/>
            <a:chExt cx="2162175" cy="647065"/>
          </a:xfrm>
        </p:grpSpPr>
        <p:sp>
          <p:nvSpPr>
            <p:cNvPr id="24" name="object 24"/>
            <p:cNvSpPr/>
            <p:nvPr/>
          </p:nvSpPr>
          <p:spPr>
            <a:xfrm>
              <a:off x="4989905" y="5202276"/>
              <a:ext cx="882015" cy="50165"/>
            </a:xfrm>
            <a:custGeom>
              <a:avLst/>
              <a:gdLst/>
              <a:ahLst/>
              <a:cxnLst/>
              <a:rect l="l" t="t" r="r" b="b"/>
              <a:pathLst>
                <a:path w="882014" h="50164">
                  <a:moveTo>
                    <a:pt x="881438" y="0"/>
                  </a:moveTo>
                  <a:lnTo>
                    <a:pt x="831076" y="8858"/>
                  </a:lnTo>
                  <a:lnTo>
                    <a:pt x="779259" y="16883"/>
                  </a:lnTo>
                  <a:lnTo>
                    <a:pt x="726242" y="24066"/>
                  </a:lnTo>
                  <a:lnTo>
                    <a:pt x="672277" y="30398"/>
                  </a:lnTo>
                  <a:lnTo>
                    <a:pt x="617620" y="35871"/>
                  </a:lnTo>
                  <a:lnTo>
                    <a:pt x="562523" y="40474"/>
                  </a:lnTo>
                  <a:lnTo>
                    <a:pt x="507240" y="44200"/>
                  </a:lnTo>
                  <a:lnTo>
                    <a:pt x="452025" y="47038"/>
                  </a:lnTo>
                  <a:lnTo>
                    <a:pt x="397131" y="48981"/>
                  </a:lnTo>
                  <a:lnTo>
                    <a:pt x="342813" y="50019"/>
                  </a:lnTo>
                  <a:lnTo>
                    <a:pt x="289324" y="50143"/>
                  </a:lnTo>
                  <a:lnTo>
                    <a:pt x="236917" y="49344"/>
                  </a:lnTo>
                  <a:lnTo>
                    <a:pt x="185846" y="47613"/>
                  </a:lnTo>
                  <a:lnTo>
                    <a:pt x="136365" y="44942"/>
                  </a:lnTo>
                  <a:lnTo>
                    <a:pt x="88728" y="41320"/>
                  </a:lnTo>
                  <a:lnTo>
                    <a:pt x="43188" y="36740"/>
                  </a:lnTo>
                  <a:lnTo>
                    <a:pt x="0" y="31192"/>
                  </a:lnTo>
                </a:path>
              </a:pathLst>
            </a:custGeom>
            <a:ln w="13139">
              <a:solidFill>
                <a:srgbClr val="CDCDCD"/>
              </a:solidFill>
            </a:ln>
          </p:spPr>
          <p:txBody>
            <a:bodyPr wrap="square" lIns="0" tIns="0" rIns="0" bIns="0" rtlCol="0"/>
            <a:lstStyle/>
            <a:p>
              <a:endParaRPr/>
            </a:p>
          </p:txBody>
        </p:sp>
        <p:sp>
          <p:nvSpPr>
            <p:cNvPr id="25" name="object 25"/>
            <p:cNvSpPr/>
            <p:nvPr/>
          </p:nvSpPr>
          <p:spPr>
            <a:xfrm>
              <a:off x="4877940" y="5194813"/>
              <a:ext cx="130810" cy="81915"/>
            </a:xfrm>
            <a:custGeom>
              <a:avLst/>
              <a:gdLst/>
              <a:ahLst/>
              <a:cxnLst/>
              <a:rect l="l" t="t" r="r" b="b"/>
              <a:pathLst>
                <a:path w="130810" h="81914">
                  <a:moveTo>
                    <a:pt x="130362" y="0"/>
                  </a:moveTo>
                  <a:lnTo>
                    <a:pt x="0" y="16153"/>
                  </a:lnTo>
                  <a:lnTo>
                    <a:pt x="113979" y="81410"/>
                  </a:lnTo>
                  <a:lnTo>
                    <a:pt x="130362" y="0"/>
                  </a:lnTo>
                  <a:close/>
                </a:path>
              </a:pathLst>
            </a:custGeom>
            <a:solidFill>
              <a:srgbClr val="CDCDCD">
                <a:alpha val="49798"/>
              </a:srgbClr>
            </a:solidFill>
          </p:spPr>
          <p:txBody>
            <a:bodyPr wrap="square" lIns="0" tIns="0" rIns="0" bIns="0" rtlCol="0"/>
            <a:lstStyle/>
            <a:p>
              <a:endParaRPr/>
            </a:p>
          </p:txBody>
        </p:sp>
        <p:sp>
          <p:nvSpPr>
            <p:cNvPr id="26" name="object 26"/>
            <p:cNvSpPr/>
            <p:nvPr/>
          </p:nvSpPr>
          <p:spPr>
            <a:xfrm>
              <a:off x="4977289" y="5189662"/>
              <a:ext cx="882015" cy="50165"/>
            </a:xfrm>
            <a:custGeom>
              <a:avLst/>
              <a:gdLst/>
              <a:ahLst/>
              <a:cxnLst/>
              <a:rect l="l" t="t" r="r" b="b"/>
              <a:pathLst>
                <a:path w="882014" h="50164">
                  <a:moveTo>
                    <a:pt x="881438" y="0"/>
                  </a:moveTo>
                  <a:lnTo>
                    <a:pt x="831076" y="8858"/>
                  </a:lnTo>
                  <a:lnTo>
                    <a:pt x="779259" y="16883"/>
                  </a:lnTo>
                  <a:lnTo>
                    <a:pt x="726242" y="24066"/>
                  </a:lnTo>
                  <a:lnTo>
                    <a:pt x="672277" y="30399"/>
                  </a:lnTo>
                  <a:lnTo>
                    <a:pt x="617620" y="35871"/>
                  </a:lnTo>
                  <a:lnTo>
                    <a:pt x="562523" y="40475"/>
                  </a:lnTo>
                  <a:lnTo>
                    <a:pt x="507240" y="44200"/>
                  </a:lnTo>
                  <a:lnTo>
                    <a:pt x="452025" y="47039"/>
                  </a:lnTo>
                  <a:lnTo>
                    <a:pt x="397131" y="48982"/>
                  </a:lnTo>
                  <a:lnTo>
                    <a:pt x="342813" y="50021"/>
                  </a:lnTo>
                  <a:lnTo>
                    <a:pt x="289324" y="50145"/>
                  </a:lnTo>
                  <a:lnTo>
                    <a:pt x="236917" y="49347"/>
                  </a:lnTo>
                  <a:lnTo>
                    <a:pt x="185846" y="47617"/>
                  </a:lnTo>
                  <a:lnTo>
                    <a:pt x="136365" y="44946"/>
                  </a:lnTo>
                  <a:lnTo>
                    <a:pt x="88728" y="41326"/>
                  </a:lnTo>
                  <a:lnTo>
                    <a:pt x="43188" y="36747"/>
                  </a:lnTo>
                  <a:lnTo>
                    <a:pt x="0" y="31201"/>
                  </a:lnTo>
                </a:path>
              </a:pathLst>
            </a:custGeom>
            <a:ln w="13139">
              <a:solidFill>
                <a:srgbClr val="404040"/>
              </a:solidFill>
            </a:ln>
          </p:spPr>
          <p:txBody>
            <a:bodyPr wrap="square" lIns="0" tIns="0" rIns="0" bIns="0" rtlCol="0"/>
            <a:lstStyle/>
            <a:p>
              <a:endParaRPr/>
            </a:p>
          </p:txBody>
        </p:sp>
        <p:sp>
          <p:nvSpPr>
            <p:cNvPr id="27" name="object 27"/>
            <p:cNvSpPr/>
            <p:nvPr/>
          </p:nvSpPr>
          <p:spPr>
            <a:xfrm>
              <a:off x="4865324" y="5182199"/>
              <a:ext cx="130810" cy="81915"/>
            </a:xfrm>
            <a:custGeom>
              <a:avLst/>
              <a:gdLst/>
              <a:ahLst/>
              <a:cxnLst/>
              <a:rect l="l" t="t" r="r" b="b"/>
              <a:pathLst>
                <a:path w="130810" h="81914">
                  <a:moveTo>
                    <a:pt x="130362" y="0"/>
                  </a:moveTo>
                  <a:lnTo>
                    <a:pt x="0" y="16151"/>
                  </a:lnTo>
                  <a:lnTo>
                    <a:pt x="113979" y="81410"/>
                  </a:lnTo>
                  <a:lnTo>
                    <a:pt x="130362" y="0"/>
                  </a:lnTo>
                  <a:close/>
                </a:path>
              </a:pathLst>
            </a:custGeom>
            <a:solidFill>
              <a:srgbClr val="404040"/>
            </a:solidFill>
          </p:spPr>
          <p:txBody>
            <a:bodyPr wrap="square" lIns="0" tIns="0" rIns="0" bIns="0" rtlCol="0"/>
            <a:lstStyle/>
            <a:p>
              <a:endParaRPr/>
            </a:p>
          </p:txBody>
        </p:sp>
        <p:sp>
          <p:nvSpPr>
            <p:cNvPr id="28" name="object 28"/>
            <p:cNvSpPr/>
            <p:nvPr/>
          </p:nvSpPr>
          <p:spPr>
            <a:xfrm>
              <a:off x="3735574" y="4941557"/>
              <a:ext cx="1142365" cy="621030"/>
            </a:xfrm>
            <a:custGeom>
              <a:avLst/>
              <a:gdLst/>
              <a:ahLst/>
              <a:cxnLst/>
              <a:rect l="l" t="t" r="r" b="b"/>
              <a:pathLst>
                <a:path w="1142364" h="621029">
                  <a:moveTo>
                    <a:pt x="1067897" y="0"/>
                  </a:moveTo>
                  <a:lnTo>
                    <a:pt x="74503" y="0"/>
                  </a:lnTo>
                  <a:lnTo>
                    <a:pt x="45501" y="5853"/>
                  </a:lnTo>
                  <a:lnTo>
                    <a:pt x="21820" y="21816"/>
                  </a:lnTo>
                  <a:lnTo>
                    <a:pt x="5854" y="45494"/>
                  </a:lnTo>
                  <a:lnTo>
                    <a:pt x="0" y="74491"/>
                  </a:lnTo>
                  <a:lnTo>
                    <a:pt x="0" y="546262"/>
                  </a:lnTo>
                  <a:lnTo>
                    <a:pt x="5854" y="575257"/>
                  </a:lnTo>
                  <a:lnTo>
                    <a:pt x="21821" y="598935"/>
                  </a:lnTo>
                  <a:lnTo>
                    <a:pt x="45507" y="614899"/>
                  </a:lnTo>
                  <a:lnTo>
                    <a:pt x="74503" y="620751"/>
                  </a:lnTo>
                  <a:lnTo>
                    <a:pt x="1067903" y="620751"/>
                  </a:lnTo>
                  <a:lnTo>
                    <a:pt x="1096869" y="614898"/>
                  </a:lnTo>
                  <a:lnTo>
                    <a:pt x="1120540" y="598934"/>
                  </a:lnTo>
                  <a:lnTo>
                    <a:pt x="1136508" y="575257"/>
                  </a:lnTo>
                  <a:lnTo>
                    <a:pt x="1142366" y="546262"/>
                  </a:lnTo>
                  <a:lnTo>
                    <a:pt x="1142366" y="74491"/>
                  </a:lnTo>
                  <a:lnTo>
                    <a:pt x="1136508" y="45494"/>
                  </a:lnTo>
                  <a:lnTo>
                    <a:pt x="1120540" y="21816"/>
                  </a:lnTo>
                  <a:lnTo>
                    <a:pt x="1096867" y="5853"/>
                  </a:lnTo>
                  <a:lnTo>
                    <a:pt x="1067897" y="0"/>
                  </a:lnTo>
                  <a:close/>
                </a:path>
              </a:pathLst>
            </a:custGeom>
            <a:solidFill>
              <a:srgbClr val="CDCDCD">
                <a:alpha val="49798"/>
              </a:srgbClr>
            </a:solidFill>
          </p:spPr>
          <p:txBody>
            <a:bodyPr wrap="square" lIns="0" tIns="0" rIns="0" bIns="0" rtlCol="0"/>
            <a:lstStyle/>
            <a:p>
              <a:endParaRPr/>
            </a:p>
          </p:txBody>
        </p:sp>
        <p:sp>
          <p:nvSpPr>
            <p:cNvPr id="29" name="object 29"/>
            <p:cNvSpPr/>
            <p:nvPr/>
          </p:nvSpPr>
          <p:spPr>
            <a:xfrm>
              <a:off x="3735573" y="4947410"/>
              <a:ext cx="1120775" cy="615315"/>
            </a:xfrm>
            <a:custGeom>
              <a:avLst/>
              <a:gdLst/>
              <a:ahLst/>
              <a:cxnLst/>
              <a:rect l="l" t="t" r="r" b="b"/>
              <a:pathLst>
                <a:path w="1120775" h="615314">
                  <a:moveTo>
                    <a:pt x="74503" y="614899"/>
                  </a:moveTo>
                  <a:lnTo>
                    <a:pt x="74503" y="614899"/>
                  </a:lnTo>
                </a:path>
                <a:path w="1120775" h="615314">
                  <a:moveTo>
                    <a:pt x="45501" y="0"/>
                  </a:moveTo>
                  <a:lnTo>
                    <a:pt x="21820" y="15963"/>
                  </a:lnTo>
                  <a:lnTo>
                    <a:pt x="5854" y="39641"/>
                  </a:lnTo>
                  <a:lnTo>
                    <a:pt x="0" y="68637"/>
                  </a:lnTo>
                  <a:lnTo>
                    <a:pt x="0" y="540408"/>
                  </a:lnTo>
                  <a:lnTo>
                    <a:pt x="5854" y="569403"/>
                  </a:lnTo>
                  <a:lnTo>
                    <a:pt x="21820" y="593081"/>
                  </a:lnTo>
                  <a:lnTo>
                    <a:pt x="45501" y="609044"/>
                  </a:lnTo>
                  <a:lnTo>
                    <a:pt x="54872" y="610936"/>
                  </a:lnTo>
                </a:path>
                <a:path w="1120775" h="615314">
                  <a:moveTo>
                    <a:pt x="1067897" y="614899"/>
                  </a:moveTo>
                  <a:lnTo>
                    <a:pt x="1096868" y="609045"/>
                  </a:lnTo>
                  <a:lnTo>
                    <a:pt x="1120540" y="593081"/>
                  </a:lnTo>
                </a:path>
              </a:pathLst>
            </a:custGeom>
            <a:ln w="13140">
              <a:solidFill>
                <a:srgbClr val="CDCDCD"/>
              </a:solidFill>
            </a:ln>
          </p:spPr>
          <p:txBody>
            <a:bodyPr wrap="square" lIns="0" tIns="0" rIns="0" bIns="0" rtlCol="0"/>
            <a:lstStyle/>
            <a:p>
              <a:endParaRPr/>
            </a:p>
          </p:txBody>
        </p:sp>
        <p:pic>
          <p:nvPicPr>
            <p:cNvPr id="30" name="object 30"/>
            <p:cNvPicPr/>
            <p:nvPr/>
          </p:nvPicPr>
          <p:blipFill>
            <a:blip r:embed="rId4" cstate="print"/>
            <a:stretch>
              <a:fillRect/>
            </a:stretch>
          </p:blipFill>
          <p:spPr>
            <a:xfrm>
              <a:off x="3722958" y="4928943"/>
              <a:ext cx="1142366" cy="620753"/>
            </a:xfrm>
            <a:prstGeom prst="rect">
              <a:avLst/>
            </a:prstGeom>
          </p:spPr>
        </p:pic>
        <p:sp>
          <p:nvSpPr>
            <p:cNvPr id="31" name="object 31"/>
            <p:cNvSpPr/>
            <p:nvPr/>
          </p:nvSpPr>
          <p:spPr>
            <a:xfrm>
              <a:off x="3722958" y="4928943"/>
              <a:ext cx="1142365" cy="621030"/>
            </a:xfrm>
            <a:custGeom>
              <a:avLst/>
              <a:gdLst/>
              <a:ahLst/>
              <a:cxnLst/>
              <a:rect l="l" t="t" r="r" b="b"/>
              <a:pathLst>
                <a:path w="1142364" h="621029">
                  <a:moveTo>
                    <a:pt x="74503" y="620752"/>
                  </a:moveTo>
                  <a:lnTo>
                    <a:pt x="1067898" y="620752"/>
                  </a:lnTo>
                  <a:lnTo>
                    <a:pt x="1096868" y="614899"/>
                  </a:lnTo>
                  <a:lnTo>
                    <a:pt x="1120540" y="598936"/>
                  </a:lnTo>
                  <a:lnTo>
                    <a:pt x="1136508" y="575258"/>
                  </a:lnTo>
                  <a:lnTo>
                    <a:pt x="1142366" y="546261"/>
                  </a:lnTo>
                  <a:lnTo>
                    <a:pt x="1142366" y="74491"/>
                  </a:lnTo>
                  <a:lnTo>
                    <a:pt x="1136508" y="45494"/>
                  </a:lnTo>
                  <a:lnTo>
                    <a:pt x="1120540" y="21816"/>
                  </a:lnTo>
                  <a:lnTo>
                    <a:pt x="1096868" y="5853"/>
                  </a:lnTo>
                  <a:lnTo>
                    <a:pt x="1067898" y="0"/>
                  </a:lnTo>
                  <a:lnTo>
                    <a:pt x="74503" y="0"/>
                  </a:lnTo>
                  <a:lnTo>
                    <a:pt x="45501" y="5853"/>
                  </a:lnTo>
                  <a:lnTo>
                    <a:pt x="21820" y="21816"/>
                  </a:lnTo>
                  <a:lnTo>
                    <a:pt x="5854" y="45494"/>
                  </a:lnTo>
                  <a:lnTo>
                    <a:pt x="0" y="74491"/>
                  </a:lnTo>
                  <a:lnTo>
                    <a:pt x="0" y="546261"/>
                  </a:lnTo>
                  <a:lnTo>
                    <a:pt x="5854" y="575258"/>
                  </a:lnTo>
                  <a:lnTo>
                    <a:pt x="21820" y="598935"/>
                  </a:lnTo>
                  <a:lnTo>
                    <a:pt x="45501" y="614898"/>
                  </a:lnTo>
                  <a:lnTo>
                    <a:pt x="74503" y="620752"/>
                  </a:lnTo>
                  <a:close/>
                </a:path>
              </a:pathLst>
            </a:custGeom>
            <a:ln w="13139">
              <a:solidFill>
                <a:srgbClr val="404040"/>
              </a:solidFill>
            </a:ln>
          </p:spPr>
          <p:txBody>
            <a:bodyPr wrap="square" lIns="0" tIns="0" rIns="0" bIns="0" rtlCol="0"/>
            <a:lstStyle/>
            <a:p>
              <a:endParaRPr/>
            </a:p>
          </p:txBody>
        </p:sp>
      </p:grpSp>
      <p:sp>
        <p:nvSpPr>
          <p:cNvPr id="32" name="object 32"/>
          <p:cNvSpPr txBox="1"/>
          <p:nvPr/>
        </p:nvSpPr>
        <p:spPr>
          <a:xfrm>
            <a:off x="3766266" y="5021647"/>
            <a:ext cx="1056005" cy="403860"/>
          </a:xfrm>
          <a:prstGeom prst="rect">
            <a:avLst/>
          </a:prstGeom>
        </p:spPr>
        <p:txBody>
          <a:bodyPr vert="horz" wrap="square" lIns="0" tIns="19050" rIns="0" bIns="0" rtlCol="0">
            <a:spAutoFit/>
          </a:bodyPr>
          <a:lstStyle/>
          <a:p>
            <a:pPr marL="12700" marR="5080" indent="271145">
              <a:lnSpc>
                <a:spcPts val="1490"/>
              </a:lnSpc>
              <a:spcBef>
                <a:spcPts val="150"/>
              </a:spcBef>
            </a:pPr>
            <a:r>
              <a:rPr sz="1250" spc="-5" dirty="0">
                <a:latin typeface="Calibri"/>
                <a:cs typeface="Calibri"/>
              </a:rPr>
              <a:t>Process </a:t>
            </a:r>
            <a:r>
              <a:rPr sz="1250" dirty="0">
                <a:latin typeface="Calibri"/>
                <a:cs typeface="Calibri"/>
              </a:rPr>
              <a:t> </a:t>
            </a:r>
            <a:r>
              <a:rPr sz="1250" spc="-5" dirty="0">
                <a:latin typeface="Calibri"/>
                <a:cs typeface="Calibri"/>
              </a:rPr>
              <a:t>implementation</a:t>
            </a:r>
            <a:endParaRPr sz="1250">
              <a:latin typeface="Calibri"/>
              <a:cs typeface="Calibri"/>
            </a:endParaRPr>
          </a:p>
        </p:txBody>
      </p:sp>
      <p:sp>
        <p:nvSpPr>
          <p:cNvPr id="33" name="object 33"/>
          <p:cNvSpPr txBox="1"/>
          <p:nvPr/>
        </p:nvSpPr>
        <p:spPr>
          <a:xfrm>
            <a:off x="5017242" y="5265839"/>
            <a:ext cx="721360" cy="320040"/>
          </a:xfrm>
          <a:prstGeom prst="rect">
            <a:avLst/>
          </a:prstGeom>
        </p:spPr>
        <p:txBody>
          <a:bodyPr vert="horz" wrap="square" lIns="0" tIns="12065" rIns="0" bIns="0" rtlCol="0">
            <a:spAutoFit/>
          </a:bodyPr>
          <a:lstStyle/>
          <a:p>
            <a:pPr marL="201930" marR="5080" indent="-189865">
              <a:lnSpc>
                <a:spcPct val="101600"/>
              </a:lnSpc>
              <a:spcBef>
                <a:spcPts val="95"/>
              </a:spcBef>
            </a:pPr>
            <a:r>
              <a:rPr sz="950" spc="5" dirty="0">
                <a:latin typeface="Calibri"/>
                <a:cs typeface="Calibri"/>
              </a:rPr>
              <a:t>T</a:t>
            </a:r>
            <a:r>
              <a:rPr sz="950" dirty="0">
                <a:latin typeface="Calibri"/>
                <a:cs typeface="Calibri"/>
              </a:rPr>
              <a:t>o-b</a:t>
            </a:r>
            <a:r>
              <a:rPr sz="950" spc="5" dirty="0">
                <a:latin typeface="Calibri"/>
                <a:cs typeface="Calibri"/>
              </a:rPr>
              <a:t>e</a:t>
            </a:r>
            <a:r>
              <a:rPr sz="950" dirty="0">
                <a:latin typeface="Calibri"/>
                <a:cs typeface="Calibri"/>
              </a:rPr>
              <a:t> </a:t>
            </a:r>
            <a:r>
              <a:rPr sz="950" spc="5" dirty="0">
                <a:latin typeface="Calibri"/>
                <a:cs typeface="Calibri"/>
              </a:rPr>
              <a:t>process </a:t>
            </a:r>
            <a:r>
              <a:rPr sz="950" dirty="0">
                <a:latin typeface="Calibri"/>
                <a:cs typeface="Calibri"/>
              </a:rPr>
              <a:t> </a:t>
            </a:r>
            <a:r>
              <a:rPr sz="950" spc="5" dirty="0">
                <a:latin typeface="Calibri"/>
                <a:cs typeface="Calibri"/>
              </a:rPr>
              <a:t>model</a:t>
            </a:r>
            <a:endParaRPr sz="950">
              <a:latin typeface="Calibri"/>
              <a:cs typeface="Calibri"/>
            </a:endParaRPr>
          </a:p>
        </p:txBody>
      </p:sp>
      <p:grpSp>
        <p:nvGrpSpPr>
          <p:cNvPr id="34" name="object 34"/>
          <p:cNvGrpSpPr/>
          <p:nvPr/>
        </p:nvGrpSpPr>
        <p:grpSpPr>
          <a:xfrm>
            <a:off x="5957274" y="2832716"/>
            <a:ext cx="1646555" cy="1370965"/>
            <a:chOff x="5957274" y="2832716"/>
            <a:chExt cx="1646555" cy="1370965"/>
          </a:xfrm>
        </p:grpSpPr>
        <p:sp>
          <p:nvSpPr>
            <p:cNvPr id="35" name="object 35"/>
            <p:cNvSpPr/>
            <p:nvPr/>
          </p:nvSpPr>
          <p:spPr>
            <a:xfrm>
              <a:off x="5976557" y="2851997"/>
              <a:ext cx="893444" cy="620395"/>
            </a:xfrm>
            <a:custGeom>
              <a:avLst/>
              <a:gdLst/>
              <a:ahLst/>
              <a:cxnLst/>
              <a:rect l="l" t="t" r="r" b="b"/>
              <a:pathLst>
                <a:path w="893445" h="620395">
                  <a:moveTo>
                    <a:pt x="0" y="0"/>
                  </a:moveTo>
                  <a:lnTo>
                    <a:pt x="50170" y="14262"/>
                  </a:lnTo>
                  <a:lnTo>
                    <a:pt x="100290" y="30450"/>
                  </a:lnTo>
                  <a:lnTo>
                    <a:pt x="150231" y="48472"/>
                  </a:lnTo>
                  <a:lnTo>
                    <a:pt x="199863" y="68238"/>
                  </a:lnTo>
                  <a:lnTo>
                    <a:pt x="249057" y="89660"/>
                  </a:lnTo>
                  <a:lnTo>
                    <a:pt x="297683" y="112646"/>
                  </a:lnTo>
                  <a:lnTo>
                    <a:pt x="345612" y="137107"/>
                  </a:lnTo>
                  <a:lnTo>
                    <a:pt x="392715" y="162954"/>
                  </a:lnTo>
                  <a:lnTo>
                    <a:pt x="438862" y="190095"/>
                  </a:lnTo>
                  <a:lnTo>
                    <a:pt x="483923" y="218443"/>
                  </a:lnTo>
                  <a:lnTo>
                    <a:pt x="527770" y="247905"/>
                  </a:lnTo>
                  <a:lnTo>
                    <a:pt x="570273" y="278393"/>
                  </a:lnTo>
                  <a:lnTo>
                    <a:pt x="611302" y="309817"/>
                  </a:lnTo>
                  <a:lnTo>
                    <a:pt x="650729" y="342087"/>
                  </a:lnTo>
                  <a:lnTo>
                    <a:pt x="688424" y="375113"/>
                  </a:lnTo>
                  <a:lnTo>
                    <a:pt x="724256" y="408805"/>
                  </a:lnTo>
                  <a:lnTo>
                    <a:pt x="758098" y="443073"/>
                  </a:lnTo>
                  <a:lnTo>
                    <a:pt x="789820" y="477828"/>
                  </a:lnTo>
                  <a:lnTo>
                    <a:pt x="819292" y="512979"/>
                  </a:lnTo>
                  <a:lnTo>
                    <a:pt x="846385" y="548436"/>
                  </a:lnTo>
                  <a:lnTo>
                    <a:pt x="870969" y="584110"/>
                  </a:lnTo>
                  <a:lnTo>
                    <a:pt x="892915" y="619911"/>
                  </a:lnTo>
                </a:path>
              </a:pathLst>
            </a:custGeom>
            <a:ln w="13139">
              <a:solidFill>
                <a:srgbClr val="CDCDCD"/>
              </a:solidFill>
            </a:ln>
          </p:spPr>
          <p:txBody>
            <a:bodyPr wrap="square" lIns="0" tIns="0" rIns="0" bIns="0" rtlCol="0"/>
            <a:lstStyle/>
            <a:p>
              <a:endParaRPr/>
            </a:p>
          </p:txBody>
        </p:sp>
        <p:sp>
          <p:nvSpPr>
            <p:cNvPr id="36" name="object 36"/>
            <p:cNvSpPr/>
            <p:nvPr/>
          </p:nvSpPr>
          <p:spPr>
            <a:xfrm>
              <a:off x="6827333" y="3445281"/>
              <a:ext cx="89535" cy="130810"/>
            </a:xfrm>
            <a:custGeom>
              <a:avLst/>
              <a:gdLst/>
              <a:ahLst/>
              <a:cxnLst/>
              <a:rect l="l" t="t" r="r" b="b"/>
              <a:pathLst>
                <a:path w="89534" h="130810">
                  <a:moveTo>
                    <a:pt x="75606" y="0"/>
                  </a:moveTo>
                  <a:lnTo>
                    <a:pt x="0" y="34424"/>
                  </a:lnTo>
                  <a:lnTo>
                    <a:pt x="89361" y="130604"/>
                  </a:lnTo>
                  <a:lnTo>
                    <a:pt x="75606" y="0"/>
                  </a:lnTo>
                  <a:close/>
                </a:path>
              </a:pathLst>
            </a:custGeom>
            <a:solidFill>
              <a:srgbClr val="CDCDCD">
                <a:alpha val="49798"/>
              </a:srgbClr>
            </a:solidFill>
          </p:spPr>
          <p:txBody>
            <a:bodyPr wrap="square" lIns="0" tIns="0" rIns="0" bIns="0" rtlCol="0"/>
            <a:lstStyle/>
            <a:p>
              <a:endParaRPr/>
            </a:p>
          </p:txBody>
        </p:sp>
        <p:sp>
          <p:nvSpPr>
            <p:cNvPr id="37" name="object 37"/>
            <p:cNvSpPr/>
            <p:nvPr/>
          </p:nvSpPr>
          <p:spPr>
            <a:xfrm>
              <a:off x="5963941" y="2839383"/>
              <a:ext cx="893444" cy="620395"/>
            </a:xfrm>
            <a:custGeom>
              <a:avLst/>
              <a:gdLst/>
              <a:ahLst/>
              <a:cxnLst/>
              <a:rect l="l" t="t" r="r" b="b"/>
              <a:pathLst>
                <a:path w="893445" h="620395">
                  <a:moveTo>
                    <a:pt x="0" y="0"/>
                  </a:moveTo>
                  <a:lnTo>
                    <a:pt x="50170" y="14262"/>
                  </a:lnTo>
                  <a:lnTo>
                    <a:pt x="100290" y="30450"/>
                  </a:lnTo>
                  <a:lnTo>
                    <a:pt x="150231" y="48472"/>
                  </a:lnTo>
                  <a:lnTo>
                    <a:pt x="199863" y="68238"/>
                  </a:lnTo>
                  <a:lnTo>
                    <a:pt x="249057" y="89660"/>
                  </a:lnTo>
                  <a:lnTo>
                    <a:pt x="297683" y="112646"/>
                  </a:lnTo>
                  <a:lnTo>
                    <a:pt x="345612" y="137107"/>
                  </a:lnTo>
                  <a:lnTo>
                    <a:pt x="392715" y="162954"/>
                  </a:lnTo>
                  <a:lnTo>
                    <a:pt x="438862" y="190095"/>
                  </a:lnTo>
                  <a:lnTo>
                    <a:pt x="483923" y="218443"/>
                  </a:lnTo>
                  <a:lnTo>
                    <a:pt x="527770" y="247905"/>
                  </a:lnTo>
                  <a:lnTo>
                    <a:pt x="570273" y="278393"/>
                  </a:lnTo>
                  <a:lnTo>
                    <a:pt x="611302" y="309817"/>
                  </a:lnTo>
                  <a:lnTo>
                    <a:pt x="650729" y="342087"/>
                  </a:lnTo>
                  <a:lnTo>
                    <a:pt x="688424" y="375113"/>
                  </a:lnTo>
                  <a:lnTo>
                    <a:pt x="724256" y="408805"/>
                  </a:lnTo>
                  <a:lnTo>
                    <a:pt x="758098" y="443073"/>
                  </a:lnTo>
                  <a:lnTo>
                    <a:pt x="789820" y="477828"/>
                  </a:lnTo>
                  <a:lnTo>
                    <a:pt x="819292" y="512979"/>
                  </a:lnTo>
                  <a:lnTo>
                    <a:pt x="846385" y="548436"/>
                  </a:lnTo>
                  <a:lnTo>
                    <a:pt x="870969" y="584110"/>
                  </a:lnTo>
                  <a:lnTo>
                    <a:pt x="892915" y="619911"/>
                  </a:lnTo>
                </a:path>
              </a:pathLst>
            </a:custGeom>
            <a:ln w="13139">
              <a:solidFill>
                <a:srgbClr val="404040"/>
              </a:solidFill>
            </a:ln>
          </p:spPr>
          <p:txBody>
            <a:bodyPr wrap="square" lIns="0" tIns="0" rIns="0" bIns="0" rtlCol="0"/>
            <a:lstStyle/>
            <a:p>
              <a:endParaRPr/>
            </a:p>
          </p:txBody>
        </p:sp>
        <p:sp>
          <p:nvSpPr>
            <p:cNvPr id="38" name="object 38"/>
            <p:cNvSpPr/>
            <p:nvPr/>
          </p:nvSpPr>
          <p:spPr>
            <a:xfrm>
              <a:off x="6814717" y="3432666"/>
              <a:ext cx="89535" cy="130810"/>
            </a:xfrm>
            <a:custGeom>
              <a:avLst/>
              <a:gdLst/>
              <a:ahLst/>
              <a:cxnLst/>
              <a:rect l="l" t="t" r="r" b="b"/>
              <a:pathLst>
                <a:path w="89534" h="130810">
                  <a:moveTo>
                    <a:pt x="75606" y="0"/>
                  </a:moveTo>
                  <a:lnTo>
                    <a:pt x="0" y="34425"/>
                  </a:lnTo>
                  <a:lnTo>
                    <a:pt x="89362" y="130605"/>
                  </a:lnTo>
                  <a:lnTo>
                    <a:pt x="75606" y="0"/>
                  </a:lnTo>
                  <a:close/>
                </a:path>
              </a:pathLst>
            </a:custGeom>
            <a:solidFill>
              <a:srgbClr val="404040"/>
            </a:solidFill>
          </p:spPr>
          <p:txBody>
            <a:bodyPr wrap="square" lIns="0" tIns="0" rIns="0" bIns="0" rtlCol="0"/>
            <a:lstStyle/>
            <a:p>
              <a:endParaRPr/>
            </a:p>
          </p:txBody>
        </p:sp>
        <p:sp>
          <p:nvSpPr>
            <p:cNvPr id="39" name="object 39"/>
            <p:cNvSpPr/>
            <p:nvPr/>
          </p:nvSpPr>
          <p:spPr>
            <a:xfrm>
              <a:off x="6454817" y="3575885"/>
              <a:ext cx="1142365" cy="621030"/>
            </a:xfrm>
            <a:custGeom>
              <a:avLst/>
              <a:gdLst/>
              <a:ahLst/>
              <a:cxnLst/>
              <a:rect l="l" t="t" r="r" b="b"/>
              <a:pathLst>
                <a:path w="1142365" h="621029">
                  <a:moveTo>
                    <a:pt x="1067871" y="0"/>
                  </a:moveTo>
                  <a:lnTo>
                    <a:pt x="74468" y="0"/>
                  </a:lnTo>
                  <a:lnTo>
                    <a:pt x="45498" y="5857"/>
                  </a:lnTo>
                  <a:lnTo>
                    <a:pt x="21825" y="21832"/>
                  </a:lnTo>
                  <a:lnTo>
                    <a:pt x="5857" y="45527"/>
                  </a:lnTo>
                  <a:lnTo>
                    <a:pt x="0" y="74543"/>
                  </a:lnTo>
                  <a:lnTo>
                    <a:pt x="0" y="546243"/>
                  </a:lnTo>
                  <a:lnTo>
                    <a:pt x="5857" y="575259"/>
                  </a:lnTo>
                  <a:lnTo>
                    <a:pt x="21825" y="598954"/>
                  </a:lnTo>
                  <a:lnTo>
                    <a:pt x="45498" y="614929"/>
                  </a:lnTo>
                  <a:lnTo>
                    <a:pt x="74468" y="620787"/>
                  </a:lnTo>
                  <a:lnTo>
                    <a:pt x="1067871" y="620787"/>
                  </a:lnTo>
                  <a:lnTo>
                    <a:pt x="1096842" y="614929"/>
                  </a:lnTo>
                  <a:lnTo>
                    <a:pt x="1120514" y="598954"/>
                  </a:lnTo>
                  <a:lnTo>
                    <a:pt x="1136483" y="575259"/>
                  </a:lnTo>
                  <a:lnTo>
                    <a:pt x="1142340" y="546243"/>
                  </a:lnTo>
                  <a:lnTo>
                    <a:pt x="1142340" y="74543"/>
                  </a:lnTo>
                  <a:lnTo>
                    <a:pt x="1136483" y="45527"/>
                  </a:lnTo>
                  <a:lnTo>
                    <a:pt x="1120514" y="21832"/>
                  </a:lnTo>
                  <a:lnTo>
                    <a:pt x="1096842" y="5857"/>
                  </a:lnTo>
                  <a:lnTo>
                    <a:pt x="1067871" y="0"/>
                  </a:lnTo>
                  <a:close/>
                </a:path>
              </a:pathLst>
            </a:custGeom>
            <a:solidFill>
              <a:srgbClr val="CDCDCD">
                <a:alpha val="49798"/>
              </a:srgbClr>
            </a:solidFill>
          </p:spPr>
          <p:txBody>
            <a:bodyPr wrap="square" lIns="0" tIns="0" rIns="0" bIns="0" rtlCol="0"/>
            <a:lstStyle/>
            <a:p>
              <a:endParaRPr/>
            </a:p>
          </p:txBody>
        </p:sp>
        <p:sp>
          <p:nvSpPr>
            <p:cNvPr id="40" name="object 40"/>
            <p:cNvSpPr/>
            <p:nvPr/>
          </p:nvSpPr>
          <p:spPr>
            <a:xfrm>
              <a:off x="6529285" y="4196673"/>
              <a:ext cx="993775" cy="0"/>
            </a:xfrm>
            <a:custGeom>
              <a:avLst/>
              <a:gdLst/>
              <a:ahLst/>
              <a:cxnLst/>
              <a:rect l="l" t="t" r="r" b="b"/>
              <a:pathLst>
                <a:path w="993775">
                  <a:moveTo>
                    <a:pt x="0" y="0"/>
                  </a:moveTo>
                  <a:lnTo>
                    <a:pt x="993403" y="0"/>
                  </a:lnTo>
                  <a:lnTo>
                    <a:pt x="993404" y="0"/>
                  </a:lnTo>
                </a:path>
              </a:pathLst>
            </a:custGeom>
            <a:ln w="13139">
              <a:solidFill>
                <a:srgbClr val="CDCDCD"/>
              </a:solidFill>
            </a:ln>
          </p:spPr>
          <p:txBody>
            <a:bodyPr wrap="square" lIns="0" tIns="0" rIns="0" bIns="0" rtlCol="0"/>
            <a:lstStyle/>
            <a:p>
              <a:endParaRPr/>
            </a:p>
          </p:txBody>
        </p:sp>
        <p:sp>
          <p:nvSpPr>
            <p:cNvPr id="41" name="object 41"/>
            <p:cNvSpPr/>
            <p:nvPr/>
          </p:nvSpPr>
          <p:spPr>
            <a:xfrm>
              <a:off x="6500315" y="3575885"/>
              <a:ext cx="1022985" cy="6350"/>
            </a:xfrm>
            <a:custGeom>
              <a:avLst/>
              <a:gdLst/>
              <a:ahLst/>
              <a:cxnLst/>
              <a:rect l="l" t="t" r="r" b="b"/>
              <a:pathLst>
                <a:path w="1022984" h="6350">
                  <a:moveTo>
                    <a:pt x="-6569" y="2929"/>
                  </a:moveTo>
                  <a:lnTo>
                    <a:pt x="1028945" y="2929"/>
                  </a:lnTo>
                </a:path>
              </a:pathLst>
            </a:custGeom>
            <a:ln w="18997">
              <a:solidFill>
                <a:srgbClr val="CDCDCD"/>
              </a:solidFill>
            </a:ln>
          </p:spPr>
          <p:txBody>
            <a:bodyPr wrap="square" lIns="0" tIns="0" rIns="0" bIns="0" rtlCol="0"/>
            <a:lstStyle/>
            <a:p>
              <a:endParaRPr/>
            </a:p>
          </p:txBody>
        </p:sp>
        <p:sp>
          <p:nvSpPr>
            <p:cNvPr id="42" name="object 42"/>
            <p:cNvSpPr/>
            <p:nvPr/>
          </p:nvSpPr>
          <p:spPr>
            <a:xfrm>
              <a:off x="6507225" y="3575885"/>
              <a:ext cx="1090295" cy="621030"/>
            </a:xfrm>
            <a:custGeom>
              <a:avLst/>
              <a:gdLst/>
              <a:ahLst/>
              <a:cxnLst/>
              <a:rect l="l" t="t" r="r" b="b"/>
              <a:pathLst>
                <a:path w="1090295" h="621029">
                  <a:moveTo>
                    <a:pt x="0" y="616326"/>
                  </a:moveTo>
                  <a:lnTo>
                    <a:pt x="22059" y="620787"/>
                  </a:lnTo>
                </a:path>
                <a:path w="1090295" h="621029">
                  <a:moveTo>
                    <a:pt x="1015464" y="620787"/>
                  </a:moveTo>
                  <a:lnTo>
                    <a:pt x="1044433" y="614929"/>
                  </a:lnTo>
                  <a:lnTo>
                    <a:pt x="1068106" y="598954"/>
                  </a:lnTo>
                  <a:lnTo>
                    <a:pt x="1084074" y="575259"/>
                  </a:lnTo>
                  <a:lnTo>
                    <a:pt x="1089931" y="546244"/>
                  </a:lnTo>
                  <a:lnTo>
                    <a:pt x="1089931" y="74543"/>
                  </a:lnTo>
                  <a:lnTo>
                    <a:pt x="1084074" y="45527"/>
                  </a:lnTo>
                  <a:lnTo>
                    <a:pt x="1068106" y="21832"/>
                  </a:lnTo>
                  <a:lnTo>
                    <a:pt x="1044433" y="5857"/>
                  </a:lnTo>
                  <a:lnTo>
                    <a:pt x="1015465" y="0"/>
                  </a:lnTo>
                </a:path>
              </a:pathLst>
            </a:custGeom>
            <a:ln w="13140">
              <a:solidFill>
                <a:srgbClr val="CDCDCD"/>
              </a:solidFill>
            </a:ln>
          </p:spPr>
          <p:txBody>
            <a:bodyPr wrap="square" lIns="0" tIns="0" rIns="0" bIns="0" rtlCol="0"/>
            <a:lstStyle/>
            <a:p>
              <a:endParaRPr/>
            </a:p>
          </p:txBody>
        </p:sp>
        <p:pic>
          <p:nvPicPr>
            <p:cNvPr id="43" name="object 43"/>
            <p:cNvPicPr/>
            <p:nvPr/>
          </p:nvPicPr>
          <p:blipFill>
            <a:blip r:embed="rId5" cstate="print"/>
            <a:stretch>
              <a:fillRect/>
            </a:stretch>
          </p:blipFill>
          <p:spPr>
            <a:xfrm>
              <a:off x="6442202" y="3563271"/>
              <a:ext cx="1142339" cy="620787"/>
            </a:xfrm>
            <a:prstGeom prst="rect">
              <a:avLst/>
            </a:prstGeom>
          </p:spPr>
        </p:pic>
        <p:sp>
          <p:nvSpPr>
            <p:cNvPr id="44" name="object 44"/>
            <p:cNvSpPr/>
            <p:nvPr/>
          </p:nvSpPr>
          <p:spPr>
            <a:xfrm>
              <a:off x="6442201" y="3563271"/>
              <a:ext cx="1142365" cy="621030"/>
            </a:xfrm>
            <a:custGeom>
              <a:avLst/>
              <a:gdLst/>
              <a:ahLst/>
              <a:cxnLst/>
              <a:rect l="l" t="t" r="r" b="b"/>
              <a:pathLst>
                <a:path w="1142365" h="621029">
                  <a:moveTo>
                    <a:pt x="74468" y="620787"/>
                  </a:moveTo>
                  <a:lnTo>
                    <a:pt x="1067871" y="620787"/>
                  </a:lnTo>
                  <a:lnTo>
                    <a:pt x="1096841" y="614930"/>
                  </a:lnTo>
                  <a:lnTo>
                    <a:pt x="1120514" y="598954"/>
                  </a:lnTo>
                  <a:lnTo>
                    <a:pt x="1136482" y="575260"/>
                  </a:lnTo>
                  <a:lnTo>
                    <a:pt x="1142339" y="546244"/>
                  </a:lnTo>
                  <a:lnTo>
                    <a:pt x="1142339" y="74543"/>
                  </a:lnTo>
                  <a:lnTo>
                    <a:pt x="1136482" y="45527"/>
                  </a:lnTo>
                  <a:lnTo>
                    <a:pt x="1120514" y="21833"/>
                  </a:lnTo>
                  <a:lnTo>
                    <a:pt x="1096841" y="5857"/>
                  </a:lnTo>
                  <a:lnTo>
                    <a:pt x="1067871" y="0"/>
                  </a:lnTo>
                  <a:lnTo>
                    <a:pt x="74468" y="0"/>
                  </a:lnTo>
                  <a:lnTo>
                    <a:pt x="45498" y="5857"/>
                  </a:lnTo>
                  <a:lnTo>
                    <a:pt x="21825" y="21833"/>
                  </a:lnTo>
                  <a:lnTo>
                    <a:pt x="5857" y="45527"/>
                  </a:lnTo>
                  <a:lnTo>
                    <a:pt x="0" y="74543"/>
                  </a:lnTo>
                  <a:lnTo>
                    <a:pt x="0" y="546244"/>
                  </a:lnTo>
                  <a:lnTo>
                    <a:pt x="5857" y="575260"/>
                  </a:lnTo>
                  <a:lnTo>
                    <a:pt x="21825" y="598954"/>
                  </a:lnTo>
                  <a:lnTo>
                    <a:pt x="45498" y="614930"/>
                  </a:lnTo>
                  <a:lnTo>
                    <a:pt x="74468" y="620787"/>
                  </a:lnTo>
                  <a:close/>
                </a:path>
              </a:pathLst>
            </a:custGeom>
            <a:ln w="13139">
              <a:solidFill>
                <a:srgbClr val="404040"/>
              </a:solidFill>
            </a:ln>
          </p:spPr>
          <p:txBody>
            <a:bodyPr wrap="square" lIns="0" tIns="0" rIns="0" bIns="0" rtlCol="0"/>
            <a:lstStyle/>
            <a:p>
              <a:endParaRPr/>
            </a:p>
          </p:txBody>
        </p:sp>
      </p:grpSp>
      <p:sp>
        <p:nvSpPr>
          <p:cNvPr id="45" name="object 45"/>
          <p:cNvSpPr txBox="1"/>
          <p:nvPr/>
        </p:nvSpPr>
        <p:spPr>
          <a:xfrm>
            <a:off x="6750152" y="3655948"/>
            <a:ext cx="527050" cy="403860"/>
          </a:xfrm>
          <a:prstGeom prst="rect">
            <a:avLst/>
          </a:prstGeom>
        </p:spPr>
        <p:txBody>
          <a:bodyPr vert="horz" wrap="square" lIns="0" tIns="19050" rIns="0" bIns="0" rtlCol="0">
            <a:spAutoFit/>
          </a:bodyPr>
          <a:lstStyle/>
          <a:p>
            <a:pPr marL="12700" marR="5080" indent="6350">
              <a:lnSpc>
                <a:spcPts val="1490"/>
              </a:lnSpc>
              <a:spcBef>
                <a:spcPts val="150"/>
              </a:spcBef>
            </a:pPr>
            <a:r>
              <a:rPr sz="1250" spc="-5" dirty="0">
                <a:latin typeface="Calibri"/>
                <a:cs typeface="Calibri"/>
              </a:rPr>
              <a:t>Process  analysis</a:t>
            </a:r>
            <a:endParaRPr sz="1250">
              <a:latin typeface="Calibri"/>
              <a:cs typeface="Calibri"/>
            </a:endParaRPr>
          </a:p>
        </p:txBody>
      </p:sp>
      <p:sp>
        <p:nvSpPr>
          <p:cNvPr id="46" name="object 46"/>
          <p:cNvSpPr txBox="1"/>
          <p:nvPr/>
        </p:nvSpPr>
        <p:spPr>
          <a:xfrm>
            <a:off x="6328312" y="2708345"/>
            <a:ext cx="666750" cy="320040"/>
          </a:xfrm>
          <a:prstGeom prst="rect">
            <a:avLst/>
          </a:prstGeom>
        </p:spPr>
        <p:txBody>
          <a:bodyPr vert="horz" wrap="square" lIns="0" tIns="12065" rIns="0" bIns="0" rtlCol="0">
            <a:spAutoFit/>
          </a:bodyPr>
          <a:lstStyle/>
          <a:p>
            <a:pPr marL="174625" marR="5080" indent="-162560">
              <a:lnSpc>
                <a:spcPct val="101600"/>
              </a:lnSpc>
              <a:spcBef>
                <a:spcPts val="95"/>
              </a:spcBef>
            </a:pPr>
            <a:r>
              <a:rPr sz="950" spc="5" dirty="0">
                <a:latin typeface="Calibri"/>
                <a:cs typeface="Calibri"/>
              </a:rPr>
              <a:t>A</a:t>
            </a:r>
            <a:r>
              <a:rPr sz="950" dirty="0">
                <a:latin typeface="Calibri"/>
                <a:cs typeface="Calibri"/>
              </a:rPr>
              <a:t>s-is </a:t>
            </a:r>
            <a:r>
              <a:rPr sz="950" spc="5" dirty="0">
                <a:latin typeface="Calibri"/>
                <a:cs typeface="Calibri"/>
              </a:rPr>
              <a:t>process </a:t>
            </a:r>
            <a:r>
              <a:rPr sz="950" dirty="0">
                <a:latin typeface="Calibri"/>
                <a:cs typeface="Calibri"/>
              </a:rPr>
              <a:t> </a:t>
            </a:r>
            <a:r>
              <a:rPr sz="950" spc="5" dirty="0">
                <a:latin typeface="Calibri"/>
                <a:cs typeface="Calibri"/>
              </a:rPr>
              <a:t>model</a:t>
            </a:r>
            <a:endParaRPr sz="950">
              <a:latin typeface="Calibri"/>
              <a:cs typeface="Calibri"/>
            </a:endParaRPr>
          </a:p>
        </p:txBody>
      </p:sp>
      <p:grpSp>
        <p:nvGrpSpPr>
          <p:cNvPr id="47" name="object 47"/>
          <p:cNvGrpSpPr/>
          <p:nvPr/>
        </p:nvGrpSpPr>
        <p:grpSpPr>
          <a:xfrm>
            <a:off x="4813225" y="2526428"/>
            <a:ext cx="1162050" cy="640080"/>
            <a:chOff x="4813225" y="2526428"/>
            <a:chExt cx="1162050" cy="640080"/>
          </a:xfrm>
        </p:grpSpPr>
        <p:sp>
          <p:nvSpPr>
            <p:cNvPr id="48" name="object 48"/>
            <p:cNvSpPr/>
            <p:nvPr/>
          </p:nvSpPr>
          <p:spPr>
            <a:xfrm>
              <a:off x="4832508" y="2545709"/>
              <a:ext cx="1143000" cy="621030"/>
            </a:xfrm>
            <a:custGeom>
              <a:avLst/>
              <a:gdLst/>
              <a:ahLst/>
              <a:cxnLst/>
              <a:rect l="l" t="t" r="r" b="b"/>
              <a:pathLst>
                <a:path w="1143000" h="621030">
                  <a:moveTo>
                    <a:pt x="1067871" y="0"/>
                  </a:moveTo>
                  <a:lnTo>
                    <a:pt x="74556" y="0"/>
                  </a:lnTo>
                  <a:lnTo>
                    <a:pt x="45535" y="5858"/>
                  </a:lnTo>
                  <a:lnTo>
                    <a:pt x="21836" y="21833"/>
                  </a:lnTo>
                  <a:lnTo>
                    <a:pt x="5858" y="45528"/>
                  </a:lnTo>
                  <a:lnTo>
                    <a:pt x="0" y="74543"/>
                  </a:lnTo>
                  <a:lnTo>
                    <a:pt x="0" y="546332"/>
                  </a:lnTo>
                  <a:lnTo>
                    <a:pt x="5858" y="575297"/>
                  </a:lnTo>
                  <a:lnTo>
                    <a:pt x="21836" y="598966"/>
                  </a:lnTo>
                  <a:lnTo>
                    <a:pt x="45535" y="614932"/>
                  </a:lnTo>
                  <a:lnTo>
                    <a:pt x="74556" y="620788"/>
                  </a:lnTo>
                  <a:lnTo>
                    <a:pt x="1067871" y="620788"/>
                  </a:lnTo>
                  <a:lnTo>
                    <a:pt x="1096892" y="614932"/>
                  </a:lnTo>
                  <a:lnTo>
                    <a:pt x="1120591" y="598966"/>
                  </a:lnTo>
                  <a:lnTo>
                    <a:pt x="1136569" y="575297"/>
                  </a:lnTo>
                  <a:lnTo>
                    <a:pt x="1142428" y="546332"/>
                  </a:lnTo>
                  <a:lnTo>
                    <a:pt x="1142428" y="74543"/>
                  </a:lnTo>
                  <a:lnTo>
                    <a:pt x="1136569" y="45528"/>
                  </a:lnTo>
                  <a:lnTo>
                    <a:pt x="1120591" y="21833"/>
                  </a:lnTo>
                  <a:lnTo>
                    <a:pt x="1096892" y="5858"/>
                  </a:lnTo>
                  <a:lnTo>
                    <a:pt x="1067871" y="0"/>
                  </a:lnTo>
                  <a:close/>
                </a:path>
              </a:pathLst>
            </a:custGeom>
            <a:solidFill>
              <a:srgbClr val="CDCDCD">
                <a:alpha val="49798"/>
              </a:srgbClr>
            </a:solidFill>
          </p:spPr>
          <p:txBody>
            <a:bodyPr wrap="square" lIns="0" tIns="0" rIns="0" bIns="0" rtlCol="0"/>
            <a:lstStyle/>
            <a:p>
              <a:endParaRPr/>
            </a:p>
          </p:txBody>
        </p:sp>
        <p:sp>
          <p:nvSpPr>
            <p:cNvPr id="49" name="object 49"/>
            <p:cNvSpPr/>
            <p:nvPr/>
          </p:nvSpPr>
          <p:spPr>
            <a:xfrm>
              <a:off x="4832508" y="2545710"/>
              <a:ext cx="74930" cy="599440"/>
            </a:xfrm>
            <a:custGeom>
              <a:avLst/>
              <a:gdLst/>
              <a:ahLst/>
              <a:cxnLst/>
              <a:rect l="l" t="t" r="r" b="b"/>
              <a:pathLst>
                <a:path w="74929" h="599439">
                  <a:moveTo>
                    <a:pt x="74555" y="0"/>
                  </a:moveTo>
                  <a:lnTo>
                    <a:pt x="45535" y="5857"/>
                  </a:lnTo>
                  <a:lnTo>
                    <a:pt x="21836" y="21833"/>
                  </a:lnTo>
                  <a:lnTo>
                    <a:pt x="5858" y="45527"/>
                  </a:lnTo>
                  <a:lnTo>
                    <a:pt x="0" y="74543"/>
                  </a:lnTo>
                  <a:lnTo>
                    <a:pt x="0" y="546331"/>
                  </a:lnTo>
                  <a:lnTo>
                    <a:pt x="5858" y="575297"/>
                  </a:lnTo>
                  <a:lnTo>
                    <a:pt x="21836" y="598965"/>
                  </a:lnTo>
                </a:path>
              </a:pathLst>
            </a:custGeom>
            <a:ln w="13141">
              <a:solidFill>
                <a:srgbClr val="CDCDCD"/>
              </a:solidFill>
            </a:ln>
          </p:spPr>
          <p:txBody>
            <a:bodyPr wrap="square" lIns="0" tIns="0" rIns="0" bIns="0" rtlCol="0"/>
            <a:lstStyle/>
            <a:p>
              <a:endParaRPr/>
            </a:p>
          </p:txBody>
        </p:sp>
        <p:pic>
          <p:nvPicPr>
            <p:cNvPr id="50" name="object 50"/>
            <p:cNvPicPr/>
            <p:nvPr/>
          </p:nvPicPr>
          <p:blipFill>
            <a:blip r:embed="rId6" cstate="print"/>
            <a:stretch>
              <a:fillRect/>
            </a:stretch>
          </p:blipFill>
          <p:spPr>
            <a:xfrm>
              <a:off x="4819893" y="2533096"/>
              <a:ext cx="1142427" cy="620788"/>
            </a:xfrm>
            <a:prstGeom prst="rect">
              <a:avLst/>
            </a:prstGeom>
          </p:spPr>
        </p:pic>
        <p:sp>
          <p:nvSpPr>
            <p:cNvPr id="51" name="object 51"/>
            <p:cNvSpPr/>
            <p:nvPr/>
          </p:nvSpPr>
          <p:spPr>
            <a:xfrm>
              <a:off x="4819892" y="2533096"/>
              <a:ext cx="1143000" cy="621030"/>
            </a:xfrm>
            <a:custGeom>
              <a:avLst/>
              <a:gdLst/>
              <a:ahLst/>
              <a:cxnLst/>
              <a:rect l="l" t="t" r="r" b="b"/>
              <a:pathLst>
                <a:path w="1143000" h="621030">
                  <a:moveTo>
                    <a:pt x="74555" y="620787"/>
                  </a:moveTo>
                  <a:lnTo>
                    <a:pt x="1067871" y="620787"/>
                  </a:lnTo>
                  <a:lnTo>
                    <a:pt x="1096892" y="614931"/>
                  </a:lnTo>
                  <a:lnTo>
                    <a:pt x="1120590" y="598965"/>
                  </a:lnTo>
                  <a:lnTo>
                    <a:pt x="1136568" y="575297"/>
                  </a:lnTo>
                  <a:lnTo>
                    <a:pt x="1142427" y="546331"/>
                  </a:lnTo>
                  <a:lnTo>
                    <a:pt x="1142427" y="74543"/>
                  </a:lnTo>
                  <a:lnTo>
                    <a:pt x="1136568" y="45527"/>
                  </a:lnTo>
                  <a:lnTo>
                    <a:pt x="1120590" y="21833"/>
                  </a:lnTo>
                  <a:lnTo>
                    <a:pt x="1096892" y="5857"/>
                  </a:lnTo>
                  <a:lnTo>
                    <a:pt x="1067871" y="0"/>
                  </a:lnTo>
                  <a:lnTo>
                    <a:pt x="74555" y="0"/>
                  </a:lnTo>
                  <a:lnTo>
                    <a:pt x="45535" y="5857"/>
                  </a:lnTo>
                  <a:lnTo>
                    <a:pt x="21836" y="21833"/>
                  </a:lnTo>
                  <a:lnTo>
                    <a:pt x="5858" y="45527"/>
                  </a:lnTo>
                  <a:lnTo>
                    <a:pt x="0" y="74543"/>
                  </a:lnTo>
                  <a:lnTo>
                    <a:pt x="0" y="546331"/>
                  </a:lnTo>
                  <a:lnTo>
                    <a:pt x="5858" y="575297"/>
                  </a:lnTo>
                  <a:lnTo>
                    <a:pt x="21836" y="598965"/>
                  </a:lnTo>
                  <a:lnTo>
                    <a:pt x="45535" y="614931"/>
                  </a:lnTo>
                  <a:lnTo>
                    <a:pt x="74555" y="620787"/>
                  </a:lnTo>
                  <a:close/>
                </a:path>
              </a:pathLst>
            </a:custGeom>
            <a:ln w="13139">
              <a:solidFill>
                <a:srgbClr val="404040"/>
              </a:solidFill>
            </a:ln>
          </p:spPr>
          <p:txBody>
            <a:bodyPr wrap="square" lIns="0" tIns="0" rIns="0" bIns="0" rtlCol="0"/>
            <a:lstStyle/>
            <a:p>
              <a:endParaRPr/>
            </a:p>
          </p:txBody>
        </p:sp>
      </p:grpSp>
      <p:sp>
        <p:nvSpPr>
          <p:cNvPr id="52" name="object 52"/>
          <p:cNvSpPr txBox="1"/>
          <p:nvPr/>
        </p:nvSpPr>
        <p:spPr>
          <a:xfrm>
            <a:off x="5075102" y="2625861"/>
            <a:ext cx="632460" cy="403860"/>
          </a:xfrm>
          <a:prstGeom prst="rect">
            <a:avLst/>
          </a:prstGeom>
        </p:spPr>
        <p:txBody>
          <a:bodyPr vert="horz" wrap="square" lIns="0" tIns="19050" rIns="0" bIns="0" rtlCol="0">
            <a:spAutoFit/>
          </a:bodyPr>
          <a:lstStyle/>
          <a:p>
            <a:pPr marL="12700" marR="5080" indent="59055">
              <a:lnSpc>
                <a:spcPts val="1490"/>
              </a:lnSpc>
              <a:spcBef>
                <a:spcPts val="150"/>
              </a:spcBef>
            </a:pPr>
            <a:r>
              <a:rPr sz="1250" spc="-5" dirty="0">
                <a:latin typeface="Calibri"/>
                <a:cs typeface="Calibri"/>
              </a:rPr>
              <a:t>Process </a:t>
            </a:r>
            <a:r>
              <a:rPr sz="1250" dirty="0">
                <a:latin typeface="Calibri"/>
                <a:cs typeface="Calibri"/>
              </a:rPr>
              <a:t> </a:t>
            </a:r>
            <a:r>
              <a:rPr sz="1250" spc="-5" dirty="0">
                <a:latin typeface="Calibri"/>
                <a:cs typeface="Calibri"/>
              </a:rPr>
              <a:t>discovery</a:t>
            </a:r>
            <a:endParaRPr sz="1250">
              <a:latin typeface="Calibri"/>
              <a:cs typeface="Calibri"/>
            </a:endParaRPr>
          </a:p>
        </p:txBody>
      </p:sp>
      <p:pic>
        <p:nvPicPr>
          <p:cNvPr id="53" name="object 53"/>
          <p:cNvPicPr/>
          <p:nvPr/>
        </p:nvPicPr>
        <p:blipFill>
          <a:blip r:embed="rId7" cstate="print"/>
          <a:stretch>
            <a:fillRect/>
          </a:stretch>
        </p:blipFill>
        <p:spPr>
          <a:xfrm>
            <a:off x="5345287" y="2171502"/>
            <a:ext cx="95669" cy="374206"/>
          </a:xfrm>
          <a:prstGeom prst="rect">
            <a:avLst/>
          </a:prstGeom>
        </p:spPr>
      </p:pic>
      <p:sp>
        <p:nvSpPr>
          <p:cNvPr id="54" name="object 54"/>
          <p:cNvSpPr txBox="1"/>
          <p:nvPr/>
        </p:nvSpPr>
        <p:spPr>
          <a:xfrm>
            <a:off x="4948103" y="1645324"/>
            <a:ext cx="1717675" cy="775970"/>
          </a:xfrm>
          <a:prstGeom prst="rect">
            <a:avLst/>
          </a:prstGeom>
        </p:spPr>
        <p:txBody>
          <a:bodyPr vert="horz" wrap="square" lIns="0" tIns="19050" rIns="0" bIns="0" rtlCol="0">
            <a:spAutoFit/>
          </a:bodyPr>
          <a:lstStyle/>
          <a:p>
            <a:pPr marL="12700" marR="845819" indent="180975">
              <a:lnSpc>
                <a:spcPts val="1490"/>
              </a:lnSpc>
              <a:spcBef>
                <a:spcPts val="150"/>
              </a:spcBef>
            </a:pPr>
            <a:r>
              <a:rPr sz="1250" spc="-5" dirty="0">
                <a:latin typeface="Calibri"/>
                <a:cs typeface="Calibri"/>
              </a:rPr>
              <a:t>Process </a:t>
            </a:r>
            <a:r>
              <a:rPr sz="1250" dirty="0">
                <a:latin typeface="Calibri"/>
                <a:cs typeface="Calibri"/>
              </a:rPr>
              <a:t> </a:t>
            </a:r>
            <a:r>
              <a:rPr sz="1250" spc="-5" dirty="0">
                <a:latin typeface="Calibri"/>
                <a:cs typeface="Calibri"/>
              </a:rPr>
              <a:t>identification</a:t>
            </a:r>
            <a:endParaRPr sz="1250">
              <a:latin typeface="Calibri"/>
              <a:cs typeface="Calibri"/>
            </a:endParaRPr>
          </a:p>
          <a:p>
            <a:pPr>
              <a:lnSpc>
                <a:spcPct val="100000"/>
              </a:lnSpc>
              <a:spcBef>
                <a:spcPts val="20"/>
              </a:spcBef>
            </a:pPr>
            <a:endParaRPr sz="1400">
              <a:latin typeface="Calibri"/>
              <a:cs typeface="Calibri"/>
            </a:endParaRPr>
          </a:p>
          <a:p>
            <a:pPr marL="687705">
              <a:lnSpc>
                <a:spcPct val="100000"/>
              </a:lnSpc>
              <a:spcBef>
                <a:spcPts val="5"/>
              </a:spcBef>
            </a:pPr>
            <a:r>
              <a:rPr sz="950" spc="5" dirty="0">
                <a:latin typeface="Calibri"/>
                <a:cs typeface="Calibri"/>
              </a:rPr>
              <a:t>Process</a:t>
            </a:r>
            <a:r>
              <a:rPr sz="950" spc="-50" dirty="0">
                <a:latin typeface="Calibri"/>
                <a:cs typeface="Calibri"/>
              </a:rPr>
              <a:t> </a:t>
            </a:r>
            <a:r>
              <a:rPr sz="950" spc="5" dirty="0">
                <a:latin typeface="Calibri"/>
                <a:cs typeface="Calibri"/>
              </a:rPr>
              <a:t>architecture</a:t>
            </a:r>
            <a:endParaRPr sz="950">
              <a:latin typeface="Calibri"/>
              <a:cs typeface="Calibri"/>
            </a:endParaRPr>
          </a:p>
        </p:txBody>
      </p:sp>
      <p:grpSp>
        <p:nvGrpSpPr>
          <p:cNvPr id="55" name="object 55"/>
          <p:cNvGrpSpPr/>
          <p:nvPr/>
        </p:nvGrpSpPr>
        <p:grpSpPr>
          <a:xfrm>
            <a:off x="5852061" y="4168180"/>
            <a:ext cx="1188720" cy="1392555"/>
            <a:chOff x="5852061" y="4168180"/>
            <a:chExt cx="1188720" cy="1392555"/>
          </a:xfrm>
        </p:grpSpPr>
        <p:sp>
          <p:nvSpPr>
            <p:cNvPr id="56" name="object 56"/>
            <p:cNvSpPr/>
            <p:nvPr/>
          </p:nvSpPr>
          <p:spPr>
            <a:xfrm>
              <a:off x="6537264" y="4187461"/>
              <a:ext cx="496570" cy="703580"/>
            </a:xfrm>
            <a:custGeom>
              <a:avLst/>
              <a:gdLst/>
              <a:ahLst/>
              <a:cxnLst/>
              <a:rect l="l" t="t" r="r" b="b"/>
              <a:pathLst>
                <a:path w="496570" h="703579">
                  <a:moveTo>
                    <a:pt x="496307" y="0"/>
                  </a:moveTo>
                  <a:lnTo>
                    <a:pt x="482979" y="49092"/>
                  </a:lnTo>
                  <a:lnTo>
                    <a:pt x="467314" y="97943"/>
                  </a:lnTo>
                  <a:lnTo>
                    <a:pt x="449438" y="146376"/>
                  </a:lnTo>
                  <a:lnTo>
                    <a:pt x="429473" y="194217"/>
                  </a:lnTo>
                  <a:lnTo>
                    <a:pt x="407544" y="241289"/>
                  </a:lnTo>
                  <a:lnTo>
                    <a:pt x="383774" y="287417"/>
                  </a:lnTo>
                  <a:lnTo>
                    <a:pt x="358287" y="332426"/>
                  </a:lnTo>
                  <a:lnTo>
                    <a:pt x="331207" y="376141"/>
                  </a:lnTo>
                  <a:lnTo>
                    <a:pt x="302657" y="418386"/>
                  </a:lnTo>
                  <a:lnTo>
                    <a:pt x="272762" y="458987"/>
                  </a:lnTo>
                  <a:lnTo>
                    <a:pt x="241644" y="497766"/>
                  </a:lnTo>
                  <a:lnTo>
                    <a:pt x="209428" y="534550"/>
                  </a:lnTo>
                  <a:lnTo>
                    <a:pt x="176238" y="569163"/>
                  </a:lnTo>
                  <a:lnTo>
                    <a:pt x="142197" y="601429"/>
                  </a:lnTo>
                  <a:lnTo>
                    <a:pt x="107429" y="631173"/>
                  </a:lnTo>
                  <a:lnTo>
                    <a:pt x="72057" y="658220"/>
                  </a:lnTo>
                  <a:lnTo>
                    <a:pt x="36206" y="682395"/>
                  </a:lnTo>
                  <a:lnTo>
                    <a:pt x="0" y="703521"/>
                  </a:lnTo>
                </a:path>
              </a:pathLst>
            </a:custGeom>
            <a:ln w="13140">
              <a:solidFill>
                <a:srgbClr val="CDCDCD"/>
              </a:solidFill>
            </a:ln>
          </p:spPr>
          <p:txBody>
            <a:bodyPr wrap="square" lIns="0" tIns="0" rIns="0" bIns="0" rtlCol="0"/>
            <a:lstStyle/>
            <a:p>
              <a:endParaRPr/>
            </a:p>
          </p:txBody>
        </p:sp>
        <p:sp>
          <p:nvSpPr>
            <p:cNvPr id="57" name="object 57"/>
            <p:cNvSpPr/>
            <p:nvPr/>
          </p:nvSpPr>
          <p:spPr>
            <a:xfrm>
              <a:off x="6431081" y="4848560"/>
              <a:ext cx="131445" cy="85090"/>
            </a:xfrm>
            <a:custGeom>
              <a:avLst/>
              <a:gdLst/>
              <a:ahLst/>
              <a:cxnLst/>
              <a:rect l="l" t="t" r="r" b="b"/>
              <a:pathLst>
                <a:path w="131445" h="85089">
                  <a:moveTo>
                    <a:pt x="100575" y="0"/>
                  </a:moveTo>
                  <a:lnTo>
                    <a:pt x="0" y="84486"/>
                  </a:lnTo>
                  <a:lnTo>
                    <a:pt x="131150" y="77198"/>
                  </a:lnTo>
                  <a:lnTo>
                    <a:pt x="100575" y="0"/>
                  </a:lnTo>
                  <a:close/>
                </a:path>
              </a:pathLst>
            </a:custGeom>
            <a:solidFill>
              <a:srgbClr val="CDCDCD">
                <a:alpha val="49798"/>
              </a:srgbClr>
            </a:solidFill>
          </p:spPr>
          <p:txBody>
            <a:bodyPr wrap="square" lIns="0" tIns="0" rIns="0" bIns="0" rtlCol="0"/>
            <a:lstStyle/>
            <a:p>
              <a:endParaRPr/>
            </a:p>
          </p:txBody>
        </p:sp>
        <p:sp>
          <p:nvSpPr>
            <p:cNvPr id="58" name="object 58"/>
            <p:cNvSpPr/>
            <p:nvPr/>
          </p:nvSpPr>
          <p:spPr>
            <a:xfrm>
              <a:off x="6524648" y="4174847"/>
              <a:ext cx="496570" cy="703580"/>
            </a:xfrm>
            <a:custGeom>
              <a:avLst/>
              <a:gdLst/>
              <a:ahLst/>
              <a:cxnLst/>
              <a:rect l="l" t="t" r="r" b="b"/>
              <a:pathLst>
                <a:path w="496570" h="703579">
                  <a:moveTo>
                    <a:pt x="496307" y="0"/>
                  </a:moveTo>
                  <a:lnTo>
                    <a:pt x="482979" y="49092"/>
                  </a:lnTo>
                  <a:lnTo>
                    <a:pt x="467314" y="97943"/>
                  </a:lnTo>
                  <a:lnTo>
                    <a:pt x="449438" y="146376"/>
                  </a:lnTo>
                  <a:lnTo>
                    <a:pt x="429473" y="194217"/>
                  </a:lnTo>
                  <a:lnTo>
                    <a:pt x="407544" y="241289"/>
                  </a:lnTo>
                  <a:lnTo>
                    <a:pt x="383774" y="287417"/>
                  </a:lnTo>
                  <a:lnTo>
                    <a:pt x="358287" y="332426"/>
                  </a:lnTo>
                  <a:lnTo>
                    <a:pt x="331207" y="376141"/>
                  </a:lnTo>
                  <a:lnTo>
                    <a:pt x="302657" y="418386"/>
                  </a:lnTo>
                  <a:lnTo>
                    <a:pt x="272762" y="458987"/>
                  </a:lnTo>
                  <a:lnTo>
                    <a:pt x="241644" y="497766"/>
                  </a:lnTo>
                  <a:lnTo>
                    <a:pt x="209428" y="534550"/>
                  </a:lnTo>
                  <a:lnTo>
                    <a:pt x="176238" y="569163"/>
                  </a:lnTo>
                  <a:lnTo>
                    <a:pt x="142197" y="601429"/>
                  </a:lnTo>
                  <a:lnTo>
                    <a:pt x="107429" y="631173"/>
                  </a:lnTo>
                  <a:lnTo>
                    <a:pt x="72057" y="658220"/>
                  </a:lnTo>
                  <a:lnTo>
                    <a:pt x="36206" y="682395"/>
                  </a:lnTo>
                  <a:lnTo>
                    <a:pt x="0" y="703521"/>
                  </a:lnTo>
                </a:path>
              </a:pathLst>
            </a:custGeom>
            <a:ln w="13140">
              <a:solidFill>
                <a:srgbClr val="404040"/>
              </a:solidFill>
            </a:ln>
          </p:spPr>
          <p:txBody>
            <a:bodyPr wrap="square" lIns="0" tIns="0" rIns="0" bIns="0" rtlCol="0"/>
            <a:lstStyle/>
            <a:p>
              <a:endParaRPr/>
            </a:p>
          </p:txBody>
        </p:sp>
        <p:sp>
          <p:nvSpPr>
            <p:cNvPr id="59" name="object 59"/>
            <p:cNvSpPr/>
            <p:nvPr/>
          </p:nvSpPr>
          <p:spPr>
            <a:xfrm>
              <a:off x="6418465" y="4835946"/>
              <a:ext cx="131445" cy="85090"/>
            </a:xfrm>
            <a:custGeom>
              <a:avLst/>
              <a:gdLst/>
              <a:ahLst/>
              <a:cxnLst/>
              <a:rect l="l" t="t" r="r" b="b"/>
              <a:pathLst>
                <a:path w="131445" h="85089">
                  <a:moveTo>
                    <a:pt x="100575" y="0"/>
                  </a:moveTo>
                  <a:lnTo>
                    <a:pt x="0" y="84486"/>
                  </a:lnTo>
                  <a:lnTo>
                    <a:pt x="131151" y="77198"/>
                  </a:lnTo>
                  <a:lnTo>
                    <a:pt x="100575" y="0"/>
                  </a:lnTo>
                  <a:close/>
                </a:path>
              </a:pathLst>
            </a:custGeom>
            <a:solidFill>
              <a:srgbClr val="404040"/>
            </a:solidFill>
          </p:spPr>
          <p:txBody>
            <a:bodyPr wrap="square" lIns="0" tIns="0" rIns="0" bIns="0" rtlCol="0"/>
            <a:lstStyle/>
            <a:p>
              <a:endParaRPr/>
            </a:p>
          </p:txBody>
        </p:sp>
        <p:sp>
          <p:nvSpPr>
            <p:cNvPr id="60" name="object 60"/>
            <p:cNvSpPr/>
            <p:nvPr/>
          </p:nvSpPr>
          <p:spPr>
            <a:xfrm>
              <a:off x="5871344" y="4933046"/>
              <a:ext cx="1142365" cy="621030"/>
            </a:xfrm>
            <a:custGeom>
              <a:avLst/>
              <a:gdLst/>
              <a:ahLst/>
              <a:cxnLst/>
              <a:rect l="l" t="t" r="r" b="b"/>
              <a:pathLst>
                <a:path w="1142365" h="621029">
                  <a:moveTo>
                    <a:pt x="1067871" y="0"/>
                  </a:moveTo>
                  <a:lnTo>
                    <a:pt x="74467" y="0"/>
                  </a:lnTo>
                  <a:lnTo>
                    <a:pt x="45461" y="5853"/>
                  </a:lnTo>
                  <a:lnTo>
                    <a:pt x="21792" y="21816"/>
                  </a:lnTo>
                  <a:lnTo>
                    <a:pt x="5845" y="45493"/>
                  </a:lnTo>
                  <a:lnTo>
                    <a:pt x="0" y="74490"/>
                  </a:lnTo>
                  <a:lnTo>
                    <a:pt x="0" y="546261"/>
                  </a:lnTo>
                  <a:lnTo>
                    <a:pt x="5845" y="575256"/>
                  </a:lnTo>
                  <a:lnTo>
                    <a:pt x="21792" y="598934"/>
                  </a:lnTo>
                  <a:lnTo>
                    <a:pt x="45461" y="614898"/>
                  </a:lnTo>
                  <a:lnTo>
                    <a:pt x="74467" y="620751"/>
                  </a:lnTo>
                  <a:lnTo>
                    <a:pt x="1067871" y="620751"/>
                  </a:lnTo>
                  <a:lnTo>
                    <a:pt x="1096841" y="614898"/>
                  </a:lnTo>
                  <a:lnTo>
                    <a:pt x="1120513" y="598934"/>
                  </a:lnTo>
                  <a:lnTo>
                    <a:pt x="1136482" y="575256"/>
                  </a:lnTo>
                  <a:lnTo>
                    <a:pt x="1142339" y="546261"/>
                  </a:lnTo>
                  <a:lnTo>
                    <a:pt x="1142339" y="74490"/>
                  </a:lnTo>
                  <a:lnTo>
                    <a:pt x="1136482" y="45493"/>
                  </a:lnTo>
                  <a:lnTo>
                    <a:pt x="1120513" y="21816"/>
                  </a:lnTo>
                  <a:lnTo>
                    <a:pt x="1096841" y="5853"/>
                  </a:lnTo>
                  <a:lnTo>
                    <a:pt x="1067871" y="0"/>
                  </a:lnTo>
                  <a:close/>
                </a:path>
              </a:pathLst>
            </a:custGeom>
            <a:solidFill>
              <a:srgbClr val="CDCDCD">
                <a:alpha val="49798"/>
              </a:srgbClr>
            </a:solidFill>
          </p:spPr>
          <p:txBody>
            <a:bodyPr wrap="square" lIns="0" tIns="0" rIns="0" bIns="0" rtlCol="0"/>
            <a:lstStyle/>
            <a:p>
              <a:endParaRPr/>
            </a:p>
          </p:txBody>
        </p:sp>
        <p:sp>
          <p:nvSpPr>
            <p:cNvPr id="61" name="object 61"/>
            <p:cNvSpPr/>
            <p:nvPr/>
          </p:nvSpPr>
          <p:spPr>
            <a:xfrm>
              <a:off x="5889086" y="4933046"/>
              <a:ext cx="1125220" cy="621030"/>
            </a:xfrm>
            <a:custGeom>
              <a:avLst/>
              <a:gdLst/>
              <a:ahLst/>
              <a:cxnLst/>
              <a:rect l="l" t="t" r="r" b="b"/>
              <a:pathLst>
                <a:path w="1125220" h="621029">
                  <a:moveTo>
                    <a:pt x="1050132" y="0"/>
                  </a:moveTo>
                  <a:lnTo>
                    <a:pt x="56725" y="0"/>
                  </a:lnTo>
                  <a:lnTo>
                    <a:pt x="27718" y="5853"/>
                  </a:lnTo>
                  <a:lnTo>
                    <a:pt x="4050" y="21816"/>
                  </a:lnTo>
                  <a:lnTo>
                    <a:pt x="0" y="27830"/>
                  </a:lnTo>
                </a:path>
                <a:path w="1125220" h="621029">
                  <a:moveTo>
                    <a:pt x="1050131" y="620752"/>
                  </a:moveTo>
                  <a:lnTo>
                    <a:pt x="1079099" y="614898"/>
                  </a:lnTo>
                  <a:lnTo>
                    <a:pt x="1102771" y="598934"/>
                  </a:lnTo>
                  <a:lnTo>
                    <a:pt x="1118740" y="575257"/>
                  </a:lnTo>
                  <a:lnTo>
                    <a:pt x="1124597" y="546261"/>
                  </a:lnTo>
                  <a:lnTo>
                    <a:pt x="1124597" y="74491"/>
                  </a:lnTo>
                  <a:lnTo>
                    <a:pt x="1118740" y="45494"/>
                  </a:lnTo>
                  <a:lnTo>
                    <a:pt x="1102771" y="21816"/>
                  </a:lnTo>
                  <a:lnTo>
                    <a:pt x="1079099" y="5853"/>
                  </a:lnTo>
                  <a:lnTo>
                    <a:pt x="1050132" y="0"/>
                  </a:lnTo>
                </a:path>
              </a:pathLst>
            </a:custGeom>
            <a:ln w="13140">
              <a:solidFill>
                <a:srgbClr val="CDCDCD"/>
              </a:solidFill>
            </a:ln>
          </p:spPr>
          <p:txBody>
            <a:bodyPr wrap="square" lIns="0" tIns="0" rIns="0" bIns="0" rtlCol="0"/>
            <a:lstStyle/>
            <a:p>
              <a:endParaRPr/>
            </a:p>
          </p:txBody>
        </p:sp>
        <p:pic>
          <p:nvPicPr>
            <p:cNvPr id="62" name="object 62"/>
            <p:cNvPicPr/>
            <p:nvPr/>
          </p:nvPicPr>
          <p:blipFill>
            <a:blip r:embed="rId8" cstate="print"/>
            <a:stretch>
              <a:fillRect/>
            </a:stretch>
          </p:blipFill>
          <p:spPr>
            <a:xfrm>
              <a:off x="5858728" y="4920433"/>
              <a:ext cx="1142339" cy="620751"/>
            </a:xfrm>
            <a:prstGeom prst="rect">
              <a:avLst/>
            </a:prstGeom>
          </p:spPr>
        </p:pic>
        <p:sp>
          <p:nvSpPr>
            <p:cNvPr id="63" name="object 63"/>
            <p:cNvSpPr/>
            <p:nvPr/>
          </p:nvSpPr>
          <p:spPr>
            <a:xfrm>
              <a:off x="5858728" y="4920432"/>
              <a:ext cx="1142365" cy="621030"/>
            </a:xfrm>
            <a:custGeom>
              <a:avLst/>
              <a:gdLst/>
              <a:ahLst/>
              <a:cxnLst/>
              <a:rect l="l" t="t" r="r" b="b"/>
              <a:pathLst>
                <a:path w="1142365" h="621029">
                  <a:moveTo>
                    <a:pt x="74468" y="620752"/>
                  </a:moveTo>
                  <a:lnTo>
                    <a:pt x="1067871" y="620752"/>
                  </a:lnTo>
                  <a:lnTo>
                    <a:pt x="1096841" y="614899"/>
                  </a:lnTo>
                  <a:lnTo>
                    <a:pt x="1120514" y="598936"/>
                  </a:lnTo>
                  <a:lnTo>
                    <a:pt x="1136482" y="575258"/>
                  </a:lnTo>
                  <a:lnTo>
                    <a:pt x="1142339" y="546261"/>
                  </a:lnTo>
                  <a:lnTo>
                    <a:pt x="1142339" y="74491"/>
                  </a:lnTo>
                  <a:lnTo>
                    <a:pt x="1136482" y="45494"/>
                  </a:lnTo>
                  <a:lnTo>
                    <a:pt x="1120514" y="21816"/>
                  </a:lnTo>
                  <a:lnTo>
                    <a:pt x="1096841" y="5853"/>
                  </a:lnTo>
                  <a:lnTo>
                    <a:pt x="1067871" y="0"/>
                  </a:lnTo>
                  <a:lnTo>
                    <a:pt x="74468" y="0"/>
                  </a:lnTo>
                  <a:lnTo>
                    <a:pt x="45461" y="5853"/>
                  </a:lnTo>
                  <a:lnTo>
                    <a:pt x="21792" y="21816"/>
                  </a:lnTo>
                  <a:lnTo>
                    <a:pt x="5845" y="45494"/>
                  </a:lnTo>
                  <a:lnTo>
                    <a:pt x="0" y="74491"/>
                  </a:lnTo>
                  <a:lnTo>
                    <a:pt x="0" y="546261"/>
                  </a:lnTo>
                  <a:lnTo>
                    <a:pt x="5845" y="575258"/>
                  </a:lnTo>
                  <a:lnTo>
                    <a:pt x="21792" y="598935"/>
                  </a:lnTo>
                  <a:lnTo>
                    <a:pt x="45461" y="614898"/>
                  </a:lnTo>
                  <a:lnTo>
                    <a:pt x="74468" y="620752"/>
                  </a:lnTo>
                  <a:close/>
                </a:path>
              </a:pathLst>
            </a:custGeom>
            <a:ln w="13139">
              <a:solidFill>
                <a:srgbClr val="404040"/>
              </a:solidFill>
            </a:ln>
          </p:spPr>
          <p:txBody>
            <a:bodyPr wrap="square" lIns="0" tIns="0" rIns="0" bIns="0" rtlCol="0"/>
            <a:lstStyle/>
            <a:p>
              <a:endParaRPr/>
            </a:p>
          </p:txBody>
        </p:sp>
      </p:grpSp>
      <p:sp>
        <p:nvSpPr>
          <p:cNvPr id="64" name="object 64"/>
          <p:cNvSpPr txBox="1"/>
          <p:nvPr/>
        </p:nvSpPr>
        <p:spPr>
          <a:xfrm>
            <a:off x="5933112" y="5013136"/>
            <a:ext cx="1019175" cy="572770"/>
          </a:xfrm>
          <a:prstGeom prst="rect">
            <a:avLst/>
          </a:prstGeom>
        </p:spPr>
        <p:txBody>
          <a:bodyPr vert="horz" wrap="square" lIns="0" tIns="19050" rIns="0" bIns="0" rtlCol="0">
            <a:spAutoFit/>
          </a:bodyPr>
          <a:lstStyle/>
          <a:p>
            <a:pPr marL="221615" marR="239395" algn="ctr">
              <a:lnSpc>
                <a:spcPts val="1490"/>
              </a:lnSpc>
              <a:spcBef>
                <a:spcPts val="150"/>
              </a:spcBef>
            </a:pPr>
            <a:r>
              <a:rPr sz="1250" spc="-5" dirty="0">
                <a:latin typeface="Calibri"/>
                <a:cs typeface="Calibri"/>
              </a:rPr>
              <a:t>Process </a:t>
            </a:r>
            <a:r>
              <a:rPr sz="1250" dirty="0">
                <a:latin typeface="Calibri"/>
                <a:cs typeface="Calibri"/>
              </a:rPr>
              <a:t> </a:t>
            </a:r>
            <a:r>
              <a:rPr sz="1250" spc="-5" dirty="0">
                <a:latin typeface="Calibri"/>
                <a:cs typeface="Calibri"/>
              </a:rPr>
              <a:t>redesign</a:t>
            </a:r>
            <a:endParaRPr sz="1250">
              <a:latin typeface="Calibri"/>
              <a:cs typeface="Calibri"/>
            </a:endParaRPr>
          </a:p>
          <a:p>
            <a:pPr algn="ctr">
              <a:lnSpc>
                <a:spcPct val="100000"/>
              </a:lnSpc>
              <a:spcBef>
                <a:spcPts val="135"/>
              </a:spcBef>
              <a:tabLst>
                <a:tab pos="993140" algn="l"/>
              </a:tabLst>
            </a:pPr>
            <a:r>
              <a:rPr sz="950" u="heavy" dirty="0">
                <a:uFill>
                  <a:solidFill>
                    <a:srgbClr val="CDCDCD"/>
                  </a:solidFill>
                </a:uFill>
                <a:latin typeface="Times New Roman"/>
                <a:cs typeface="Times New Roman"/>
              </a:rPr>
              <a:t> 	</a:t>
            </a:r>
            <a:endParaRPr sz="950">
              <a:latin typeface="Times New Roman"/>
              <a:cs typeface="Times New Roman"/>
            </a:endParaRPr>
          </a:p>
        </p:txBody>
      </p:sp>
      <p:sp>
        <p:nvSpPr>
          <p:cNvPr id="65" name="object 65"/>
          <p:cNvSpPr txBox="1"/>
          <p:nvPr/>
        </p:nvSpPr>
        <p:spPr>
          <a:xfrm>
            <a:off x="6878418" y="4364320"/>
            <a:ext cx="834390" cy="467359"/>
          </a:xfrm>
          <a:prstGeom prst="rect">
            <a:avLst/>
          </a:prstGeom>
        </p:spPr>
        <p:txBody>
          <a:bodyPr vert="horz" wrap="square" lIns="0" tIns="12065" rIns="0" bIns="0" rtlCol="0">
            <a:spAutoFit/>
          </a:bodyPr>
          <a:lstStyle/>
          <a:p>
            <a:pPr marL="12065" marR="5080" algn="ctr">
              <a:lnSpc>
                <a:spcPct val="101699"/>
              </a:lnSpc>
              <a:spcBef>
                <a:spcPts val="95"/>
              </a:spcBef>
            </a:pPr>
            <a:r>
              <a:rPr sz="950" spc="5" dirty="0">
                <a:latin typeface="Calibri"/>
                <a:cs typeface="Calibri"/>
              </a:rPr>
              <a:t>Insights on </a:t>
            </a:r>
            <a:r>
              <a:rPr sz="950" spc="10" dirty="0">
                <a:latin typeface="Calibri"/>
                <a:cs typeface="Calibri"/>
              </a:rPr>
              <a:t> </a:t>
            </a:r>
            <a:r>
              <a:rPr sz="950" spc="5" dirty="0">
                <a:latin typeface="Calibri"/>
                <a:cs typeface="Calibri"/>
              </a:rPr>
              <a:t>weaknesses</a:t>
            </a:r>
            <a:r>
              <a:rPr sz="950" dirty="0">
                <a:latin typeface="Calibri"/>
                <a:cs typeface="Calibri"/>
              </a:rPr>
              <a:t> </a:t>
            </a:r>
            <a:r>
              <a:rPr sz="950" spc="5" dirty="0">
                <a:latin typeface="Calibri"/>
                <a:cs typeface="Calibri"/>
              </a:rPr>
              <a:t>and </a:t>
            </a:r>
            <a:r>
              <a:rPr sz="950" dirty="0">
                <a:latin typeface="Calibri"/>
                <a:cs typeface="Calibri"/>
              </a:rPr>
              <a:t> </a:t>
            </a:r>
            <a:r>
              <a:rPr sz="950" spc="5" dirty="0">
                <a:latin typeface="Calibri"/>
                <a:cs typeface="Calibri"/>
              </a:rPr>
              <a:t>their</a:t>
            </a:r>
            <a:r>
              <a:rPr sz="950" spc="-10" dirty="0">
                <a:latin typeface="Calibri"/>
                <a:cs typeface="Calibri"/>
              </a:rPr>
              <a:t> </a:t>
            </a:r>
            <a:r>
              <a:rPr sz="950" spc="5" dirty="0">
                <a:latin typeface="Calibri"/>
                <a:cs typeface="Calibri"/>
              </a:rPr>
              <a:t>impact</a:t>
            </a:r>
            <a:endParaRPr sz="950">
              <a:latin typeface="Calibri"/>
              <a:cs typeface="Calibri"/>
            </a:endParaRPr>
          </a:p>
        </p:txBody>
      </p:sp>
      <p:sp>
        <p:nvSpPr>
          <p:cNvPr id="66" name="object 66"/>
          <p:cNvSpPr txBox="1">
            <a:spLocks noGrp="1"/>
          </p:cNvSpPr>
          <p:nvPr>
            <p:ph type="title"/>
          </p:nvPr>
        </p:nvSpPr>
        <p:spPr>
          <a:xfrm>
            <a:off x="1872426" y="650747"/>
            <a:ext cx="2534285" cy="513080"/>
          </a:xfrm>
          <a:prstGeom prst="rect">
            <a:avLst/>
          </a:prstGeom>
        </p:spPr>
        <p:txBody>
          <a:bodyPr vert="horz" wrap="square" lIns="0" tIns="12700" rIns="0" bIns="0" rtlCol="0">
            <a:spAutoFit/>
          </a:bodyPr>
          <a:lstStyle/>
          <a:p>
            <a:pPr marL="12700">
              <a:lnSpc>
                <a:spcPct val="100000"/>
              </a:lnSpc>
              <a:spcBef>
                <a:spcPts val="100"/>
              </a:spcBef>
            </a:pPr>
            <a:r>
              <a:rPr spc="-10" dirty="0"/>
              <a:t>Where</a:t>
            </a:r>
            <a:r>
              <a:rPr spc="-50" dirty="0"/>
              <a:t> </a:t>
            </a:r>
            <a:r>
              <a:rPr spc="-15" dirty="0"/>
              <a:t>are</a:t>
            </a:r>
            <a:r>
              <a:rPr spc="-45" dirty="0"/>
              <a:t> </a:t>
            </a:r>
            <a:r>
              <a:rPr spc="-15" dirty="0"/>
              <a:t>we?</a:t>
            </a:r>
          </a:p>
        </p:txBody>
      </p:sp>
      <p:grpSp>
        <p:nvGrpSpPr>
          <p:cNvPr id="67" name="object 67"/>
          <p:cNvGrpSpPr/>
          <p:nvPr/>
        </p:nvGrpSpPr>
        <p:grpSpPr>
          <a:xfrm>
            <a:off x="3157397" y="1483379"/>
            <a:ext cx="5953760" cy="3572510"/>
            <a:chOff x="3157397" y="1483379"/>
            <a:chExt cx="5953760" cy="3572510"/>
          </a:xfrm>
        </p:grpSpPr>
        <p:pic>
          <p:nvPicPr>
            <p:cNvPr id="68" name="object 68"/>
            <p:cNvPicPr/>
            <p:nvPr/>
          </p:nvPicPr>
          <p:blipFill>
            <a:blip r:embed="rId9" cstate="print"/>
            <a:stretch>
              <a:fillRect/>
            </a:stretch>
          </p:blipFill>
          <p:spPr>
            <a:xfrm>
              <a:off x="6977938" y="1483379"/>
              <a:ext cx="1717145" cy="881258"/>
            </a:xfrm>
            <a:prstGeom prst="rect">
              <a:avLst/>
            </a:prstGeom>
          </p:spPr>
        </p:pic>
        <p:pic>
          <p:nvPicPr>
            <p:cNvPr id="69" name="object 69"/>
            <p:cNvPicPr/>
            <p:nvPr/>
          </p:nvPicPr>
          <p:blipFill>
            <a:blip r:embed="rId10" cstate="print"/>
            <a:stretch>
              <a:fillRect/>
            </a:stretch>
          </p:blipFill>
          <p:spPr>
            <a:xfrm>
              <a:off x="7341543" y="2765895"/>
              <a:ext cx="1556498" cy="177221"/>
            </a:xfrm>
            <a:prstGeom prst="rect">
              <a:avLst/>
            </a:prstGeom>
          </p:spPr>
        </p:pic>
        <p:pic>
          <p:nvPicPr>
            <p:cNvPr id="70" name="object 70"/>
            <p:cNvPicPr/>
            <p:nvPr/>
          </p:nvPicPr>
          <p:blipFill>
            <a:blip r:embed="rId11" cstate="print"/>
            <a:stretch>
              <a:fillRect/>
            </a:stretch>
          </p:blipFill>
          <p:spPr>
            <a:xfrm>
              <a:off x="7848718" y="4126523"/>
              <a:ext cx="1261871" cy="929095"/>
            </a:xfrm>
            <a:prstGeom prst="rect">
              <a:avLst/>
            </a:prstGeom>
          </p:spPr>
        </p:pic>
        <p:sp>
          <p:nvSpPr>
            <p:cNvPr id="71" name="object 71"/>
            <p:cNvSpPr/>
            <p:nvPr/>
          </p:nvSpPr>
          <p:spPr>
            <a:xfrm>
              <a:off x="3171685" y="3473123"/>
              <a:ext cx="1231900" cy="742950"/>
            </a:xfrm>
            <a:custGeom>
              <a:avLst/>
              <a:gdLst/>
              <a:ahLst/>
              <a:cxnLst/>
              <a:rect l="l" t="t" r="r" b="b"/>
              <a:pathLst>
                <a:path w="1231900" h="742950">
                  <a:moveTo>
                    <a:pt x="0" y="123824"/>
                  </a:moveTo>
                  <a:lnTo>
                    <a:pt x="9730" y="75626"/>
                  </a:lnTo>
                  <a:lnTo>
                    <a:pt x="36267" y="36267"/>
                  </a:lnTo>
                  <a:lnTo>
                    <a:pt x="75625" y="9730"/>
                  </a:lnTo>
                  <a:lnTo>
                    <a:pt x="123823" y="0"/>
                  </a:lnTo>
                  <a:lnTo>
                    <a:pt x="1107868" y="0"/>
                  </a:lnTo>
                  <a:lnTo>
                    <a:pt x="1156065" y="9730"/>
                  </a:lnTo>
                  <a:lnTo>
                    <a:pt x="1195424" y="36267"/>
                  </a:lnTo>
                  <a:lnTo>
                    <a:pt x="1221961" y="75626"/>
                  </a:lnTo>
                  <a:lnTo>
                    <a:pt x="1231692" y="123824"/>
                  </a:lnTo>
                  <a:lnTo>
                    <a:pt x="1231692" y="619105"/>
                  </a:lnTo>
                  <a:lnTo>
                    <a:pt x="1221961" y="667302"/>
                  </a:lnTo>
                  <a:lnTo>
                    <a:pt x="1195424" y="706661"/>
                  </a:lnTo>
                  <a:lnTo>
                    <a:pt x="1156065" y="733198"/>
                  </a:lnTo>
                  <a:lnTo>
                    <a:pt x="1107868" y="742929"/>
                  </a:lnTo>
                  <a:lnTo>
                    <a:pt x="123823" y="742929"/>
                  </a:lnTo>
                  <a:lnTo>
                    <a:pt x="75625" y="733198"/>
                  </a:lnTo>
                  <a:lnTo>
                    <a:pt x="36267" y="706661"/>
                  </a:lnTo>
                  <a:lnTo>
                    <a:pt x="9730" y="667302"/>
                  </a:lnTo>
                  <a:lnTo>
                    <a:pt x="0" y="619105"/>
                  </a:lnTo>
                  <a:lnTo>
                    <a:pt x="0" y="123824"/>
                  </a:lnTo>
                  <a:close/>
                </a:path>
              </a:pathLst>
            </a:custGeom>
            <a:ln w="28575">
              <a:solidFill>
                <a:srgbClr val="FF0000"/>
              </a:solidFill>
            </a:ln>
          </p:spPr>
          <p:txBody>
            <a:bodyPr wrap="square" lIns="0" tIns="0" rIns="0" bIns="0" rtlCol="0"/>
            <a:lstStyle/>
            <a:p>
              <a:endParaRPr/>
            </a:p>
          </p:txBody>
        </p:sp>
      </p:grpSp>
      <p:pic>
        <p:nvPicPr>
          <p:cNvPr id="72" name="object 72"/>
          <p:cNvPicPr/>
          <p:nvPr/>
        </p:nvPicPr>
        <p:blipFill>
          <a:blip r:embed="rId12" cstate="print"/>
          <a:stretch>
            <a:fillRect/>
          </a:stretch>
        </p:blipFill>
        <p:spPr>
          <a:xfrm>
            <a:off x="1534270" y="4171730"/>
            <a:ext cx="1466104" cy="849923"/>
          </a:xfrm>
          <a:prstGeom prst="rect">
            <a:avLst/>
          </a:prstGeom>
        </p:spPr>
      </p:pic>
      <p:pic>
        <p:nvPicPr>
          <p:cNvPr id="73" name="object 73"/>
          <p:cNvPicPr/>
          <p:nvPr/>
        </p:nvPicPr>
        <p:blipFill>
          <a:blip r:embed="rId13" cstate="print"/>
          <a:stretch>
            <a:fillRect/>
          </a:stretch>
        </p:blipFill>
        <p:spPr>
          <a:xfrm>
            <a:off x="1641156" y="2482203"/>
            <a:ext cx="1390130" cy="740859"/>
          </a:xfrm>
          <a:prstGeom prst="rect">
            <a:avLst/>
          </a:prstGeom>
        </p:spPr>
      </p:pic>
      <p:pic>
        <p:nvPicPr>
          <p:cNvPr id="74" name="object 74"/>
          <p:cNvPicPr/>
          <p:nvPr/>
        </p:nvPicPr>
        <p:blipFill>
          <a:blip r:embed="rId14" cstate="print"/>
          <a:stretch>
            <a:fillRect/>
          </a:stretch>
        </p:blipFill>
        <p:spPr>
          <a:xfrm>
            <a:off x="4517557" y="5994146"/>
            <a:ext cx="1647389" cy="391772"/>
          </a:xfrm>
          <a:prstGeom prst="rect">
            <a:avLst/>
          </a:prstGeom>
        </p:spPr>
      </p:pic>
      <p:sp>
        <p:nvSpPr>
          <p:cNvPr id="75" name="object 75"/>
          <p:cNvSpPr txBox="1"/>
          <p:nvPr/>
        </p:nvSpPr>
        <p:spPr>
          <a:xfrm>
            <a:off x="8919302" y="6216396"/>
            <a:ext cx="210185" cy="238760"/>
          </a:xfrm>
          <a:prstGeom prst="rect">
            <a:avLst/>
          </a:prstGeom>
        </p:spPr>
        <p:txBody>
          <a:bodyPr vert="horz" wrap="square" lIns="0" tIns="12700" rIns="0" bIns="0" rtlCol="0">
            <a:spAutoFit/>
          </a:bodyPr>
          <a:lstStyle/>
          <a:p>
            <a:pPr marL="12700">
              <a:lnSpc>
                <a:spcPct val="100000"/>
              </a:lnSpc>
              <a:spcBef>
                <a:spcPts val="100"/>
              </a:spcBef>
            </a:pPr>
            <a:r>
              <a:rPr sz="1400" spc="15" dirty="0">
                <a:solidFill>
                  <a:srgbClr val="7F7F7F"/>
                </a:solidFill>
                <a:latin typeface="Calibri"/>
                <a:cs typeface="Calibri"/>
              </a:rPr>
              <a:t>32</a:t>
            </a:r>
            <a:endParaRPr sz="14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162519-7FA4-4EB3-982F-D0B42D3DD64F}"/>
              </a:ext>
            </a:extLst>
          </p:cNvPr>
          <p:cNvSpPr>
            <a:spLocks noGrp="1"/>
          </p:cNvSpPr>
          <p:nvPr>
            <p:ph type="body" idx="1"/>
          </p:nvPr>
        </p:nvSpPr>
        <p:spPr>
          <a:xfrm>
            <a:off x="337611" y="685800"/>
            <a:ext cx="10260539" cy="4708981"/>
          </a:xfrm>
        </p:spPr>
        <p:txBody>
          <a:bodyPr/>
          <a:lstStyle/>
          <a:p>
            <a:pPr algn="just"/>
            <a:r>
              <a:rPr lang="en-US" dirty="0"/>
              <a:t>Process Monitoring </a:t>
            </a:r>
          </a:p>
          <a:p>
            <a:pPr algn="just"/>
            <a:r>
              <a:rPr lang="en-US" sz="1800" b="0" i="0" u="none" strike="noStrike" baseline="0" dirty="0">
                <a:latin typeface="QxpmdkTimes-Roman"/>
              </a:rPr>
              <a:t>Process monitoring is about using the data generated by the execution of a business process in order to extract insights about the actual performance of the process and to verify its conformance with respect to norms, policies, or regulations.</a:t>
            </a:r>
          </a:p>
          <a:p>
            <a:pPr algn="just"/>
            <a:r>
              <a:rPr lang="en-US" sz="1800" b="0" i="0" u="none" strike="noStrike" baseline="0" dirty="0">
                <a:latin typeface="QxpmdkTimes-Roman"/>
              </a:rPr>
              <a:t>The data</a:t>
            </a:r>
            <a:r>
              <a:rPr lang="en-US" dirty="0">
                <a:latin typeface="QxpmdkTimes-Roman"/>
              </a:rPr>
              <a:t> </a:t>
            </a:r>
            <a:r>
              <a:rPr lang="en-US" sz="1800" b="0" i="0" u="none" strike="noStrike" baseline="0" dirty="0">
                <a:latin typeface="QxpmdkTimes-Roman"/>
              </a:rPr>
              <a:t>generated by business process executions generally takes the form of collections of event records. Each event record captures a state change in a process, such as the start or completion of a task, an incoming or outgoing message, or a timeout or escalation. Collections of such event records are called </a:t>
            </a:r>
            <a:r>
              <a:rPr lang="en-US" sz="1800" b="0" i="1" u="none" strike="noStrike" baseline="0" dirty="0">
                <a:latin typeface="BfkvlvTimes-Italic"/>
              </a:rPr>
              <a:t>event logs</a:t>
            </a:r>
            <a:r>
              <a:rPr lang="en-US" sz="1800" b="0" i="0" u="none" strike="noStrike" baseline="0" dirty="0">
                <a:latin typeface="QxpmdkTimes-Roman"/>
              </a:rPr>
              <a:t>.</a:t>
            </a:r>
          </a:p>
          <a:p>
            <a:pPr algn="just"/>
            <a:endParaRPr lang="en-US" dirty="0">
              <a:latin typeface="QxpmdkTimes-Roman"/>
            </a:endParaRPr>
          </a:p>
          <a:p>
            <a:pPr algn="l"/>
            <a:r>
              <a:rPr lang="en-US" sz="1800" b="0" i="0" u="none" strike="noStrike" baseline="0" dirty="0">
                <a:latin typeface="QxpmdkTimes-Roman"/>
              </a:rPr>
              <a:t>Business process monitoring techniques take as input event logs and produce a number of artifacts to help process participants, analysts, process owners, and other managers to get a picture of the performance of the process at different levels of detail. </a:t>
            </a:r>
          </a:p>
          <a:p>
            <a:pPr algn="l"/>
            <a:r>
              <a:rPr lang="en-US" sz="1800" b="0" i="0" u="none" strike="noStrike" baseline="0" dirty="0">
                <a:latin typeface="QxpmdkTimes-Roman"/>
              </a:rPr>
              <a:t>Some performance monitoring techniques allow us to detect that the actual execution of the process deviates with respect to the intended execution captured in a process model, e.g., an invoice is paid out before it is approved by a financial officer, whereas normally this should not be the case. </a:t>
            </a:r>
          </a:p>
          <a:p>
            <a:pPr algn="l"/>
            <a:r>
              <a:rPr lang="en-US" sz="1800" b="0" i="0" u="none" strike="noStrike" baseline="0" dirty="0">
                <a:latin typeface="QxpmdkTimes-Roman"/>
              </a:rPr>
              <a:t>Other techniques help analysts to understand how and why the performance of a process varies across different cases or groups of cases, e.g., why some use cases take too long to be completed. Or why some cases lead to customer complaints.</a:t>
            </a:r>
            <a:endParaRPr lang="en-US" dirty="0"/>
          </a:p>
        </p:txBody>
      </p:sp>
    </p:spTree>
    <p:extLst>
      <p:ext uri="{BB962C8B-B14F-4D97-AF65-F5344CB8AC3E}">
        <p14:creationId xmlns:p14="http://schemas.microsoft.com/office/powerpoint/2010/main" val="1912121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6FC543-EA1C-440D-B055-56A78F6A14DD}"/>
              </a:ext>
            </a:extLst>
          </p:cNvPr>
          <p:cNvSpPr>
            <a:spLocks noGrp="1"/>
          </p:cNvSpPr>
          <p:nvPr>
            <p:ph type="body" idx="1"/>
          </p:nvPr>
        </p:nvSpPr>
        <p:spPr>
          <a:xfrm>
            <a:off x="6350" y="1"/>
            <a:ext cx="10826750" cy="7478970"/>
          </a:xfrm>
        </p:spPr>
        <p:txBody>
          <a:bodyPr/>
          <a:lstStyle/>
          <a:p>
            <a:pPr algn="just"/>
            <a:r>
              <a:rPr lang="en-US" dirty="0"/>
              <a:t>Process Performance Dashboard</a:t>
            </a:r>
          </a:p>
          <a:p>
            <a:pPr algn="just"/>
            <a:r>
              <a:rPr lang="en-US" dirty="0"/>
              <a:t>Visual representation of business performance measures </a:t>
            </a:r>
            <a:r>
              <a:rPr lang="en-US" sz="1800" i="1" spc="-20" dirty="0">
                <a:latin typeface="Calibri"/>
                <a:cs typeface="Calibri"/>
              </a:rPr>
              <a:t>to</a:t>
            </a:r>
            <a:r>
              <a:rPr lang="en-US" sz="1800" i="1" spc="-25" dirty="0">
                <a:latin typeface="Calibri"/>
                <a:cs typeface="Calibri"/>
              </a:rPr>
              <a:t> </a:t>
            </a:r>
            <a:r>
              <a:rPr lang="en-US" sz="1800" i="1" spc="-10" dirty="0">
                <a:latin typeface="Calibri"/>
                <a:cs typeface="Calibri"/>
              </a:rPr>
              <a:t>help</a:t>
            </a:r>
            <a:r>
              <a:rPr lang="en-US" sz="1800" i="1" spc="-25" dirty="0">
                <a:latin typeface="Calibri"/>
                <a:cs typeface="Calibri"/>
              </a:rPr>
              <a:t> </a:t>
            </a:r>
            <a:r>
              <a:rPr lang="en-US" sz="1800" i="1" spc="-20" dirty="0">
                <a:latin typeface="Calibri"/>
                <a:cs typeface="Calibri"/>
              </a:rPr>
              <a:t>business</a:t>
            </a:r>
            <a:r>
              <a:rPr lang="en-US" sz="1800" i="1" spc="-25" dirty="0">
                <a:latin typeface="Calibri"/>
                <a:cs typeface="Calibri"/>
              </a:rPr>
              <a:t> </a:t>
            </a:r>
            <a:r>
              <a:rPr lang="en-US" sz="1800" i="1" spc="-15" dirty="0">
                <a:latin typeface="Calibri"/>
                <a:cs typeface="Calibri"/>
              </a:rPr>
              <a:t>users</a:t>
            </a:r>
            <a:r>
              <a:rPr lang="en-US" sz="1800" i="1" spc="-25" dirty="0">
                <a:latin typeface="Calibri"/>
                <a:cs typeface="Calibri"/>
              </a:rPr>
              <a:t> </a:t>
            </a:r>
            <a:r>
              <a:rPr lang="en-US" sz="1800" i="1" spc="-20" dirty="0">
                <a:latin typeface="Calibri"/>
                <a:cs typeface="Calibri"/>
              </a:rPr>
              <a:t>answer</a:t>
            </a:r>
            <a:r>
              <a:rPr lang="en-US" sz="1800" i="1" spc="-25" dirty="0">
                <a:latin typeface="Calibri"/>
                <a:cs typeface="Calibri"/>
              </a:rPr>
              <a:t> </a:t>
            </a:r>
            <a:r>
              <a:rPr lang="en-US" sz="1800" i="1" spc="-15" dirty="0">
                <a:latin typeface="Calibri"/>
                <a:cs typeface="Calibri"/>
              </a:rPr>
              <a:t>one </a:t>
            </a:r>
            <a:r>
              <a:rPr lang="en-US" sz="1800" i="1" spc="-10" dirty="0">
                <a:latin typeface="Calibri"/>
                <a:cs typeface="Calibri"/>
              </a:rPr>
              <a:t>or</a:t>
            </a:r>
            <a:r>
              <a:rPr lang="en-US" sz="1800" i="1" spc="-25" dirty="0">
                <a:latin typeface="Calibri"/>
                <a:cs typeface="Calibri"/>
              </a:rPr>
              <a:t> </a:t>
            </a:r>
            <a:r>
              <a:rPr lang="en-US" sz="1800" i="1" spc="-20" dirty="0">
                <a:latin typeface="Calibri"/>
                <a:cs typeface="Calibri"/>
              </a:rPr>
              <a:t>more business</a:t>
            </a:r>
            <a:r>
              <a:rPr lang="en-US" sz="1800" i="1" spc="-25" dirty="0">
                <a:latin typeface="Calibri"/>
                <a:cs typeface="Calibri"/>
              </a:rPr>
              <a:t> </a:t>
            </a:r>
            <a:r>
              <a:rPr lang="en-US" sz="1800" i="1" spc="-20" dirty="0">
                <a:latin typeface="Calibri"/>
                <a:cs typeface="Calibri"/>
              </a:rPr>
              <a:t>questions.</a:t>
            </a:r>
          </a:p>
          <a:p>
            <a:pPr algn="just"/>
            <a:r>
              <a:rPr lang="en-US" i="1" spc="-20" dirty="0"/>
              <a:t>Operational Dashboard</a:t>
            </a:r>
          </a:p>
          <a:p>
            <a:pPr algn="just"/>
            <a:r>
              <a:rPr lang="en-US" sz="1800" b="0" i="0" u="none" strike="noStrike" baseline="0" dirty="0">
                <a:latin typeface="QxpmdkTimes-Roman"/>
              </a:rPr>
              <a:t>Operational process dashboards target process participants and their operational managers (including the process owner). Their purpose is to display the performance of ongoing or recently completed cases in a way that allows process participants and their managers to plan their short-term work.</a:t>
            </a:r>
          </a:p>
          <a:p>
            <a:pPr algn="just"/>
            <a:r>
              <a:rPr lang="en-US" sz="1800" b="0" i="0" u="none" strike="noStrike" baseline="0" dirty="0">
                <a:latin typeface="QxpmdkTimes-Roman"/>
              </a:rPr>
              <a:t>Typical measures displayed in an operational dashboard include the number of ongoing cases (work-in-process) classified by type of cases. For example, a dashboard may display the number of cases that are on time, overdue, and at risk of being overdue.</a:t>
            </a:r>
          </a:p>
          <a:p>
            <a:pPr algn="just"/>
            <a:endParaRPr lang="en-US" dirty="0">
              <a:latin typeface="QxpmdkTimes-Roman"/>
              <a:cs typeface="Calibri"/>
            </a:endParaRPr>
          </a:p>
          <a:p>
            <a:pPr algn="just"/>
            <a:r>
              <a:rPr lang="en-US" sz="1800" dirty="0">
                <a:latin typeface="QxpmdkTimes-Roman"/>
              </a:rPr>
              <a:t>Tactical Dashboard</a:t>
            </a:r>
          </a:p>
          <a:p>
            <a:pPr algn="just"/>
            <a:r>
              <a:rPr lang="en-US" sz="1800" b="0" i="0" u="none" strike="noStrike" baseline="0" dirty="0">
                <a:latin typeface="QxpmdkTimes-Roman"/>
              </a:rPr>
              <a:t>Tactical process dashboards target</a:t>
            </a:r>
            <a:r>
              <a:rPr lang="en-US" sz="1800" spc="-15" dirty="0">
                <a:solidFill>
                  <a:srgbClr val="404040"/>
                </a:solidFill>
                <a:latin typeface="Calibri"/>
                <a:cs typeface="Calibri"/>
              </a:rPr>
              <a:t> at </a:t>
            </a:r>
            <a:r>
              <a:rPr lang="en-US" sz="1800" spc="-10" dirty="0">
                <a:solidFill>
                  <a:srgbClr val="404040"/>
                </a:solidFill>
                <a:latin typeface="Calibri"/>
                <a:cs typeface="Calibri"/>
              </a:rPr>
              <a:t>process owners </a:t>
            </a:r>
            <a:r>
              <a:rPr lang="en-US" sz="1800" dirty="0">
                <a:solidFill>
                  <a:srgbClr val="404040"/>
                </a:solidFill>
                <a:latin typeface="Calibri"/>
                <a:cs typeface="Calibri"/>
              </a:rPr>
              <a:t>/</a:t>
            </a:r>
            <a:r>
              <a:rPr lang="en-US" sz="1800" spc="-20" dirty="0">
                <a:solidFill>
                  <a:srgbClr val="404040"/>
                </a:solidFill>
                <a:latin typeface="Calibri"/>
                <a:cs typeface="Calibri"/>
              </a:rPr>
              <a:t> </a:t>
            </a:r>
            <a:r>
              <a:rPr lang="en-US" sz="1800" spc="-10" dirty="0">
                <a:solidFill>
                  <a:srgbClr val="404040"/>
                </a:solidFill>
                <a:latin typeface="Calibri"/>
                <a:cs typeface="Calibri"/>
              </a:rPr>
              <a:t>managers</a:t>
            </a:r>
            <a:endParaRPr lang="en-US" sz="1800" dirty="0">
              <a:latin typeface="Calibri"/>
              <a:cs typeface="Calibri"/>
            </a:endParaRPr>
          </a:p>
          <a:p>
            <a:pPr algn="just"/>
            <a:r>
              <a:rPr lang="en-US" sz="1800" b="0" i="0" u="none" strike="noStrike" baseline="0" dirty="0">
                <a:latin typeface="QxpmdkTimes-Roman"/>
              </a:rPr>
              <a:t>The purpose of tactical dashboards is to give a picture of the performance of a process over a relatively long period of time (e.g., a month or quarter or even a year) in order to put get idea of how well was the process executed in the given interval of time.</a:t>
            </a:r>
          </a:p>
          <a:p>
            <a:pPr algn="just"/>
            <a:r>
              <a:rPr lang="en-US" sz="1800" b="0" i="0" u="none" strike="noStrike" baseline="0" dirty="0">
                <a:solidFill>
                  <a:srgbClr val="000000"/>
                </a:solidFill>
                <a:latin typeface="QxpmdkTimes-Roman"/>
              </a:rPr>
              <a:t>Typical measures displayed in a tactical process dashboard include number of completed cases, cycle time, waiting times, processing times, resource utilization, cost per case, and defect rate. For a given performance measure, a tactical dashboard may display statistics such as the minimum, maximum, mean, and standard</a:t>
            </a:r>
          </a:p>
          <a:p>
            <a:pPr algn="just"/>
            <a:r>
              <a:rPr lang="en-US" sz="1800" b="0" i="0" u="none" strike="noStrike" baseline="0" dirty="0">
                <a:solidFill>
                  <a:srgbClr val="000000"/>
                </a:solidFill>
                <a:latin typeface="QxpmdkTimes-Roman"/>
              </a:rPr>
              <a:t>deviation of this measure, or the entire distribution of the performance measure in the form of a histogram. </a:t>
            </a:r>
          </a:p>
          <a:p>
            <a:pPr algn="just"/>
            <a:endParaRPr lang="en-US" dirty="0">
              <a:solidFill>
                <a:srgbClr val="000000"/>
              </a:solidFill>
              <a:latin typeface="QxpmdkTimes-Roman"/>
            </a:endParaRPr>
          </a:p>
          <a:p>
            <a:pPr algn="just"/>
            <a:r>
              <a:rPr lang="en-US" dirty="0">
                <a:solidFill>
                  <a:srgbClr val="000000"/>
                </a:solidFill>
                <a:latin typeface="QxpmdkTimes-Roman"/>
              </a:rPr>
              <a:t>Strategic Dashboard</a:t>
            </a:r>
          </a:p>
          <a:p>
            <a:pPr algn="just"/>
            <a:r>
              <a:rPr lang="en-US" sz="1800" spc="-5" dirty="0">
                <a:solidFill>
                  <a:srgbClr val="404040"/>
                </a:solidFill>
                <a:latin typeface="Calibri"/>
                <a:cs typeface="Calibri"/>
              </a:rPr>
              <a:t>Aimed</a:t>
            </a:r>
            <a:r>
              <a:rPr lang="en-US" sz="1800" spc="-25" dirty="0">
                <a:solidFill>
                  <a:srgbClr val="404040"/>
                </a:solidFill>
                <a:latin typeface="Calibri"/>
                <a:cs typeface="Calibri"/>
              </a:rPr>
              <a:t> </a:t>
            </a:r>
            <a:r>
              <a:rPr lang="en-US" sz="1800" spc="-15" dirty="0">
                <a:solidFill>
                  <a:srgbClr val="404040"/>
                </a:solidFill>
                <a:latin typeface="Calibri"/>
                <a:cs typeface="Calibri"/>
              </a:rPr>
              <a:t>at</a:t>
            </a:r>
            <a:r>
              <a:rPr lang="en-US" sz="1800" spc="-25" dirty="0">
                <a:solidFill>
                  <a:srgbClr val="404040"/>
                </a:solidFill>
                <a:latin typeface="Calibri"/>
                <a:cs typeface="Calibri"/>
              </a:rPr>
              <a:t> </a:t>
            </a:r>
            <a:r>
              <a:rPr lang="en-US" sz="1800" spc="-15" dirty="0">
                <a:solidFill>
                  <a:srgbClr val="404040"/>
                </a:solidFill>
                <a:latin typeface="Calibri"/>
                <a:cs typeface="Calibri"/>
              </a:rPr>
              <a:t>executives</a:t>
            </a:r>
            <a:r>
              <a:rPr lang="en-US" sz="1800" spc="-20" dirty="0">
                <a:solidFill>
                  <a:srgbClr val="404040"/>
                </a:solidFill>
                <a:latin typeface="Calibri"/>
                <a:cs typeface="Calibri"/>
              </a:rPr>
              <a:t> </a:t>
            </a:r>
            <a:r>
              <a:rPr lang="en-US" sz="1800" dirty="0">
                <a:solidFill>
                  <a:srgbClr val="404040"/>
                </a:solidFill>
                <a:latin typeface="Calibri"/>
                <a:cs typeface="Calibri"/>
              </a:rPr>
              <a:t>&amp; </a:t>
            </a:r>
            <a:r>
              <a:rPr lang="en-US" sz="1800" spc="-530" dirty="0">
                <a:solidFill>
                  <a:srgbClr val="404040"/>
                </a:solidFill>
                <a:latin typeface="Calibri"/>
                <a:cs typeface="Calibri"/>
              </a:rPr>
              <a:t> </a:t>
            </a:r>
            <a:r>
              <a:rPr lang="en-US" sz="1800" spc="-10" dirty="0">
                <a:solidFill>
                  <a:srgbClr val="404040"/>
                </a:solidFill>
                <a:latin typeface="Calibri"/>
                <a:cs typeface="Calibri"/>
              </a:rPr>
              <a:t>managers. </a:t>
            </a:r>
            <a:r>
              <a:rPr lang="en-US" sz="1800" spc="-5" dirty="0">
                <a:solidFill>
                  <a:srgbClr val="404040"/>
                </a:solidFill>
                <a:latin typeface="Calibri"/>
                <a:cs typeface="Calibri"/>
              </a:rPr>
              <a:t>Emphasis on linking </a:t>
            </a:r>
            <a:r>
              <a:rPr lang="en-US" sz="1800" dirty="0">
                <a:solidFill>
                  <a:srgbClr val="404040"/>
                </a:solidFill>
                <a:latin typeface="Calibri"/>
                <a:cs typeface="Calibri"/>
              </a:rPr>
              <a:t> </a:t>
            </a:r>
            <a:r>
              <a:rPr lang="en-US" sz="1800" spc="-10" dirty="0">
                <a:solidFill>
                  <a:srgbClr val="404040"/>
                </a:solidFill>
                <a:latin typeface="Calibri"/>
                <a:cs typeface="Calibri"/>
              </a:rPr>
              <a:t>process</a:t>
            </a:r>
            <a:r>
              <a:rPr lang="en-US" sz="1800" spc="-50" dirty="0">
                <a:solidFill>
                  <a:srgbClr val="404040"/>
                </a:solidFill>
                <a:latin typeface="Calibri"/>
                <a:cs typeface="Calibri"/>
              </a:rPr>
              <a:t> </a:t>
            </a:r>
            <a:r>
              <a:rPr lang="en-US" sz="1800" spc="-5" dirty="0">
                <a:solidFill>
                  <a:srgbClr val="404040"/>
                </a:solidFill>
                <a:latin typeface="Calibri"/>
                <a:cs typeface="Calibri"/>
              </a:rPr>
              <a:t>performance</a:t>
            </a:r>
            <a:r>
              <a:rPr lang="en-US" sz="1800" spc="-40" dirty="0">
                <a:solidFill>
                  <a:srgbClr val="404040"/>
                </a:solidFill>
                <a:latin typeface="Calibri"/>
                <a:cs typeface="Calibri"/>
              </a:rPr>
              <a:t> </a:t>
            </a:r>
            <a:r>
              <a:rPr lang="en-US" sz="1800" spc="-15" dirty="0">
                <a:solidFill>
                  <a:srgbClr val="404040"/>
                </a:solidFill>
                <a:latin typeface="Calibri"/>
                <a:cs typeface="Calibri"/>
              </a:rPr>
              <a:t>to </a:t>
            </a:r>
            <a:r>
              <a:rPr lang="en-US" sz="1800" spc="-525" dirty="0">
                <a:solidFill>
                  <a:srgbClr val="404040"/>
                </a:solidFill>
                <a:latin typeface="Calibri"/>
                <a:cs typeface="Calibri"/>
              </a:rPr>
              <a:t> </a:t>
            </a:r>
            <a:r>
              <a:rPr lang="en-US" sz="1800" spc="-20" dirty="0">
                <a:solidFill>
                  <a:srgbClr val="404040"/>
                </a:solidFill>
                <a:latin typeface="Calibri"/>
                <a:cs typeface="Calibri"/>
              </a:rPr>
              <a:t>strategic </a:t>
            </a:r>
            <a:r>
              <a:rPr lang="en-US" sz="1800" spc="-5" dirty="0">
                <a:solidFill>
                  <a:srgbClr val="404040"/>
                </a:solidFill>
                <a:latin typeface="Calibri"/>
                <a:cs typeface="Calibri"/>
              </a:rPr>
              <a:t>objectives. </a:t>
            </a:r>
            <a:r>
              <a:rPr lang="en-US" sz="1800" b="0" i="0" u="none" strike="noStrike" baseline="0" dirty="0">
                <a:latin typeface="QxpmdkTimes-Roman"/>
              </a:rPr>
              <a:t>Their purpose is to provide a high-level picture of the performance of groups of processes along multiple performance</a:t>
            </a:r>
          </a:p>
          <a:p>
            <a:pPr algn="just"/>
            <a:r>
              <a:rPr lang="en-US" sz="1800" b="0" i="0" u="none" strike="noStrike" baseline="0" dirty="0">
                <a:latin typeface="QxpmdkTimes-Roman"/>
              </a:rPr>
              <a:t>dimensions.</a:t>
            </a:r>
            <a:endParaRPr lang="en-US" sz="1800" dirty="0">
              <a:latin typeface="Calibri"/>
              <a:cs typeface="Calibri"/>
            </a:endParaRPr>
          </a:p>
          <a:p>
            <a:pPr algn="just"/>
            <a:endParaRPr lang="en-US" dirty="0"/>
          </a:p>
          <a:p>
            <a:pPr algn="just"/>
            <a:endParaRPr lang="en-US" dirty="0"/>
          </a:p>
        </p:txBody>
      </p:sp>
    </p:spTree>
    <p:extLst>
      <p:ext uri="{BB962C8B-B14F-4D97-AF65-F5344CB8AC3E}">
        <p14:creationId xmlns:p14="http://schemas.microsoft.com/office/powerpoint/2010/main" val="2029751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63954" y="2916933"/>
            <a:ext cx="1556385" cy="2134870"/>
            <a:chOff x="1463954" y="2916933"/>
            <a:chExt cx="1556385" cy="2134870"/>
          </a:xfrm>
        </p:grpSpPr>
        <p:sp>
          <p:nvSpPr>
            <p:cNvPr id="3" name="object 3"/>
            <p:cNvSpPr/>
            <p:nvPr/>
          </p:nvSpPr>
          <p:spPr>
            <a:xfrm>
              <a:off x="1471891" y="2924870"/>
              <a:ext cx="1540510" cy="2118995"/>
            </a:xfrm>
            <a:custGeom>
              <a:avLst/>
              <a:gdLst/>
              <a:ahLst/>
              <a:cxnLst/>
              <a:rect l="l" t="t" r="r" b="b"/>
              <a:pathLst>
                <a:path w="1540510" h="2118995">
                  <a:moveTo>
                    <a:pt x="1283413" y="0"/>
                  </a:moveTo>
                  <a:lnTo>
                    <a:pt x="256689" y="0"/>
                  </a:lnTo>
                  <a:lnTo>
                    <a:pt x="210549" y="4135"/>
                  </a:lnTo>
                  <a:lnTo>
                    <a:pt x="167122" y="16059"/>
                  </a:lnTo>
                  <a:lnTo>
                    <a:pt x="127133" y="35045"/>
                  </a:lnTo>
                  <a:lnTo>
                    <a:pt x="91307" y="60370"/>
                  </a:lnTo>
                  <a:lnTo>
                    <a:pt x="60370" y="91307"/>
                  </a:lnTo>
                  <a:lnTo>
                    <a:pt x="35045" y="127133"/>
                  </a:lnTo>
                  <a:lnTo>
                    <a:pt x="16059" y="167122"/>
                  </a:lnTo>
                  <a:lnTo>
                    <a:pt x="4135" y="210549"/>
                  </a:lnTo>
                  <a:lnTo>
                    <a:pt x="0" y="256689"/>
                  </a:lnTo>
                  <a:lnTo>
                    <a:pt x="0" y="1861850"/>
                  </a:lnTo>
                  <a:lnTo>
                    <a:pt x="4135" y="1907990"/>
                  </a:lnTo>
                  <a:lnTo>
                    <a:pt x="16059" y="1951418"/>
                  </a:lnTo>
                  <a:lnTo>
                    <a:pt x="35045" y="1991407"/>
                  </a:lnTo>
                  <a:lnTo>
                    <a:pt x="60370" y="2027233"/>
                  </a:lnTo>
                  <a:lnTo>
                    <a:pt x="91307" y="2058170"/>
                  </a:lnTo>
                  <a:lnTo>
                    <a:pt x="127133" y="2083495"/>
                  </a:lnTo>
                  <a:lnTo>
                    <a:pt x="167122" y="2102482"/>
                  </a:lnTo>
                  <a:lnTo>
                    <a:pt x="210549" y="2114405"/>
                  </a:lnTo>
                  <a:lnTo>
                    <a:pt x="256689" y="2118541"/>
                  </a:lnTo>
                  <a:lnTo>
                    <a:pt x="1283413" y="2118541"/>
                  </a:lnTo>
                  <a:lnTo>
                    <a:pt x="1329554" y="2114405"/>
                  </a:lnTo>
                  <a:lnTo>
                    <a:pt x="1372981" y="2102482"/>
                  </a:lnTo>
                  <a:lnTo>
                    <a:pt x="1412970" y="2083495"/>
                  </a:lnTo>
                  <a:lnTo>
                    <a:pt x="1448795" y="2058170"/>
                  </a:lnTo>
                  <a:lnTo>
                    <a:pt x="1479733" y="2027233"/>
                  </a:lnTo>
                  <a:lnTo>
                    <a:pt x="1505057" y="1991407"/>
                  </a:lnTo>
                  <a:lnTo>
                    <a:pt x="1524044" y="1951418"/>
                  </a:lnTo>
                  <a:lnTo>
                    <a:pt x="1535967" y="1907990"/>
                  </a:lnTo>
                  <a:lnTo>
                    <a:pt x="1540103" y="1861850"/>
                  </a:lnTo>
                  <a:lnTo>
                    <a:pt x="1540103" y="256689"/>
                  </a:lnTo>
                  <a:lnTo>
                    <a:pt x="1535967" y="210549"/>
                  </a:lnTo>
                  <a:lnTo>
                    <a:pt x="1524044" y="167122"/>
                  </a:lnTo>
                  <a:lnTo>
                    <a:pt x="1505057" y="127133"/>
                  </a:lnTo>
                  <a:lnTo>
                    <a:pt x="1479733" y="91307"/>
                  </a:lnTo>
                  <a:lnTo>
                    <a:pt x="1448795" y="60370"/>
                  </a:lnTo>
                  <a:lnTo>
                    <a:pt x="1412970" y="35045"/>
                  </a:lnTo>
                  <a:lnTo>
                    <a:pt x="1372981" y="16059"/>
                  </a:lnTo>
                  <a:lnTo>
                    <a:pt x="1329554" y="4135"/>
                  </a:lnTo>
                  <a:lnTo>
                    <a:pt x="1283413" y="0"/>
                  </a:lnTo>
                  <a:close/>
                </a:path>
              </a:pathLst>
            </a:custGeom>
            <a:solidFill>
              <a:srgbClr val="F1E5F0"/>
            </a:solidFill>
          </p:spPr>
          <p:txBody>
            <a:bodyPr wrap="square" lIns="0" tIns="0" rIns="0" bIns="0" rtlCol="0"/>
            <a:lstStyle/>
            <a:p>
              <a:endParaRPr/>
            </a:p>
          </p:txBody>
        </p:sp>
        <p:sp>
          <p:nvSpPr>
            <p:cNvPr id="4" name="object 4"/>
            <p:cNvSpPr/>
            <p:nvPr/>
          </p:nvSpPr>
          <p:spPr>
            <a:xfrm>
              <a:off x="1471891" y="2924870"/>
              <a:ext cx="1540510" cy="2118995"/>
            </a:xfrm>
            <a:custGeom>
              <a:avLst/>
              <a:gdLst/>
              <a:ahLst/>
              <a:cxnLst/>
              <a:rect l="l" t="t" r="r" b="b"/>
              <a:pathLst>
                <a:path w="1540510" h="2118995">
                  <a:moveTo>
                    <a:pt x="0" y="256690"/>
                  </a:moveTo>
                  <a:lnTo>
                    <a:pt x="4135" y="210549"/>
                  </a:lnTo>
                  <a:lnTo>
                    <a:pt x="16059" y="167122"/>
                  </a:lnTo>
                  <a:lnTo>
                    <a:pt x="35045" y="127133"/>
                  </a:lnTo>
                  <a:lnTo>
                    <a:pt x="60370" y="91307"/>
                  </a:lnTo>
                  <a:lnTo>
                    <a:pt x="91307" y="60370"/>
                  </a:lnTo>
                  <a:lnTo>
                    <a:pt x="127133" y="35045"/>
                  </a:lnTo>
                  <a:lnTo>
                    <a:pt x="167122" y="16059"/>
                  </a:lnTo>
                  <a:lnTo>
                    <a:pt x="210549" y="4135"/>
                  </a:lnTo>
                  <a:lnTo>
                    <a:pt x="256690" y="0"/>
                  </a:lnTo>
                  <a:lnTo>
                    <a:pt x="1283414" y="0"/>
                  </a:lnTo>
                  <a:lnTo>
                    <a:pt x="1329554" y="4135"/>
                  </a:lnTo>
                  <a:lnTo>
                    <a:pt x="1372981" y="16059"/>
                  </a:lnTo>
                  <a:lnTo>
                    <a:pt x="1412970" y="35045"/>
                  </a:lnTo>
                  <a:lnTo>
                    <a:pt x="1448796" y="60370"/>
                  </a:lnTo>
                  <a:lnTo>
                    <a:pt x="1479733" y="91307"/>
                  </a:lnTo>
                  <a:lnTo>
                    <a:pt x="1505058" y="127133"/>
                  </a:lnTo>
                  <a:lnTo>
                    <a:pt x="1524044" y="167122"/>
                  </a:lnTo>
                  <a:lnTo>
                    <a:pt x="1535968" y="210549"/>
                  </a:lnTo>
                  <a:lnTo>
                    <a:pt x="1540104" y="256690"/>
                  </a:lnTo>
                  <a:lnTo>
                    <a:pt x="1540104" y="1861851"/>
                  </a:lnTo>
                  <a:lnTo>
                    <a:pt x="1535968" y="1907991"/>
                  </a:lnTo>
                  <a:lnTo>
                    <a:pt x="1524044" y="1951418"/>
                  </a:lnTo>
                  <a:lnTo>
                    <a:pt x="1505058" y="1991407"/>
                  </a:lnTo>
                  <a:lnTo>
                    <a:pt x="1479733" y="2027233"/>
                  </a:lnTo>
                  <a:lnTo>
                    <a:pt x="1448796" y="2058170"/>
                  </a:lnTo>
                  <a:lnTo>
                    <a:pt x="1412970" y="2083495"/>
                  </a:lnTo>
                  <a:lnTo>
                    <a:pt x="1372981" y="2102481"/>
                  </a:lnTo>
                  <a:lnTo>
                    <a:pt x="1329554" y="2114405"/>
                  </a:lnTo>
                  <a:lnTo>
                    <a:pt x="1283414" y="2118541"/>
                  </a:lnTo>
                  <a:lnTo>
                    <a:pt x="256690" y="2118541"/>
                  </a:lnTo>
                  <a:lnTo>
                    <a:pt x="210549" y="2114405"/>
                  </a:lnTo>
                  <a:lnTo>
                    <a:pt x="167122" y="2102481"/>
                  </a:lnTo>
                  <a:lnTo>
                    <a:pt x="127133" y="2083495"/>
                  </a:lnTo>
                  <a:lnTo>
                    <a:pt x="91307" y="2058170"/>
                  </a:lnTo>
                  <a:lnTo>
                    <a:pt x="60370" y="2027233"/>
                  </a:lnTo>
                  <a:lnTo>
                    <a:pt x="35045" y="1991407"/>
                  </a:lnTo>
                  <a:lnTo>
                    <a:pt x="16059" y="1951418"/>
                  </a:lnTo>
                  <a:lnTo>
                    <a:pt x="4135" y="1907991"/>
                  </a:lnTo>
                  <a:lnTo>
                    <a:pt x="0" y="1861851"/>
                  </a:lnTo>
                  <a:lnTo>
                    <a:pt x="0" y="256690"/>
                  </a:lnTo>
                  <a:close/>
                </a:path>
              </a:pathLst>
            </a:custGeom>
            <a:ln w="15875">
              <a:solidFill>
                <a:srgbClr val="6E9217"/>
              </a:solidFill>
            </a:ln>
          </p:spPr>
          <p:txBody>
            <a:bodyPr wrap="square" lIns="0" tIns="0" rIns="0" bIns="0" rtlCol="0"/>
            <a:lstStyle/>
            <a:p>
              <a:endParaRPr/>
            </a:p>
          </p:txBody>
        </p:sp>
      </p:grpSp>
      <p:grpSp>
        <p:nvGrpSpPr>
          <p:cNvPr id="5" name="object 5"/>
          <p:cNvGrpSpPr/>
          <p:nvPr/>
        </p:nvGrpSpPr>
        <p:grpSpPr>
          <a:xfrm>
            <a:off x="5181600" y="1429511"/>
            <a:ext cx="4163695" cy="5135880"/>
            <a:chOff x="5181600" y="1429511"/>
            <a:chExt cx="4163695" cy="5135880"/>
          </a:xfrm>
        </p:grpSpPr>
        <p:pic>
          <p:nvPicPr>
            <p:cNvPr id="6" name="object 6"/>
            <p:cNvPicPr/>
            <p:nvPr/>
          </p:nvPicPr>
          <p:blipFill>
            <a:blip r:embed="rId2" cstate="print"/>
            <a:stretch>
              <a:fillRect/>
            </a:stretch>
          </p:blipFill>
          <p:spPr>
            <a:xfrm>
              <a:off x="5181600" y="1429511"/>
              <a:ext cx="515112" cy="5135880"/>
            </a:xfrm>
            <a:prstGeom prst="rect">
              <a:avLst/>
            </a:prstGeom>
          </p:spPr>
        </p:pic>
        <p:sp>
          <p:nvSpPr>
            <p:cNvPr id="7" name="object 7"/>
            <p:cNvSpPr/>
            <p:nvPr/>
          </p:nvSpPr>
          <p:spPr>
            <a:xfrm>
              <a:off x="5238877" y="1465436"/>
              <a:ext cx="417195" cy="5024755"/>
            </a:xfrm>
            <a:custGeom>
              <a:avLst/>
              <a:gdLst/>
              <a:ahLst/>
              <a:cxnLst/>
              <a:rect l="l" t="t" r="r" b="b"/>
              <a:pathLst>
                <a:path w="417195" h="5024755">
                  <a:moveTo>
                    <a:pt x="416918" y="5024394"/>
                  </a:moveTo>
                  <a:lnTo>
                    <a:pt x="335775" y="5024393"/>
                  </a:lnTo>
                  <a:lnTo>
                    <a:pt x="269513" y="5024392"/>
                  </a:lnTo>
                  <a:lnTo>
                    <a:pt x="224838" y="5024391"/>
                  </a:lnTo>
                  <a:lnTo>
                    <a:pt x="208456" y="5024389"/>
                  </a:lnTo>
                  <a:lnTo>
                    <a:pt x="208461" y="2512203"/>
                  </a:lnTo>
                  <a:lnTo>
                    <a:pt x="192079" y="2512200"/>
                  </a:lnTo>
                  <a:lnTo>
                    <a:pt x="147404" y="2512198"/>
                  </a:lnTo>
                  <a:lnTo>
                    <a:pt x="81142" y="2512197"/>
                  </a:lnTo>
                  <a:lnTo>
                    <a:pt x="0" y="2512197"/>
                  </a:lnTo>
                  <a:lnTo>
                    <a:pt x="81142" y="2512196"/>
                  </a:lnTo>
                  <a:lnTo>
                    <a:pt x="147404" y="2512195"/>
                  </a:lnTo>
                  <a:lnTo>
                    <a:pt x="192079" y="2512194"/>
                  </a:lnTo>
                  <a:lnTo>
                    <a:pt x="208461" y="2512192"/>
                  </a:lnTo>
                  <a:lnTo>
                    <a:pt x="208461" y="5"/>
                  </a:lnTo>
                  <a:lnTo>
                    <a:pt x="224843" y="3"/>
                  </a:lnTo>
                  <a:lnTo>
                    <a:pt x="269518" y="1"/>
                  </a:lnTo>
                  <a:lnTo>
                    <a:pt x="335780" y="0"/>
                  </a:lnTo>
                  <a:lnTo>
                    <a:pt x="416923" y="0"/>
                  </a:lnTo>
                </a:path>
              </a:pathLst>
            </a:custGeom>
            <a:ln w="28575">
              <a:solidFill>
                <a:srgbClr val="40404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538215" y="1819656"/>
              <a:ext cx="3806951" cy="2450592"/>
            </a:xfrm>
            <a:prstGeom prst="rect">
              <a:avLst/>
            </a:prstGeom>
          </p:spPr>
        </p:pic>
        <p:pic>
          <p:nvPicPr>
            <p:cNvPr id="9" name="object 9"/>
            <p:cNvPicPr/>
            <p:nvPr/>
          </p:nvPicPr>
          <p:blipFill>
            <a:blip r:embed="rId4" cstate="print"/>
            <a:stretch>
              <a:fillRect/>
            </a:stretch>
          </p:blipFill>
          <p:spPr>
            <a:xfrm>
              <a:off x="5732018" y="2014838"/>
              <a:ext cx="3220666" cy="1863836"/>
            </a:xfrm>
            <a:prstGeom prst="rect">
              <a:avLst/>
            </a:prstGeom>
          </p:spPr>
        </p:pic>
      </p:grpSp>
      <p:sp>
        <p:nvSpPr>
          <p:cNvPr id="10" name="object 10"/>
          <p:cNvSpPr txBox="1"/>
          <p:nvPr/>
        </p:nvSpPr>
        <p:spPr>
          <a:xfrm>
            <a:off x="6205519" y="1561084"/>
            <a:ext cx="2174875" cy="269240"/>
          </a:xfrm>
          <a:prstGeom prst="rect">
            <a:avLst/>
          </a:prstGeom>
        </p:spPr>
        <p:txBody>
          <a:bodyPr vert="horz" wrap="square" lIns="0" tIns="12700" rIns="0" bIns="0" rtlCol="0">
            <a:spAutoFit/>
          </a:bodyPr>
          <a:lstStyle/>
          <a:p>
            <a:pPr marL="12700">
              <a:lnSpc>
                <a:spcPct val="100000"/>
              </a:lnSpc>
              <a:spcBef>
                <a:spcPts val="100"/>
              </a:spcBef>
            </a:pPr>
            <a:r>
              <a:rPr sz="1600" b="1" i="1" dirty="0">
                <a:solidFill>
                  <a:srgbClr val="404040"/>
                </a:solidFill>
                <a:latin typeface="Calibri"/>
                <a:cs typeface="Calibri"/>
              </a:rPr>
              <a:t>Performance</a:t>
            </a:r>
            <a:r>
              <a:rPr sz="1600" b="1" i="1" spc="-50" dirty="0">
                <a:solidFill>
                  <a:srgbClr val="404040"/>
                </a:solidFill>
                <a:latin typeface="Calibri"/>
                <a:cs typeface="Calibri"/>
              </a:rPr>
              <a:t> </a:t>
            </a:r>
            <a:r>
              <a:rPr sz="1600" b="1" i="1" spc="5" dirty="0">
                <a:solidFill>
                  <a:srgbClr val="404040"/>
                </a:solidFill>
                <a:latin typeface="Calibri"/>
                <a:cs typeface="Calibri"/>
              </a:rPr>
              <a:t>Dashboards</a:t>
            </a:r>
            <a:endParaRPr sz="1600">
              <a:latin typeface="Calibri"/>
              <a:cs typeface="Calibri"/>
            </a:endParaRPr>
          </a:p>
        </p:txBody>
      </p:sp>
      <p:sp>
        <p:nvSpPr>
          <p:cNvPr id="11" name="object 11"/>
          <p:cNvSpPr txBox="1"/>
          <p:nvPr/>
        </p:nvSpPr>
        <p:spPr>
          <a:xfrm>
            <a:off x="6664680" y="4100067"/>
            <a:ext cx="1311910" cy="269240"/>
          </a:xfrm>
          <a:prstGeom prst="rect">
            <a:avLst/>
          </a:prstGeom>
        </p:spPr>
        <p:txBody>
          <a:bodyPr vert="horz" wrap="square" lIns="0" tIns="12700" rIns="0" bIns="0" rtlCol="0">
            <a:spAutoFit/>
          </a:bodyPr>
          <a:lstStyle/>
          <a:p>
            <a:pPr marL="12700">
              <a:lnSpc>
                <a:spcPct val="100000"/>
              </a:lnSpc>
              <a:spcBef>
                <a:spcPts val="100"/>
              </a:spcBef>
            </a:pPr>
            <a:r>
              <a:rPr sz="1600" b="1" i="1" dirty="0">
                <a:solidFill>
                  <a:srgbClr val="404040"/>
                </a:solidFill>
                <a:latin typeface="Calibri"/>
                <a:cs typeface="Calibri"/>
              </a:rPr>
              <a:t>Process</a:t>
            </a:r>
            <a:r>
              <a:rPr sz="1600" b="1" i="1" spc="-50" dirty="0">
                <a:solidFill>
                  <a:srgbClr val="404040"/>
                </a:solidFill>
                <a:latin typeface="Calibri"/>
                <a:cs typeface="Calibri"/>
              </a:rPr>
              <a:t> </a:t>
            </a:r>
            <a:r>
              <a:rPr sz="1600" b="1" i="1" spc="5" dirty="0">
                <a:solidFill>
                  <a:srgbClr val="404040"/>
                </a:solidFill>
                <a:latin typeface="Calibri"/>
                <a:cs typeface="Calibri"/>
              </a:rPr>
              <a:t>Mining</a:t>
            </a:r>
            <a:endParaRPr sz="1600">
              <a:latin typeface="Calibri"/>
              <a:cs typeface="Calibri"/>
            </a:endParaRPr>
          </a:p>
        </p:txBody>
      </p:sp>
      <p:grpSp>
        <p:nvGrpSpPr>
          <p:cNvPr id="12" name="object 12"/>
          <p:cNvGrpSpPr/>
          <p:nvPr/>
        </p:nvGrpSpPr>
        <p:grpSpPr>
          <a:xfrm>
            <a:off x="5619146" y="1978567"/>
            <a:ext cx="3435350" cy="4555490"/>
            <a:chOff x="5619146" y="1978567"/>
            <a:chExt cx="3435350" cy="4555490"/>
          </a:xfrm>
        </p:grpSpPr>
        <p:pic>
          <p:nvPicPr>
            <p:cNvPr id="13" name="object 13"/>
            <p:cNvPicPr/>
            <p:nvPr/>
          </p:nvPicPr>
          <p:blipFill>
            <a:blip r:embed="rId5" cstate="print"/>
            <a:stretch>
              <a:fillRect/>
            </a:stretch>
          </p:blipFill>
          <p:spPr>
            <a:xfrm>
              <a:off x="5619146" y="4471366"/>
              <a:ext cx="3434759" cy="2062275"/>
            </a:xfrm>
            <a:prstGeom prst="rect">
              <a:avLst/>
            </a:prstGeom>
          </p:spPr>
        </p:pic>
        <p:sp>
          <p:nvSpPr>
            <p:cNvPr id="14" name="object 14"/>
            <p:cNvSpPr/>
            <p:nvPr/>
          </p:nvSpPr>
          <p:spPr>
            <a:xfrm>
              <a:off x="5744517" y="2003967"/>
              <a:ext cx="3208655" cy="1893570"/>
            </a:xfrm>
            <a:custGeom>
              <a:avLst/>
              <a:gdLst/>
              <a:ahLst/>
              <a:cxnLst/>
              <a:rect l="l" t="t" r="r" b="b"/>
              <a:pathLst>
                <a:path w="3208654" h="1893570">
                  <a:moveTo>
                    <a:pt x="0" y="0"/>
                  </a:moveTo>
                  <a:lnTo>
                    <a:pt x="3208169" y="0"/>
                  </a:lnTo>
                  <a:lnTo>
                    <a:pt x="3208169" y="1893507"/>
                  </a:lnTo>
                  <a:lnTo>
                    <a:pt x="0" y="1893507"/>
                  </a:lnTo>
                  <a:lnTo>
                    <a:pt x="0" y="0"/>
                  </a:lnTo>
                  <a:close/>
                </a:path>
              </a:pathLst>
            </a:custGeom>
            <a:ln w="50800">
              <a:solidFill>
                <a:srgbClr val="C00000"/>
              </a:solidFill>
            </a:ln>
          </p:spPr>
          <p:txBody>
            <a:bodyPr wrap="square" lIns="0" tIns="0" rIns="0" bIns="0" rtlCol="0"/>
            <a:lstStyle/>
            <a:p>
              <a:endParaRPr/>
            </a:p>
          </p:txBody>
        </p:sp>
      </p:grpSp>
      <p:grpSp>
        <p:nvGrpSpPr>
          <p:cNvPr id="15" name="object 15"/>
          <p:cNvGrpSpPr/>
          <p:nvPr/>
        </p:nvGrpSpPr>
        <p:grpSpPr>
          <a:xfrm>
            <a:off x="1588008" y="4136135"/>
            <a:ext cx="1408430" cy="868680"/>
            <a:chOff x="1588008" y="4136135"/>
            <a:chExt cx="1408430" cy="868680"/>
          </a:xfrm>
        </p:grpSpPr>
        <p:pic>
          <p:nvPicPr>
            <p:cNvPr id="16" name="object 16"/>
            <p:cNvPicPr/>
            <p:nvPr/>
          </p:nvPicPr>
          <p:blipFill>
            <a:blip r:embed="rId6" cstate="print"/>
            <a:stretch>
              <a:fillRect/>
            </a:stretch>
          </p:blipFill>
          <p:spPr>
            <a:xfrm>
              <a:off x="1588008" y="4136135"/>
              <a:ext cx="1408176" cy="868680"/>
            </a:xfrm>
            <a:prstGeom prst="rect">
              <a:avLst/>
            </a:prstGeom>
          </p:spPr>
        </p:pic>
        <p:pic>
          <p:nvPicPr>
            <p:cNvPr id="17" name="object 17"/>
            <p:cNvPicPr/>
            <p:nvPr/>
          </p:nvPicPr>
          <p:blipFill>
            <a:blip r:embed="rId7" cstate="print"/>
            <a:stretch>
              <a:fillRect/>
            </a:stretch>
          </p:blipFill>
          <p:spPr>
            <a:xfrm>
              <a:off x="1719072" y="4373879"/>
              <a:ext cx="1146048" cy="527304"/>
            </a:xfrm>
            <a:prstGeom prst="rect">
              <a:avLst/>
            </a:prstGeom>
          </p:spPr>
        </p:pic>
        <p:sp>
          <p:nvSpPr>
            <p:cNvPr id="18" name="object 18"/>
            <p:cNvSpPr/>
            <p:nvPr/>
          </p:nvSpPr>
          <p:spPr>
            <a:xfrm>
              <a:off x="1622592" y="4170002"/>
              <a:ext cx="1286510" cy="747395"/>
            </a:xfrm>
            <a:custGeom>
              <a:avLst/>
              <a:gdLst/>
              <a:ahLst/>
              <a:cxnLst/>
              <a:rect l="l" t="t" r="r" b="b"/>
              <a:pathLst>
                <a:path w="1286510" h="747395">
                  <a:moveTo>
                    <a:pt x="643252" y="0"/>
                  </a:moveTo>
                  <a:lnTo>
                    <a:pt x="568235" y="837"/>
                  </a:lnTo>
                  <a:lnTo>
                    <a:pt x="495760" y="3288"/>
                  </a:lnTo>
                  <a:lnTo>
                    <a:pt x="426309" y="7258"/>
                  </a:lnTo>
                  <a:lnTo>
                    <a:pt x="360366" y="12654"/>
                  </a:lnTo>
                  <a:lnTo>
                    <a:pt x="298412" y="19383"/>
                  </a:lnTo>
                  <a:lnTo>
                    <a:pt x="240930" y="27351"/>
                  </a:lnTo>
                  <a:lnTo>
                    <a:pt x="188404" y="36465"/>
                  </a:lnTo>
                  <a:lnTo>
                    <a:pt x="141315" y="46632"/>
                  </a:lnTo>
                  <a:lnTo>
                    <a:pt x="100146" y="57758"/>
                  </a:lnTo>
                  <a:lnTo>
                    <a:pt x="37500" y="82513"/>
                  </a:lnTo>
                  <a:lnTo>
                    <a:pt x="4327" y="109983"/>
                  </a:lnTo>
                  <a:lnTo>
                    <a:pt x="0" y="124503"/>
                  </a:lnTo>
                  <a:lnTo>
                    <a:pt x="0" y="622515"/>
                  </a:lnTo>
                  <a:lnTo>
                    <a:pt x="37500" y="664506"/>
                  </a:lnTo>
                  <a:lnTo>
                    <a:pt x="100146" y="689261"/>
                  </a:lnTo>
                  <a:lnTo>
                    <a:pt x="141315" y="700386"/>
                  </a:lnTo>
                  <a:lnTo>
                    <a:pt x="188404" y="710553"/>
                  </a:lnTo>
                  <a:lnTo>
                    <a:pt x="240930" y="719668"/>
                  </a:lnTo>
                  <a:lnTo>
                    <a:pt x="298412" y="727636"/>
                  </a:lnTo>
                  <a:lnTo>
                    <a:pt x="360366" y="734365"/>
                  </a:lnTo>
                  <a:lnTo>
                    <a:pt x="426309" y="739761"/>
                  </a:lnTo>
                  <a:lnTo>
                    <a:pt x="495760" y="743732"/>
                  </a:lnTo>
                  <a:lnTo>
                    <a:pt x="568235" y="746182"/>
                  </a:lnTo>
                  <a:lnTo>
                    <a:pt x="643252" y="747020"/>
                  </a:lnTo>
                  <a:lnTo>
                    <a:pt x="718269" y="746182"/>
                  </a:lnTo>
                  <a:lnTo>
                    <a:pt x="790743" y="743732"/>
                  </a:lnTo>
                  <a:lnTo>
                    <a:pt x="860194" y="739761"/>
                  </a:lnTo>
                  <a:lnTo>
                    <a:pt x="926137" y="734365"/>
                  </a:lnTo>
                  <a:lnTo>
                    <a:pt x="988091" y="727636"/>
                  </a:lnTo>
                  <a:lnTo>
                    <a:pt x="1045572" y="719668"/>
                  </a:lnTo>
                  <a:lnTo>
                    <a:pt x="1098099" y="710553"/>
                  </a:lnTo>
                  <a:lnTo>
                    <a:pt x="1145188" y="700386"/>
                  </a:lnTo>
                  <a:lnTo>
                    <a:pt x="1186356" y="689261"/>
                  </a:lnTo>
                  <a:lnTo>
                    <a:pt x="1249002" y="664506"/>
                  </a:lnTo>
                  <a:lnTo>
                    <a:pt x="1282176" y="637035"/>
                  </a:lnTo>
                  <a:lnTo>
                    <a:pt x="1286503" y="622515"/>
                  </a:lnTo>
                  <a:lnTo>
                    <a:pt x="1286503" y="124503"/>
                  </a:lnTo>
                  <a:lnTo>
                    <a:pt x="1249002" y="82513"/>
                  </a:lnTo>
                  <a:lnTo>
                    <a:pt x="1186356" y="57758"/>
                  </a:lnTo>
                  <a:lnTo>
                    <a:pt x="1145188" y="46632"/>
                  </a:lnTo>
                  <a:lnTo>
                    <a:pt x="1098099" y="36465"/>
                  </a:lnTo>
                  <a:lnTo>
                    <a:pt x="1045572" y="27351"/>
                  </a:lnTo>
                  <a:lnTo>
                    <a:pt x="988091" y="19383"/>
                  </a:lnTo>
                  <a:lnTo>
                    <a:pt x="926137" y="12654"/>
                  </a:lnTo>
                  <a:lnTo>
                    <a:pt x="860194" y="7258"/>
                  </a:lnTo>
                  <a:lnTo>
                    <a:pt x="790743" y="3288"/>
                  </a:lnTo>
                  <a:lnTo>
                    <a:pt x="718269" y="837"/>
                  </a:lnTo>
                  <a:lnTo>
                    <a:pt x="643252" y="0"/>
                  </a:lnTo>
                  <a:close/>
                </a:path>
              </a:pathLst>
            </a:custGeom>
            <a:solidFill>
              <a:srgbClr val="A6A6A6"/>
            </a:solidFill>
          </p:spPr>
          <p:txBody>
            <a:bodyPr wrap="square" lIns="0" tIns="0" rIns="0" bIns="0" rtlCol="0"/>
            <a:lstStyle/>
            <a:p>
              <a:endParaRPr/>
            </a:p>
          </p:txBody>
        </p:sp>
        <p:sp>
          <p:nvSpPr>
            <p:cNvPr id="19" name="object 19"/>
            <p:cNvSpPr/>
            <p:nvPr/>
          </p:nvSpPr>
          <p:spPr>
            <a:xfrm>
              <a:off x="1622592" y="4170002"/>
              <a:ext cx="1286510" cy="747395"/>
            </a:xfrm>
            <a:custGeom>
              <a:avLst/>
              <a:gdLst/>
              <a:ahLst/>
              <a:cxnLst/>
              <a:rect l="l" t="t" r="r" b="b"/>
              <a:pathLst>
                <a:path w="1286510" h="747395">
                  <a:moveTo>
                    <a:pt x="1286503" y="124503"/>
                  </a:moveTo>
                  <a:lnTo>
                    <a:pt x="1249002" y="166493"/>
                  </a:lnTo>
                  <a:lnTo>
                    <a:pt x="1186356" y="191248"/>
                  </a:lnTo>
                  <a:lnTo>
                    <a:pt x="1145187" y="202373"/>
                  </a:lnTo>
                  <a:lnTo>
                    <a:pt x="1098098" y="212540"/>
                  </a:lnTo>
                  <a:lnTo>
                    <a:pt x="1045572" y="221654"/>
                  </a:lnTo>
                  <a:lnTo>
                    <a:pt x="988091" y="229623"/>
                  </a:lnTo>
                  <a:lnTo>
                    <a:pt x="926137" y="236352"/>
                  </a:lnTo>
                  <a:lnTo>
                    <a:pt x="860193" y="241748"/>
                  </a:lnTo>
                  <a:lnTo>
                    <a:pt x="790743" y="245718"/>
                  </a:lnTo>
                  <a:lnTo>
                    <a:pt x="718268" y="248169"/>
                  </a:lnTo>
                  <a:lnTo>
                    <a:pt x="643251" y="249006"/>
                  </a:lnTo>
                  <a:lnTo>
                    <a:pt x="568234" y="248169"/>
                  </a:lnTo>
                  <a:lnTo>
                    <a:pt x="495759" y="245718"/>
                  </a:lnTo>
                  <a:lnTo>
                    <a:pt x="426309" y="241748"/>
                  </a:lnTo>
                  <a:lnTo>
                    <a:pt x="360365" y="236352"/>
                  </a:lnTo>
                  <a:lnTo>
                    <a:pt x="298411" y="229623"/>
                  </a:lnTo>
                  <a:lnTo>
                    <a:pt x="240930" y="221654"/>
                  </a:lnTo>
                  <a:lnTo>
                    <a:pt x="188404" y="212540"/>
                  </a:lnTo>
                  <a:lnTo>
                    <a:pt x="141315" y="202373"/>
                  </a:lnTo>
                  <a:lnTo>
                    <a:pt x="100146" y="191248"/>
                  </a:lnTo>
                  <a:lnTo>
                    <a:pt x="37500" y="166493"/>
                  </a:lnTo>
                  <a:lnTo>
                    <a:pt x="4327" y="139023"/>
                  </a:lnTo>
                  <a:lnTo>
                    <a:pt x="0" y="124503"/>
                  </a:lnTo>
                </a:path>
                <a:path w="1286510" h="747395">
                  <a:moveTo>
                    <a:pt x="0" y="124503"/>
                  </a:moveTo>
                  <a:lnTo>
                    <a:pt x="37500" y="82513"/>
                  </a:lnTo>
                  <a:lnTo>
                    <a:pt x="100146" y="57758"/>
                  </a:lnTo>
                  <a:lnTo>
                    <a:pt x="141315" y="46632"/>
                  </a:lnTo>
                  <a:lnTo>
                    <a:pt x="188404" y="36466"/>
                  </a:lnTo>
                  <a:lnTo>
                    <a:pt x="240930" y="27351"/>
                  </a:lnTo>
                  <a:lnTo>
                    <a:pt x="298411" y="19383"/>
                  </a:lnTo>
                  <a:lnTo>
                    <a:pt x="360365" y="12654"/>
                  </a:lnTo>
                  <a:lnTo>
                    <a:pt x="426309" y="7258"/>
                  </a:lnTo>
                  <a:lnTo>
                    <a:pt x="495759" y="3288"/>
                  </a:lnTo>
                  <a:lnTo>
                    <a:pt x="568234" y="837"/>
                  </a:lnTo>
                  <a:lnTo>
                    <a:pt x="643251" y="0"/>
                  </a:lnTo>
                  <a:lnTo>
                    <a:pt x="718268" y="837"/>
                  </a:lnTo>
                  <a:lnTo>
                    <a:pt x="790743" y="3288"/>
                  </a:lnTo>
                  <a:lnTo>
                    <a:pt x="860193" y="7258"/>
                  </a:lnTo>
                  <a:lnTo>
                    <a:pt x="926137" y="12654"/>
                  </a:lnTo>
                  <a:lnTo>
                    <a:pt x="988091" y="19383"/>
                  </a:lnTo>
                  <a:lnTo>
                    <a:pt x="1045572" y="27351"/>
                  </a:lnTo>
                  <a:lnTo>
                    <a:pt x="1098098" y="36466"/>
                  </a:lnTo>
                  <a:lnTo>
                    <a:pt x="1145187" y="46632"/>
                  </a:lnTo>
                  <a:lnTo>
                    <a:pt x="1186356" y="57758"/>
                  </a:lnTo>
                  <a:lnTo>
                    <a:pt x="1249002" y="82513"/>
                  </a:lnTo>
                  <a:lnTo>
                    <a:pt x="1282175" y="109983"/>
                  </a:lnTo>
                  <a:lnTo>
                    <a:pt x="1286503" y="124503"/>
                  </a:lnTo>
                  <a:lnTo>
                    <a:pt x="1286503" y="622516"/>
                  </a:lnTo>
                  <a:lnTo>
                    <a:pt x="1249002" y="664506"/>
                  </a:lnTo>
                  <a:lnTo>
                    <a:pt x="1186356" y="689261"/>
                  </a:lnTo>
                  <a:lnTo>
                    <a:pt x="1145187" y="700387"/>
                  </a:lnTo>
                  <a:lnTo>
                    <a:pt x="1098098" y="710553"/>
                  </a:lnTo>
                  <a:lnTo>
                    <a:pt x="1045572" y="719668"/>
                  </a:lnTo>
                  <a:lnTo>
                    <a:pt x="988091" y="727636"/>
                  </a:lnTo>
                  <a:lnTo>
                    <a:pt x="926137" y="734365"/>
                  </a:lnTo>
                  <a:lnTo>
                    <a:pt x="860193" y="739761"/>
                  </a:lnTo>
                  <a:lnTo>
                    <a:pt x="790743" y="743731"/>
                  </a:lnTo>
                  <a:lnTo>
                    <a:pt x="718268" y="746182"/>
                  </a:lnTo>
                  <a:lnTo>
                    <a:pt x="643251" y="747020"/>
                  </a:lnTo>
                  <a:lnTo>
                    <a:pt x="568234" y="746182"/>
                  </a:lnTo>
                  <a:lnTo>
                    <a:pt x="495759" y="743731"/>
                  </a:lnTo>
                  <a:lnTo>
                    <a:pt x="426309" y="739761"/>
                  </a:lnTo>
                  <a:lnTo>
                    <a:pt x="360365" y="734365"/>
                  </a:lnTo>
                  <a:lnTo>
                    <a:pt x="298411" y="727636"/>
                  </a:lnTo>
                  <a:lnTo>
                    <a:pt x="240930" y="719668"/>
                  </a:lnTo>
                  <a:lnTo>
                    <a:pt x="188404" y="710553"/>
                  </a:lnTo>
                  <a:lnTo>
                    <a:pt x="141315" y="700387"/>
                  </a:lnTo>
                  <a:lnTo>
                    <a:pt x="100146" y="689261"/>
                  </a:lnTo>
                  <a:lnTo>
                    <a:pt x="37500" y="664506"/>
                  </a:lnTo>
                  <a:lnTo>
                    <a:pt x="4327" y="637036"/>
                  </a:lnTo>
                  <a:lnTo>
                    <a:pt x="0" y="622516"/>
                  </a:lnTo>
                  <a:lnTo>
                    <a:pt x="0" y="124503"/>
                  </a:lnTo>
                  <a:close/>
                </a:path>
              </a:pathLst>
            </a:custGeom>
            <a:ln w="15875">
              <a:solidFill>
                <a:srgbClr val="000000"/>
              </a:solidFill>
            </a:ln>
          </p:spPr>
          <p:txBody>
            <a:bodyPr wrap="square" lIns="0" tIns="0" rIns="0" bIns="0" rtlCol="0"/>
            <a:lstStyle/>
            <a:p>
              <a:endParaRPr/>
            </a:p>
          </p:txBody>
        </p:sp>
      </p:grpSp>
      <p:sp>
        <p:nvSpPr>
          <p:cNvPr id="20" name="object 20"/>
          <p:cNvSpPr txBox="1"/>
          <p:nvPr/>
        </p:nvSpPr>
        <p:spPr>
          <a:xfrm>
            <a:off x="1853474" y="4435348"/>
            <a:ext cx="823594"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Calibri"/>
                <a:cs typeface="Calibri"/>
              </a:rPr>
              <a:t>Database</a:t>
            </a:r>
            <a:endParaRPr sz="1600">
              <a:latin typeface="Calibri"/>
              <a:cs typeface="Calibri"/>
            </a:endParaRPr>
          </a:p>
        </p:txBody>
      </p:sp>
      <p:sp>
        <p:nvSpPr>
          <p:cNvPr id="21" name="object 21"/>
          <p:cNvSpPr txBox="1">
            <a:spLocks noGrp="1"/>
          </p:cNvSpPr>
          <p:nvPr>
            <p:ph type="title"/>
          </p:nvPr>
        </p:nvSpPr>
        <p:spPr>
          <a:xfrm>
            <a:off x="500363" y="774699"/>
            <a:ext cx="4150360"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FF0000"/>
                </a:solidFill>
              </a:rPr>
              <a:t>Business</a:t>
            </a:r>
            <a:r>
              <a:rPr sz="2800" spc="-15" dirty="0">
                <a:solidFill>
                  <a:srgbClr val="FF0000"/>
                </a:solidFill>
              </a:rPr>
              <a:t> </a:t>
            </a:r>
            <a:r>
              <a:rPr sz="2800" spc="-10" dirty="0">
                <a:solidFill>
                  <a:srgbClr val="FF0000"/>
                </a:solidFill>
              </a:rPr>
              <a:t>Process Monitoring</a:t>
            </a:r>
            <a:endParaRPr sz="2800"/>
          </a:p>
        </p:txBody>
      </p:sp>
      <p:sp>
        <p:nvSpPr>
          <p:cNvPr id="22" name="object 22"/>
          <p:cNvSpPr txBox="1"/>
          <p:nvPr/>
        </p:nvSpPr>
        <p:spPr>
          <a:xfrm>
            <a:off x="3641901" y="4593844"/>
            <a:ext cx="78740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404040"/>
                </a:solidFill>
                <a:latin typeface="Calibri"/>
                <a:cs typeface="Calibri"/>
              </a:rPr>
              <a:t>Event</a:t>
            </a:r>
            <a:r>
              <a:rPr sz="1600" spc="-55" dirty="0">
                <a:solidFill>
                  <a:srgbClr val="404040"/>
                </a:solidFill>
                <a:latin typeface="Calibri"/>
                <a:cs typeface="Calibri"/>
              </a:rPr>
              <a:t> </a:t>
            </a:r>
            <a:r>
              <a:rPr sz="1600" dirty="0">
                <a:solidFill>
                  <a:srgbClr val="404040"/>
                </a:solidFill>
                <a:latin typeface="Calibri"/>
                <a:cs typeface="Calibri"/>
              </a:rPr>
              <a:t>log</a:t>
            </a:r>
            <a:endParaRPr sz="1600">
              <a:latin typeface="Calibri"/>
              <a:cs typeface="Calibri"/>
            </a:endParaRPr>
          </a:p>
        </p:txBody>
      </p:sp>
      <p:pic>
        <p:nvPicPr>
          <p:cNvPr id="23" name="object 23"/>
          <p:cNvPicPr/>
          <p:nvPr/>
        </p:nvPicPr>
        <p:blipFill>
          <a:blip r:embed="rId8" cstate="print"/>
          <a:stretch>
            <a:fillRect/>
          </a:stretch>
        </p:blipFill>
        <p:spPr>
          <a:xfrm>
            <a:off x="3704591" y="4064137"/>
            <a:ext cx="683586" cy="508716"/>
          </a:xfrm>
          <a:prstGeom prst="rect">
            <a:avLst/>
          </a:prstGeom>
        </p:spPr>
      </p:pic>
      <p:grpSp>
        <p:nvGrpSpPr>
          <p:cNvPr id="24" name="object 24"/>
          <p:cNvGrpSpPr/>
          <p:nvPr/>
        </p:nvGrpSpPr>
        <p:grpSpPr>
          <a:xfrm>
            <a:off x="3069015" y="2913888"/>
            <a:ext cx="2009775" cy="1191895"/>
            <a:chOff x="3069015" y="2913888"/>
            <a:chExt cx="2009775" cy="1191895"/>
          </a:xfrm>
        </p:grpSpPr>
        <p:sp>
          <p:nvSpPr>
            <p:cNvPr id="25" name="object 25"/>
            <p:cNvSpPr/>
            <p:nvPr/>
          </p:nvSpPr>
          <p:spPr>
            <a:xfrm>
              <a:off x="3076953" y="3864072"/>
              <a:ext cx="276225" cy="200660"/>
            </a:xfrm>
            <a:custGeom>
              <a:avLst/>
              <a:gdLst/>
              <a:ahLst/>
              <a:cxnLst/>
              <a:rect l="l" t="t" r="r" b="b"/>
              <a:pathLst>
                <a:path w="276225" h="200660">
                  <a:moveTo>
                    <a:pt x="175773" y="0"/>
                  </a:moveTo>
                  <a:lnTo>
                    <a:pt x="175773" y="50016"/>
                  </a:lnTo>
                  <a:lnTo>
                    <a:pt x="0" y="50016"/>
                  </a:lnTo>
                  <a:lnTo>
                    <a:pt x="0" y="150047"/>
                  </a:lnTo>
                  <a:lnTo>
                    <a:pt x="175773" y="150047"/>
                  </a:lnTo>
                  <a:lnTo>
                    <a:pt x="175773" y="200063"/>
                  </a:lnTo>
                  <a:lnTo>
                    <a:pt x="275804" y="100031"/>
                  </a:lnTo>
                  <a:lnTo>
                    <a:pt x="175773" y="0"/>
                  </a:lnTo>
                  <a:close/>
                </a:path>
              </a:pathLst>
            </a:custGeom>
            <a:solidFill>
              <a:srgbClr val="2E353A"/>
            </a:solidFill>
          </p:spPr>
          <p:txBody>
            <a:bodyPr wrap="square" lIns="0" tIns="0" rIns="0" bIns="0" rtlCol="0"/>
            <a:lstStyle/>
            <a:p>
              <a:endParaRPr/>
            </a:p>
          </p:txBody>
        </p:sp>
        <p:sp>
          <p:nvSpPr>
            <p:cNvPr id="26" name="object 26"/>
            <p:cNvSpPr/>
            <p:nvPr/>
          </p:nvSpPr>
          <p:spPr>
            <a:xfrm>
              <a:off x="3076953" y="3864072"/>
              <a:ext cx="276225" cy="200660"/>
            </a:xfrm>
            <a:custGeom>
              <a:avLst/>
              <a:gdLst/>
              <a:ahLst/>
              <a:cxnLst/>
              <a:rect l="l" t="t" r="r" b="b"/>
              <a:pathLst>
                <a:path w="276225" h="200660">
                  <a:moveTo>
                    <a:pt x="0" y="50015"/>
                  </a:moveTo>
                  <a:lnTo>
                    <a:pt x="175773" y="50015"/>
                  </a:lnTo>
                  <a:lnTo>
                    <a:pt x="175773" y="0"/>
                  </a:lnTo>
                  <a:lnTo>
                    <a:pt x="275805" y="100031"/>
                  </a:lnTo>
                  <a:lnTo>
                    <a:pt x="175773" y="200063"/>
                  </a:lnTo>
                  <a:lnTo>
                    <a:pt x="175773" y="150047"/>
                  </a:lnTo>
                  <a:lnTo>
                    <a:pt x="0" y="150047"/>
                  </a:lnTo>
                  <a:lnTo>
                    <a:pt x="0" y="50015"/>
                  </a:lnTo>
                  <a:close/>
                </a:path>
              </a:pathLst>
            </a:custGeom>
            <a:ln w="15875">
              <a:solidFill>
                <a:srgbClr val="6E9217"/>
              </a:solidFill>
            </a:ln>
          </p:spPr>
          <p:txBody>
            <a:bodyPr wrap="square" lIns="0" tIns="0" rIns="0" bIns="0" rtlCol="0"/>
            <a:lstStyle/>
            <a:p>
              <a:endParaRPr/>
            </a:p>
          </p:txBody>
        </p:sp>
        <p:sp>
          <p:nvSpPr>
            <p:cNvPr id="27" name="object 27"/>
            <p:cNvSpPr/>
            <p:nvPr/>
          </p:nvSpPr>
          <p:spPr>
            <a:xfrm>
              <a:off x="4795025" y="3897473"/>
              <a:ext cx="276225" cy="200660"/>
            </a:xfrm>
            <a:custGeom>
              <a:avLst/>
              <a:gdLst/>
              <a:ahLst/>
              <a:cxnLst/>
              <a:rect l="l" t="t" r="r" b="b"/>
              <a:pathLst>
                <a:path w="276225" h="200660">
                  <a:moveTo>
                    <a:pt x="175773" y="0"/>
                  </a:moveTo>
                  <a:lnTo>
                    <a:pt x="175773" y="50016"/>
                  </a:lnTo>
                  <a:lnTo>
                    <a:pt x="0" y="50016"/>
                  </a:lnTo>
                  <a:lnTo>
                    <a:pt x="0" y="150047"/>
                  </a:lnTo>
                  <a:lnTo>
                    <a:pt x="175773" y="150047"/>
                  </a:lnTo>
                  <a:lnTo>
                    <a:pt x="175773" y="200063"/>
                  </a:lnTo>
                  <a:lnTo>
                    <a:pt x="275804" y="100031"/>
                  </a:lnTo>
                  <a:lnTo>
                    <a:pt x="175773" y="0"/>
                  </a:lnTo>
                  <a:close/>
                </a:path>
              </a:pathLst>
            </a:custGeom>
            <a:solidFill>
              <a:srgbClr val="2E353A"/>
            </a:solidFill>
          </p:spPr>
          <p:txBody>
            <a:bodyPr wrap="square" lIns="0" tIns="0" rIns="0" bIns="0" rtlCol="0"/>
            <a:lstStyle/>
            <a:p>
              <a:endParaRPr/>
            </a:p>
          </p:txBody>
        </p:sp>
        <p:sp>
          <p:nvSpPr>
            <p:cNvPr id="28" name="object 28"/>
            <p:cNvSpPr/>
            <p:nvPr/>
          </p:nvSpPr>
          <p:spPr>
            <a:xfrm>
              <a:off x="4795025" y="3897473"/>
              <a:ext cx="276225" cy="200660"/>
            </a:xfrm>
            <a:custGeom>
              <a:avLst/>
              <a:gdLst/>
              <a:ahLst/>
              <a:cxnLst/>
              <a:rect l="l" t="t" r="r" b="b"/>
              <a:pathLst>
                <a:path w="276225" h="200660">
                  <a:moveTo>
                    <a:pt x="0" y="50015"/>
                  </a:moveTo>
                  <a:lnTo>
                    <a:pt x="175773" y="50015"/>
                  </a:lnTo>
                  <a:lnTo>
                    <a:pt x="175773" y="0"/>
                  </a:lnTo>
                  <a:lnTo>
                    <a:pt x="275805" y="100031"/>
                  </a:lnTo>
                  <a:lnTo>
                    <a:pt x="175773" y="200063"/>
                  </a:lnTo>
                  <a:lnTo>
                    <a:pt x="175773" y="150047"/>
                  </a:lnTo>
                  <a:lnTo>
                    <a:pt x="0" y="150047"/>
                  </a:lnTo>
                  <a:lnTo>
                    <a:pt x="0" y="50015"/>
                  </a:lnTo>
                  <a:close/>
                </a:path>
              </a:pathLst>
            </a:custGeom>
            <a:ln w="15875">
              <a:solidFill>
                <a:srgbClr val="6E9217"/>
              </a:solidFill>
            </a:ln>
          </p:spPr>
          <p:txBody>
            <a:bodyPr wrap="square" lIns="0" tIns="0" rIns="0" bIns="0" rtlCol="0"/>
            <a:lstStyle/>
            <a:p>
              <a:endParaRPr/>
            </a:p>
          </p:txBody>
        </p:sp>
        <p:pic>
          <p:nvPicPr>
            <p:cNvPr id="29" name="object 29"/>
            <p:cNvPicPr/>
            <p:nvPr/>
          </p:nvPicPr>
          <p:blipFill>
            <a:blip r:embed="rId9" cstate="print"/>
            <a:stretch>
              <a:fillRect/>
            </a:stretch>
          </p:blipFill>
          <p:spPr>
            <a:xfrm>
              <a:off x="3209544" y="2913888"/>
              <a:ext cx="1767839" cy="1066800"/>
            </a:xfrm>
            <a:prstGeom prst="rect">
              <a:avLst/>
            </a:prstGeom>
          </p:spPr>
        </p:pic>
        <p:pic>
          <p:nvPicPr>
            <p:cNvPr id="30" name="object 30"/>
            <p:cNvPicPr/>
            <p:nvPr/>
          </p:nvPicPr>
          <p:blipFill>
            <a:blip r:embed="rId10" cstate="print"/>
            <a:stretch>
              <a:fillRect/>
            </a:stretch>
          </p:blipFill>
          <p:spPr>
            <a:xfrm>
              <a:off x="3400493" y="3106421"/>
              <a:ext cx="1384383" cy="681179"/>
            </a:xfrm>
            <a:prstGeom prst="rect">
              <a:avLst/>
            </a:prstGeom>
          </p:spPr>
        </p:pic>
      </p:grpSp>
      <p:sp>
        <p:nvSpPr>
          <p:cNvPr id="31" name="object 31"/>
          <p:cNvSpPr txBox="1"/>
          <p:nvPr/>
        </p:nvSpPr>
        <p:spPr>
          <a:xfrm>
            <a:off x="1811177" y="2731515"/>
            <a:ext cx="2858135" cy="927735"/>
          </a:xfrm>
          <a:prstGeom prst="rect">
            <a:avLst/>
          </a:prstGeom>
        </p:spPr>
        <p:txBody>
          <a:bodyPr vert="horz" wrap="square" lIns="0" tIns="12700" rIns="0" bIns="0" rtlCol="0">
            <a:spAutoFit/>
          </a:bodyPr>
          <a:lstStyle/>
          <a:p>
            <a:pPr marL="1755139">
              <a:lnSpc>
                <a:spcPct val="100000"/>
              </a:lnSpc>
              <a:spcBef>
                <a:spcPts val="100"/>
              </a:spcBef>
            </a:pPr>
            <a:r>
              <a:rPr sz="1600" spc="-10" dirty="0">
                <a:solidFill>
                  <a:srgbClr val="404040"/>
                </a:solidFill>
                <a:latin typeface="Calibri"/>
                <a:cs typeface="Calibri"/>
              </a:rPr>
              <a:t>Event</a:t>
            </a:r>
            <a:r>
              <a:rPr sz="1600" spc="-45" dirty="0">
                <a:solidFill>
                  <a:srgbClr val="404040"/>
                </a:solidFill>
                <a:latin typeface="Calibri"/>
                <a:cs typeface="Calibri"/>
              </a:rPr>
              <a:t> </a:t>
            </a:r>
            <a:r>
              <a:rPr sz="1600" spc="-5" dirty="0">
                <a:solidFill>
                  <a:srgbClr val="404040"/>
                </a:solidFill>
                <a:latin typeface="Calibri"/>
                <a:cs typeface="Calibri"/>
              </a:rPr>
              <a:t>stream</a:t>
            </a:r>
            <a:endParaRPr sz="1600">
              <a:latin typeface="Calibri"/>
              <a:cs typeface="Calibri"/>
            </a:endParaRPr>
          </a:p>
          <a:p>
            <a:pPr marL="142875" marR="1981835" indent="-130810">
              <a:lnSpc>
                <a:spcPct val="103800"/>
              </a:lnSpc>
              <a:spcBef>
                <a:spcPts val="1200"/>
              </a:spcBef>
            </a:pPr>
            <a:r>
              <a:rPr sz="1600" spc="5" dirty="0">
                <a:latin typeface="Calibri"/>
                <a:cs typeface="Calibri"/>
              </a:rPr>
              <a:t>E</a:t>
            </a:r>
            <a:r>
              <a:rPr sz="1600" spc="-5" dirty="0">
                <a:latin typeface="Calibri"/>
                <a:cs typeface="Calibri"/>
              </a:rPr>
              <a:t>n</a:t>
            </a:r>
            <a:r>
              <a:rPr sz="1600" spc="-20" dirty="0">
                <a:latin typeface="Calibri"/>
                <a:cs typeface="Calibri"/>
              </a:rPr>
              <a:t>t</a:t>
            </a:r>
            <a:r>
              <a:rPr sz="1600" spc="15" dirty="0">
                <a:latin typeface="Calibri"/>
                <a:cs typeface="Calibri"/>
              </a:rPr>
              <a:t>e</a:t>
            </a:r>
            <a:r>
              <a:rPr sz="1600" dirty="0">
                <a:latin typeface="Calibri"/>
                <a:cs typeface="Calibri"/>
              </a:rPr>
              <a:t>r</a:t>
            </a:r>
            <a:r>
              <a:rPr sz="1600" spc="5" dirty="0">
                <a:latin typeface="Calibri"/>
                <a:cs typeface="Calibri"/>
              </a:rPr>
              <a:t>p</a:t>
            </a:r>
            <a:r>
              <a:rPr sz="1600" dirty="0">
                <a:latin typeface="Calibri"/>
                <a:cs typeface="Calibri"/>
              </a:rPr>
              <a:t>r</a:t>
            </a:r>
            <a:r>
              <a:rPr sz="1600" spc="5" dirty="0">
                <a:latin typeface="Calibri"/>
                <a:cs typeface="Calibri"/>
              </a:rPr>
              <a:t>i</a:t>
            </a:r>
            <a:r>
              <a:rPr sz="1600" spc="10" dirty="0">
                <a:latin typeface="Calibri"/>
                <a:cs typeface="Calibri"/>
              </a:rPr>
              <a:t>s</a:t>
            </a:r>
            <a:r>
              <a:rPr sz="1600" dirty="0">
                <a:latin typeface="Calibri"/>
                <a:cs typeface="Calibri"/>
              </a:rPr>
              <a:t>e  </a:t>
            </a:r>
            <a:r>
              <a:rPr sz="1600" spc="-5" dirty="0">
                <a:latin typeface="Calibri"/>
                <a:cs typeface="Calibri"/>
              </a:rPr>
              <a:t>System</a:t>
            </a:r>
            <a:endParaRPr sz="16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459" y="668019"/>
            <a:ext cx="5968365"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FF0000"/>
                </a:solidFill>
              </a:rPr>
              <a:t>Structure </a:t>
            </a:r>
            <a:r>
              <a:rPr sz="2800" spc="-5" dirty="0">
                <a:solidFill>
                  <a:srgbClr val="FF0000"/>
                </a:solidFill>
              </a:rPr>
              <a:t>of</a:t>
            </a:r>
            <a:r>
              <a:rPr sz="2800" dirty="0">
                <a:solidFill>
                  <a:srgbClr val="FF0000"/>
                </a:solidFill>
              </a:rPr>
              <a:t> a </a:t>
            </a:r>
            <a:r>
              <a:rPr sz="2800" spc="-5" dirty="0">
                <a:solidFill>
                  <a:srgbClr val="FF0000"/>
                </a:solidFill>
              </a:rPr>
              <a:t>Business</a:t>
            </a:r>
            <a:r>
              <a:rPr sz="2800" spc="5" dirty="0">
                <a:solidFill>
                  <a:srgbClr val="FF0000"/>
                </a:solidFill>
              </a:rPr>
              <a:t> </a:t>
            </a:r>
            <a:r>
              <a:rPr sz="2800" spc="-10" dirty="0">
                <a:solidFill>
                  <a:srgbClr val="FF0000"/>
                </a:solidFill>
              </a:rPr>
              <a:t>Process</a:t>
            </a:r>
            <a:r>
              <a:rPr sz="2800" spc="5" dirty="0">
                <a:solidFill>
                  <a:srgbClr val="FF0000"/>
                </a:solidFill>
              </a:rPr>
              <a:t> </a:t>
            </a:r>
            <a:r>
              <a:rPr sz="2800" spc="-30" dirty="0">
                <a:solidFill>
                  <a:srgbClr val="FF0000"/>
                </a:solidFill>
              </a:rPr>
              <a:t>Event</a:t>
            </a:r>
            <a:r>
              <a:rPr sz="2800" dirty="0">
                <a:solidFill>
                  <a:srgbClr val="FF0000"/>
                </a:solidFill>
              </a:rPr>
              <a:t> </a:t>
            </a:r>
            <a:r>
              <a:rPr sz="2800" spc="-5" dirty="0">
                <a:solidFill>
                  <a:srgbClr val="FF0000"/>
                </a:solidFill>
              </a:rPr>
              <a:t>Log</a:t>
            </a:r>
            <a:endParaRPr sz="2800"/>
          </a:p>
        </p:txBody>
      </p:sp>
      <p:grpSp>
        <p:nvGrpSpPr>
          <p:cNvPr id="3" name="object 3"/>
          <p:cNvGrpSpPr/>
          <p:nvPr/>
        </p:nvGrpSpPr>
        <p:grpSpPr>
          <a:xfrm>
            <a:off x="1031838" y="1331423"/>
            <a:ext cx="7520940" cy="4996815"/>
            <a:chOff x="1031838" y="1331423"/>
            <a:chExt cx="7520940" cy="4996815"/>
          </a:xfrm>
        </p:grpSpPr>
        <p:pic>
          <p:nvPicPr>
            <p:cNvPr id="4" name="object 4"/>
            <p:cNvPicPr/>
            <p:nvPr/>
          </p:nvPicPr>
          <p:blipFill>
            <a:blip r:embed="rId2" cstate="print"/>
            <a:stretch>
              <a:fillRect/>
            </a:stretch>
          </p:blipFill>
          <p:spPr>
            <a:xfrm>
              <a:off x="1031838" y="1354147"/>
              <a:ext cx="7520830" cy="4974061"/>
            </a:xfrm>
            <a:prstGeom prst="rect">
              <a:avLst/>
            </a:prstGeom>
          </p:spPr>
        </p:pic>
        <p:sp>
          <p:nvSpPr>
            <p:cNvPr id="5" name="object 5"/>
            <p:cNvSpPr/>
            <p:nvPr/>
          </p:nvSpPr>
          <p:spPr>
            <a:xfrm>
              <a:off x="1071160" y="1359998"/>
              <a:ext cx="711200" cy="336550"/>
            </a:xfrm>
            <a:custGeom>
              <a:avLst/>
              <a:gdLst/>
              <a:ahLst/>
              <a:cxnLst/>
              <a:rect l="l" t="t" r="r" b="b"/>
              <a:pathLst>
                <a:path w="711200" h="336550">
                  <a:moveTo>
                    <a:pt x="0" y="0"/>
                  </a:moveTo>
                  <a:lnTo>
                    <a:pt x="710815" y="0"/>
                  </a:lnTo>
                  <a:lnTo>
                    <a:pt x="710815" y="336145"/>
                  </a:lnTo>
                  <a:lnTo>
                    <a:pt x="0" y="336145"/>
                  </a:lnTo>
                  <a:lnTo>
                    <a:pt x="0" y="0"/>
                  </a:lnTo>
                  <a:close/>
                </a:path>
              </a:pathLst>
            </a:custGeom>
            <a:ln w="57150">
              <a:solidFill>
                <a:srgbClr val="C00000"/>
              </a:solidFill>
            </a:ln>
          </p:spPr>
          <p:txBody>
            <a:bodyPr wrap="square" lIns="0" tIns="0" rIns="0" bIns="0" rtlCol="0"/>
            <a:lstStyle/>
            <a:p>
              <a:endParaRPr/>
            </a:p>
          </p:txBody>
        </p:sp>
        <p:sp>
          <p:nvSpPr>
            <p:cNvPr id="6" name="object 6"/>
            <p:cNvSpPr/>
            <p:nvPr/>
          </p:nvSpPr>
          <p:spPr>
            <a:xfrm>
              <a:off x="2823502" y="1359998"/>
              <a:ext cx="1710689" cy="336550"/>
            </a:xfrm>
            <a:custGeom>
              <a:avLst/>
              <a:gdLst/>
              <a:ahLst/>
              <a:cxnLst/>
              <a:rect l="l" t="t" r="r" b="b"/>
              <a:pathLst>
                <a:path w="1710689" h="336550">
                  <a:moveTo>
                    <a:pt x="0" y="0"/>
                  </a:moveTo>
                  <a:lnTo>
                    <a:pt x="1710679" y="0"/>
                  </a:lnTo>
                  <a:lnTo>
                    <a:pt x="1710679" y="336145"/>
                  </a:lnTo>
                  <a:lnTo>
                    <a:pt x="0" y="336145"/>
                  </a:lnTo>
                  <a:lnTo>
                    <a:pt x="0" y="0"/>
                  </a:lnTo>
                  <a:close/>
                </a:path>
              </a:pathLst>
            </a:custGeom>
            <a:ln w="57150">
              <a:solidFill>
                <a:srgbClr val="C00000"/>
              </a:solidFill>
            </a:ln>
          </p:spPr>
          <p:txBody>
            <a:bodyPr wrap="square" lIns="0" tIns="0" rIns="0" bIns="0" rtlCol="0"/>
            <a:lstStyle/>
            <a:p>
              <a:endParaRPr/>
            </a:p>
          </p:txBody>
        </p:sp>
        <p:sp>
          <p:nvSpPr>
            <p:cNvPr id="7" name="object 7"/>
            <p:cNvSpPr/>
            <p:nvPr/>
          </p:nvSpPr>
          <p:spPr>
            <a:xfrm>
              <a:off x="1821294" y="1359998"/>
              <a:ext cx="945515" cy="336550"/>
            </a:xfrm>
            <a:custGeom>
              <a:avLst/>
              <a:gdLst/>
              <a:ahLst/>
              <a:cxnLst/>
              <a:rect l="l" t="t" r="r" b="b"/>
              <a:pathLst>
                <a:path w="945514" h="336550">
                  <a:moveTo>
                    <a:pt x="0" y="0"/>
                  </a:moveTo>
                  <a:lnTo>
                    <a:pt x="945501" y="0"/>
                  </a:lnTo>
                  <a:lnTo>
                    <a:pt x="945501" y="336145"/>
                  </a:lnTo>
                  <a:lnTo>
                    <a:pt x="0" y="336145"/>
                  </a:lnTo>
                  <a:lnTo>
                    <a:pt x="0" y="0"/>
                  </a:lnTo>
                  <a:close/>
                </a:path>
              </a:pathLst>
            </a:custGeom>
            <a:ln w="57150">
              <a:solidFill>
                <a:srgbClr val="C00000"/>
              </a:solidFill>
            </a:ln>
          </p:spPr>
          <p:txBody>
            <a:bodyPr wrap="square" lIns="0" tIns="0" rIns="0" bIns="0" rtlCol="0"/>
            <a:lstStyle/>
            <a:p>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8510" y="1387347"/>
            <a:ext cx="9709150" cy="653415"/>
          </a:xfrm>
          <a:prstGeom prst="rect">
            <a:avLst/>
          </a:prstGeom>
        </p:spPr>
        <p:txBody>
          <a:bodyPr vert="horz" wrap="square" lIns="0" tIns="58419" rIns="0" bIns="0" rtlCol="0">
            <a:spAutoFit/>
          </a:bodyPr>
          <a:lstStyle/>
          <a:p>
            <a:pPr marL="12700" marR="5080">
              <a:lnSpc>
                <a:spcPts val="2300"/>
              </a:lnSpc>
              <a:spcBef>
                <a:spcPts val="459"/>
              </a:spcBef>
            </a:pPr>
            <a:r>
              <a:rPr sz="2200" i="1" dirty="0">
                <a:latin typeface="Calibri"/>
                <a:cs typeface="Calibri"/>
              </a:rPr>
              <a:t>A </a:t>
            </a:r>
            <a:r>
              <a:rPr sz="2200" i="1" spc="-20" dirty="0">
                <a:latin typeface="Calibri"/>
                <a:cs typeface="Calibri"/>
              </a:rPr>
              <a:t>visualization </a:t>
            </a:r>
            <a:r>
              <a:rPr sz="2200" i="1" spc="-10" dirty="0">
                <a:latin typeface="Calibri"/>
                <a:cs typeface="Calibri"/>
              </a:rPr>
              <a:t>of </a:t>
            </a:r>
            <a:r>
              <a:rPr sz="2200" i="1" dirty="0">
                <a:latin typeface="Calibri"/>
                <a:cs typeface="Calibri"/>
              </a:rPr>
              <a:t>a </a:t>
            </a:r>
            <a:r>
              <a:rPr sz="2200" i="1" spc="-15" dirty="0">
                <a:latin typeface="Calibri"/>
                <a:cs typeface="Calibri"/>
              </a:rPr>
              <a:t>collection </a:t>
            </a:r>
            <a:r>
              <a:rPr sz="2200" i="1" spc="-10" dirty="0">
                <a:latin typeface="Calibri"/>
                <a:cs typeface="Calibri"/>
              </a:rPr>
              <a:t>of </a:t>
            </a:r>
            <a:r>
              <a:rPr sz="2200" i="1" spc="-20" dirty="0">
                <a:latin typeface="Calibri"/>
                <a:cs typeface="Calibri"/>
              </a:rPr>
              <a:t>process </a:t>
            </a:r>
            <a:r>
              <a:rPr sz="2200" i="1" spc="-25" dirty="0">
                <a:latin typeface="Calibri"/>
                <a:cs typeface="Calibri"/>
              </a:rPr>
              <a:t>performance </a:t>
            </a:r>
            <a:r>
              <a:rPr sz="2200" i="1" spc="-20" dirty="0">
                <a:latin typeface="Calibri"/>
                <a:cs typeface="Calibri"/>
              </a:rPr>
              <a:t>measures to </a:t>
            </a:r>
            <a:r>
              <a:rPr sz="2200" i="1" spc="-15" dirty="0">
                <a:latin typeface="Calibri"/>
                <a:cs typeface="Calibri"/>
              </a:rPr>
              <a:t>put </a:t>
            </a:r>
            <a:r>
              <a:rPr sz="2200" i="1" spc="-25" dirty="0">
                <a:latin typeface="Calibri"/>
                <a:cs typeface="Calibri"/>
              </a:rPr>
              <a:t>into </a:t>
            </a:r>
            <a:r>
              <a:rPr sz="2200" i="1" spc="-20" dirty="0">
                <a:latin typeface="Calibri"/>
                <a:cs typeface="Calibri"/>
              </a:rPr>
              <a:t>evidence </a:t>
            </a:r>
            <a:r>
              <a:rPr sz="2200" i="1" spc="-15" dirty="0">
                <a:latin typeface="Calibri"/>
                <a:cs typeface="Calibri"/>
              </a:rPr>
              <a:t> </a:t>
            </a:r>
            <a:r>
              <a:rPr sz="2200" i="1" spc="-20" dirty="0">
                <a:latin typeface="Calibri"/>
                <a:cs typeface="Calibri"/>
              </a:rPr>
              <a:t>information</a:t>
            </a:r>
            <a:r>
              <a:rPr sz="2200" i="1" spc="-25" dirty="0">
                <a:latin typeface="Calibri"/>
                <a:cs typeface="Calibri"/>
              </a:rPr>
              <a:t> </a:t>
            </a:r>
            <a:r>
              <a:rPr sz="2200" i="1" spc="-15" dirty="0">
                <a:latin typeface="Calibri"/>
                <a:cs typeface="Calibri"/>
              </a:rPr>
              <a:t>and</a:t>
            </a:r>
            <a:r>
              <a:rPr sz="2200" i="1" spc="-25" dirty="0">
                <a:latin typeface="Calibri"/>
                <a:cs typeface="Calibri"/>
              </a:rPr>
              <a:t> patterns </a:t>
            </a:r>
            <a:r>
              <a:rPr sz="2200" i="1" spc="-20" dirty="0">
                <a:latin typeface="Calibri"/>
                <a:cs typeface="Calibri"/>
              </a:rPr>
              <a:t>to</a:t>
            </a:r>
            <a:r>
              <a:rPr sz="2200" i="1" spc="-25" dirty="0">
                <a:latin typeface="Calibri"/>
                <a:cs typeface="Calibri"/>
              </a:rPr>
              <a:t> </a:t>
            </a:r>
            <a:r>
              <a:rPr sz="2200" i="1" spc="-10" dirty="0">
                <a:latin typeface="Calibri"/>
                <a:cs typeface="Calibri"/>
              </a:rPr>
              <a:t>help</a:t>
            </a:r>
            <a:r>
              <a:rPr sz="2200" i="1" spc="-25" dirty="0">
                <a:latin typeface="Calibri"/>
                <a:cs typeface="Calibri"/>
              </a:rPr>
              <a:t> </a:t>
            </a:r>
            <a:r>
              <a:rPr sz="2200" i="1" spc="-20" dirty="0">
                <a:latin typeface="Calibri"/>
                <a:cs typeface="Calibri"/>
              </a:rPr>
              <a:t>business</a:t>
            </a:r>
            <a:r>
              <a:rPr sz="2200" i="1" spc="-25" dirty="0">
                <a:latin typeface="Calibri"/>
                <a:cs typeface="Calibri"/>
              </a:rPr>
              <a:t> </a:t>
            </a:r>
            <a:r>
              <a:rPr sz="2200" i="1" spc="-15" dirty="0">
                <a:latin typeface="Calibri"/>
                <a:cs typeface="Calibri"/>
              </a:rPr>
              <a:t>users</a:t>
            </a:r>
            <a:r>
              <a:rPr sz="2200" i="1" spc="-25" dirty="0">
                <a:latin typeface="Calibri"/>
                <a:cs typeface="Calibri"/>
              </a:rPr>
              <a:t> </a:t>
            </a:r>
            <a:r>
              <a:rPr sz="2200" i="1" spc="-20" dirty="0">
                <a:latin typeface="Calibri"/>
                <a:cs typeface="Calibri"/>
              </a:rPr>
              <a:t>answer</a:t>
            </a:r>
            <a:r>
              <a:rPr sz="2200" i="1" spc="-25" dirty="0">
                <a:latin typeface="Calibri"/>
                <a:cs typeface="Calibri"/>
              </a:rPr>
              <a:t> </a:t>
            </a:r>
            <a:r>
              <a:rPr sz="2200" i="1" spc="-15" dirty="0">
                <a:latin typeface="Calibri"/>
                <a:cs typeface="Calibri"/>
              </a:rPr>
              <a:t>one </a:t>
            </a:r>
            <a:r>
              <a:rPr sz="2200" i="1" spc="-10" dirty="0">
                <a:latin typeface="Calibri"/>
                <a:cs typeface="Calibri"/>
              </a:rPr>
              <a:t>or</a:t>
            </a:r>
            <a:r>
              <a:rPr sz="2200" i="1" spc="-25" dirty="0">
                <a:latin typeface="Calibri"/>
                <a:cs typeface="Calibri"/>
              </a:rPr>
              <a:t> </a:t>
            </a:r>
            <a:r>
              <a:rPr sz="2200" i="1" spc="-20" dirty="0">
                <a:latin typeface="Calibri"/>
                <a:cs typeface="Calibri"/>
              </a:rPr>
              <a:t>more business</a:t>
            </a:r>
            <a:r>
              <a:rPr sz="2200" i="1" spc="-25" dirty="0">
                <a:latin typeface="Calibri"/>
                <a:cs typeface="Calibri"/>
              </a:rPr>
              <a:t> </a:t>
            </a:r>
            <a:r>
              <a:rPr sz="2200" i="1" spc="-20" dirty="0">
                <a:latin typeface="Calibri"/>
                <a:cs typeface="Calibri"/>
              </a:rPr>
              <a:t>questions</a:t>
            </a:r>
            <a:endParaRPr sz="2200" dirty="0">
              <a:latin typeface="Calibri"/>
              <a:cs typeface="Calibri"/>
            </a:endParaRPr>
          </a:p>
        </p:txBody>
      </p:sp>
      <p:grpSp>
        <p:nvGrpSpPr>
          <p:cNvPr id="3" name="object 3"/>
          <p:cNvGrpSpPr/>
          <p:nvPr/>
        </p:nvGrpSpPr>
        <p:grpSpPr>
          <a:xfrm>
            <a:off x="2913402" y="2718816"/>
            <a:ext cx="4765040" cy="1823720"/>
            <a:chOff x="2913402" y="2718816"/>
            <a:chExt cx="4765040" cy="1823720"/>
          </a:xfrm>
        </p:grpSpPr>
        <p:sp>
          <p:nvSpPr>
            <p:cNvPr id="4" name="object 4"/>
            <p:cNvSpPr/>
            <p:nvPr/>
          </p:nvSpPr>
          <p:spPr>
            <a:xfrm>
              <a:off x="5295821" y="3971895"/>
              <a:ext cx="2378075" cy="565785"/>
            </a:xfrm>
            <a:custGeom>
              <a:avLst/>
              <a:gdLst/>
              <a:ahLst/>
              <a:cxnLst/>
              <a:rect l="l" t="t" r="r" b="b"/>
              <a:pathLst>
                <a:path w="2378075" h="565785">
                  <a:moveTo>
                    <a:pt x="0" y="0"/>
                  </a:moveTo>
                  <a:lnTo>
                    <a:pt x="0" y="385558"/>
                  </a:lnTo>
                  <a:lnTo>
                    <a:pt x="2377656" y="385558"/>
                  </a:lnTo>
                  <a:lnTo>
                    <a:pt x="2377656" y="565774"/>
                  </a:lnTo>
                </a:path>
              </a:pathLst>
            </a:custGeom>
            <a:ln w="9525">
              <a:solidFill>
                <a:srgbClr val="789E1A"/>
              </a:solidFill>
            </a:ln>
          </p:spPr>
          <p:txBody>
            <a:bodyPr wrap="square" lIns="0" tIns="0" rIns="0" bIns="0" rtlCol="0"/>
            <a:lstStyle/>
            <a:p>
              <a:endParaRPr/>
            </a:p>
          </p:txBody>
        </p:sp>
        <p:sp>
          <p:nvSpPr>
            <p:cNvPr id="5" name="object 5"/>
            <p:cNvSpPr/>
            <p:nvPr/>
          </p:nvSpPr>
          <p:spPr>
            <a:xfrm>
              <a:off x="5295821" y="3971895"/>
              <a:ext cx="0" cy="565785"/>
            </a:xfrm>
            <a:custGeom>
              <a:avLst/>
              <a:gdLst/>
              <a:ahLst/>
              <a:cxnLst/>
              <a:rect l="l" t="t" r="r" b="b"/>
              <a:pathLst>
                <a:path h="565785">
                  <a:moveTo>
                    <a:pt x="0" y="0"/>
                  </a:moveTo>
                  <a:lnTo>
                    <a:pt x="0" y="565774"/>
                  </a:lnTo>
                </a:path>
              </a:pathLst>
            </a:custGeom>
            <a:ln w="9525">
              <a:solidFill>
                <a:srgbClr val="789E1A"/>
              </a:solidFill>
            </a:ln>
          </p:spPr>
          <p:txBody>
            <a:bodyPr wrap="square" lIns="0" tIns="0" rIns="0" bIns="0" rtlCol="0"/>
            <a:lstStyle/>
            <a:p>
              <a:endParaRPr/>
            </a:p>
          </p:txBody>
        </p:sp>
        <p:sp>
          <p:nvSpPr>
            <p:cNvPr id="6" name="object 6"/>
            <p:cNvSpPr/>
            <p:nvPr/>
          </p:nvSpPr>
          <p:spPr>
            <a:xfrm>
              <a:off x="2918165" y="3971895"/>
              <a:ext cx="2378075" cy="565785"/>
            </a:xfrm>
            <a:custGeom>
              <a:avLst/>
              <a:gdLst/>
              <a:ahLst/>
              <a:cxnLst/>
              <a:rect l="l" t="t" r="r" b="b"/>
              <a:pathLst>
                <a:path w="2378075" h="565785">
                  <a:moveTo>
                    <a:pt x="2377656" y="0"/>
                  </a:moveTo>
                  <a:lnTo>
                    <a:pt x="2377656" y="385558"/>
                  </a:lnTo>
                  <a:lnTo>
                    <a:pt x="0" y="385558"/>
                  </a:lnTo>
                  <a:lnTo>
                    <a:pt x="0" y="565774"/>
                  </a:lnTo>
                </a:path>
              </a:pathLst>
            </a:custGeom>
            <a:ln w="9525">
              <a:solidFill>
                <a:srgbClr val="789E1A"/>
              </a:solidFill>
            </a:ln>
          </p:spPr>
          <p:txBody>
            <a:bodyPr wrap="square" lIns="0" tIns="0" rIns="0" bIns="0" rtlCol="0"/>
            <a:lstStyle/>
            <a:p>
              <a:endParaRPr/>
            </a:p>
          </p:txBody>
        </p:sp>
        <p:pic>
          <p:nvPicPr>
            <p:cNvPr id="7" name="object 7"/>
            <p:cNvPicPr/>
            <p:nvPr/>
          </p:nvPicPr>
          <p:blipFill>
            <a:blip r:embed="rId2" cstate="print"/>
            <a:stretch>
              <a:fillRect/>
            </a:stretch>
          </p:blipFill>
          <p:spPr>
            <a:xfrm>
              <a:off x="4282439" y="2718816"/>
              <a:ext cx="2026919" cy="1316736"/>
            </a:xfrm>
            <a:prstGeom prst="rect">
              <a:avLst/>
            </a:prstGeom>
          </p:spPr>
        </p:pic>
        <p:pic>
          <p:nvPicPr>
            <p:cNvPr id="8" name="object 8"/>
            <p:cNvPicPr/>
            <p:nvPr/>
          </p:nvPicPr>
          <p:blipFill>
            <a:blip r:embed="rId3" cstate="print"/>
            <a:stretch>
              <a:fillRect/>
            </a:stretch>
          </p:blipFill>
          <p:spPr>
            <a:xfrm>
              <a:off x="4323143" y="2736595"/>
              <a:ext cx="1945355" cy="1235299"/>
            </a:xfrm>
            <a:prstGeom prst="rect">
              <a:avLst/>
            </a:prstGeom>
          </p:spPr>
        </p:pic>
        <p:sp>
          <p:nvSpPr>
            <p:cNvPr id="9" name="object 9"/>
            <p:cNvSpPr/>
            <p:nvPr/>
          </p:nvSpPr>
          <p:spPr>
            <a:xfrm>
              <a:off x="4539293" y="2941938"/>
              <a:ext cx="1945639" cy="1235710"/>
            </a:xfrm>
            <a:custGeom>
              <a:avLst/>
              <a:gdLst/>
              <a:ahLst/>
              <a:cxnLst/>
              <a:rect l="l" t="t" r="r" b="b"/>
              <a:pathLst>
                <a:path w="1945639" h="1235710">
                  <a:moveTo>
                    <a:pt x="1821826" y="0"/>
                  </a:moveTo>
                  <a:lnTo>
                    <a:pt x="123529" y="0"/>
                  </a:lnTo>
                  <a:lnTo>
                    <a:pt x="75446" y="9707"/>
                  </a:lnTo>
                  <a:lnTo>
                    <a:pt x="36180" y="36181"/>
                  </a:lnTo>
                  <a:lnTo>
                    <a:pt x="9707" y="75446"/>
                  </a:lnTo>
                  <a:lnTo>
                    <a:pt x="0" y="123530"/>
                  </a:lnTo>
                  <a:lnTo>
                    <a:pt x="0" y="1111770"/>
                  </a:lnTo>
                  <a:lnTo>
                    <a:pt x="9707" y="1159853"/>
                  </a:lnTo>
                  <a:lnTo>
                    <a:pt x="36180" y="1199118"/>
                  </a:lnTo>
                  <a:lnTo>
                    <a:pt x="75446" y="1225592"/>
                  </a:lnTo>
                  <a:lnTo>
                    <a:pt x="123529" y="1235299"/>
                  </a:lnTo>
                  <a:lnTo>
                    <a:pt x="1821826" y="1235299"/>
                  </a:lnTo>
                  <a:lnTo>
                    <a:pt x="1869909" y="1225592"/>
                  </a:lnTo>
                  <a:lnTo>
                    <a:pt x="1909174" y="1199118"/>
                  </a:lnTo>
                  <a:lnTo>
                    <a:pt x="1935647" y="1159853"/>
                  </a:lnTo>
                  <a:lnTo>
                    <a:pt x="1945355" y="1111770"/>
                  </a:lnTo>
                  <a:lnTo>
                    <a:pt x="1945355" y="123530"/>
                  </a:lnTo>
                  <a:lnTo>
                    <a:pt x="1935647" y="75446"/>
                  </a:lnTo>
                  <a:lnTo>
                    <a:pt x="1909174" y="36181"/>
                  </a:lnTo>
                  <a:lnTo>
                    <a:pt x="1869909" y="9707"/>
                  </a:lnTo>
                  <a:lnTo>
                    <a:pt x="1821826" y="0"/>
                  </a:lnTo>
                  <a:close/>
                </a:path>
              </a:pathLst>
            </a:custGeom>
            <a:solidFill>
              <a:srgbClr val="FFFFFF">
                <a:alpha val="90199"/>
              </a:srgbClr>
            </a:solidFill>
          </p:spPr>
          <p:txBody>
            <a:bodyPr wrap="square" lIns="0" tIns="0" rIns="0" bIns="0" rtlCol="0"/>
            <a:lstStyle/>
            <a:p>
              <a:endParaRPr/>
            </a:p>
          </p:txBody>
        </p:sp>
        <p:sp>
          <p:nvSpPr>
            <p:cNvPr id="10" name="object 10"/>
            <p:cNvSpPr/>
            <p:nvPr/>
          </p:nvSpPr>
          <p:spPr>
            <a:xfrm>
              <a:off x="4539293" y="2941938"/>
              <a:ext cx="1945639" cy="1235710"/>
            </a:xfrm>
            <a:custGeom>
              <a:avLst/>
              <a:gdLst/>
              <a:ahLst/>
              <a:cxnLst/>
              <a:rect l="l" t="t" r="r" b="b"/>
              <a:pathLst>
                <a:path w="1945639" h="1235710">
                  <a:moveTo>
                    <a:pt x="0" y="123529"/>
                  </a:moveTo>
                  <a:lnTo>
                    <a:pt x="9707" y="75446"/>
                  </a:lnTo>
                  <a:lnTo>
                    <a:pt x="36180" y="36180"/>
                  </a:lnTo>
                  <a:lnTo>
                    <a:pt x="75446" y="9707"/>
                  </a:lnTo>
                  <a:lnTo>
                    <a:pt x="123529" y="0"/>
                  </a:lnTo>
                  <a:lnTo>
                    <a:pt x="1821826" y="0"/>
                  </a:lnTo>
                  <a:lnTo>
                    <a:pt x="1869909" y="9707"/>
                  </a:lnTo>
                  <a:lnTo>
                    <a:pt x="1909174" y="36180"/>
                  </a:lnTo>
                  <a:lnTo>
                    <a:pt x="1935647" y="75446"/>
                  </a:lnTo>
                  <a:lnTo>
                    <a:pt x="1945355" y="123529"/>
                  </a:lnTo>
                  <a:lnTo>
                    <a:pt x="1945355" y="1111771"/>
                  </a:lnTo>
                  <a:lnTo>
                    <a:pt x="1935647" y="1159854"/>
                  </a:lnTo>
                  <a:lnTo>
                    <a:pt x="1909174" y="1199119"/>
                  </a:lnTo>
                  <a:lnTo>
                    <a:pt x="1869909" y="1225592"/>
                  </a:lnTo>
                  <a:lnTo>
                    <a:pt x="1821826" y="1235300"/>
                  </a:lnTo>
                  <a:lnTo>
                    <a:pt x="123529" y="1235300"/>
                  </a:lnTo>
                  <a:lnTo>
                    <a:pt x="75446" y="1225592"/>
                  </a:lnTo>
                  <a:lnTo>
                    <a:pt x="36180" y="1199119"/>
                  </a:lnTo>
                  <a:lnTo>
                    <a:pt x="9707" y="1159854"/>
                  </a:lnTo>
                  <a:lnTo>
                    <a:pt x="0" y="1111771"/>
                  </a:lnTo>
                  <a:lnTo>
                    <a:pt x="0" y="123529"/>
                  </a:lnTo>
                  <a:close/>
                </a:path>
              </a:pathLst>
            </a:custGeom>
            <a:ln w="9525">
              <a:solidFill>
                <a:srgbClr val="98C723"/>
              </a:solidFill>
            </a:ln>
          </p:spPr>
          <p:txBody>
            <a:bodyPr wrap="square" lIns="0" tIns="0" rIns="0" bIns="0" rtlCol="0"/>
            <a:lstStyle/>
            <a:p>
              <a:endParaRPr/>
            </a:p>
          </p:txBody>
        </p:sp>
      </p:grpSp>
      <p:sp>
        <p:nvSpPr>
          <p:cNvPr id="11" name="object 11"/>
          <p:cNvSpPr txBox="1"/>
          <p:nvPr/>
        </p:nvSpPr>
        <p:spPr>
          <a:xfrm>
            <a:off x="4890433" y="3229355"/>
            <a:ext cx="1243330" cy="610870"/>
          </a:xfrm>
          <a:prstGeom prst="rect">
            <a:avLst/>
          </a:prstGeom>
        </p:spPr>
        <p:txBody>
          <a:bodyPr vert="horz" wrap="square" lIns="0" tIns="41910" rIns="0" bIns="0" rtlCol="0">
            <a:spAutoFit/>
          </a:bodyPr>
          <a:lstStyle/>
          <a:p>
            <a:pPr marL="12700" marR="5080" indent="217804">
              <a:lnSpc>
                <a:spcPts val="2210"/>
              </a:lnSpc>
              <a:spcBef>
                <a:spcPts val="330"/>
              </a:spcBef>
            </a:pPr>
            <a:r>
              <a:rPr sz="2000" spc="-10" dirty="0">
                <a:latin typeface="Calibri"/>
                <a:cs typeface="Calibri"/>
              </a:rPr>
              <a:t>Process </a:t>
            </a:r>
            <a:r>
              <a:rPr sz="2000" spc="-5" dirty="0">
                <a:latin typeface="Calibri"/>
                <a:cs typeface="Calibri"/>
              </a:rPr>
              <a:t> D</a:t>
            </a:r>
            <a:r>
              <a:rPr sz="2000" dirty="0">
                <a:latin typeface="Calibri"/>
                <a:cs typeface="Calibri"/>
              </a:rPr>
              <a:t>ashb</a:t>
            </a:r>
            <a:r>
              <a:rPr sz="2000" spc="-5" dirty="0">
                <a:latin typeface="Calibri"/>
                <a:cs typeface="Calibri"/>
              </a:rPr>
              <a:t>o</a:t>
            </a:r>
            <a:r>
              <a:rPr sz="2000" dirty="0">
                <a:latin typeface="Calibri"/>
                <a:cs typeface="Calibri"/>
              </a:rPr>
              <a:t>a</a:t>
            </a:r>
            <a:r>
              <a:rPr sz="2000" spc="-30" dirty="0">
                <a:latin typeface="Calibri"/>
                <a:cs typeface="Calibri"/>
              </a:rPr>
              <a:t>r</a:t>
            </a:r>
            <a:r>
              <a:rPr sz="2000" dirty="0">
                <a:latin typeface="Calibri"/>
                <a:cs typeface="Calibri"/>
              </a:rPr>
              <a:t>ds</a:t>
            </a:r>
            <a:endParaRPr sz="2000">
              <a:latin typeface="Calibri"/>
              <a:cs typeface="Calibri"/>
            </a:endParaRPr>
          </a:p>
        </p:txBody>
      </p:sp>
      <p:grpSp>
        <p:nvGrpSpPr>
          <p:cNvPr id="12" name="object 12"/>
          <p:cNvGrpSpPr/>
          <p:nvPr/>
        </p:nvGrpSpPr>
        <p:grpSpPr>
          <a:xfrm>
            <a:off x="1905000" y="4520183"/>
            <a:ext cx="2207260" cy="1463040"/>
            <a:chOff x="1905000" y="4520183"/>
            <a:chExt cx="2207260" cy="1463040"/>
          </a:xfrm>
        </p:grpSpPr>
        <p:pic>
          <p:nvPicPr>
            <p:cNvPr id="13" name="object 13"/>
            <p:cNvPicPr/>
            <p:nvPr/>
          </p:nvPicPr>
          <p:blipFill>
            <a:blip r:embed="rId4" cstate="print"/>
            <a:stretch>
              <a:fillRect/>
            </a:stretch>
          </p:blipFill>
          <p:spPr>
            <a:xfrm>
              <a:off x="1905000" y="4520183"/>
              <a:ext cx="2026920" cy="1316736"/>
            </a:xfrm>
            <a:prstGeom prst="rect">
              <a:avLst/>
            </a:prstGeom>
          </p:spPr>
        </p:pic>
        <p:pic>
          <p:nvPicPr>
            <p:cNvPr id="14" name="object 14"/>
            <p:cNvPicPr/>
            <p:nvPr/>
          </p:nvPicPr>
          <p:blipFill>
            <a:blip r:embed="rId5" cstate="print"/>
            <a:stretch>
              <a:fillRect/>
            </a:stretch>
          </p:blipFill>
          <p:spPr>
            <a:xfrm>
              <a:off x="1945487" y="4537670"/>
              <a:ext cx="1945355" cy="1235300"/>
            </a:xfrm>
            <a:prstGeom prst="rect">
              <a:avLst/>
            </a:prstGeom>
          </p:spPr>
        </p:pic>
        <p:sp>
          <p:nvSpPr>
            <p:cNvPr id="15" name="object 15"/>
            <p:cNvSpPr/>
            <p:nvPr/>
          </p:nvSpPr>
          <p:spPr>
            <a:xfrm>
              <a:off x="2161637" y="4743014"/>
              <a:ext cx="1945639" cy="1235710"/>
            </a:xfrm>
            <a:custGeom>
              <a:avLst/>
              <a:gdLst/>
              <a:ahLst/>
              <a:cxnLst/>
              <a:rect l="l" t="t" r="r" b="b"/>
              <a:pathLst>
                <a:path w="1945639" h="1235710">
                  <a:moveTo>
                    <a:pt x="1821826" y="0"/>
                  </a:moveTo>
                  <a:lnTo>
                    <a:pt x="123529" y="0"/>
                  </a:lnTo>
                  <a:lnTo>
                    <a:pt x="75446" y="9707"/>
                  </a:lnTo>
                  <a:lnTo>
                    <a:pt x="36180" y="36180"/>
                  </a:lnTo>
                  <a:lnTo>
                    <a:pt x="9707" y="75446"/>
                  </a:lnTo>
                  <a:lnTo>
                    <a:pt x="0" y="123529"/>
                  </a:lnTo>
                  <a:lnTo>
                    <a:pt x="0" y="1111770"/>
                  </a:lnTo>
                  <a:lnTo>
                    <a:pt x="9707" y="1159853"/>
                  </a:lnTo>
                  <a:lnTo>
                    <a:pt x="36180" y="1199118"/>
                  </a:lnTo>
                  <a:lnTo>
                    <a:pt x="75446" y="1225591"/>
                  </a:lnTo>
                  <a:lnTo>
                    <a:pt x="123529" y="1235299"/>
                  </a:lnTo>
                  <a:lnTo>
                    <a:pt x="1821826" y="1235299"/>
                  </a:lnTo>
                  <a:lnTo>
                    <a:pt x="1869909" y="1225591"/>
                  </a:lnTo>
                  <a:lnTo>
                    <a:pt x="1909174" y="1199118"/>
                  </a:lnTo>
                  <a:lnTo>
                    <a:pt x="1935647" y="1159853"/>
                  </a:lnTo>
                  <a:lnTo>
                    <a:pt x="1945355" y="1111770"/>
                  </a:lnTo>
                  <a:lnTo>
                    <a:pt x="1945355" y="123529"/>
                  </a:lnTo>
                  <a:lnTo>
                    <a:pt x="1935647" y="75446"/>
                  </a:lnTo>
                  <a:lnTo>
                    <a:pt x="1909174" y="36180"/>
                  </a:lnTo>
                  <a:lnTo>
                    <a:pt x="1869909" y="9707"/>
                  </a:lnTo>
                  <a:lnTo>
                    <a:pt x="1821826" y="0"/>
                  </a:lnTo>
                  <a:close/>
                </a:path>
              </a:pathLst>
            </a:custGeom>
            <a:solidFill>
              <a:srgbClr val="FFFFFF">
                <a:alpha val="90199"/>
              </a:srgbClr>
            </a:solidFill>
          </p:spPr>
          <p:txBody>
            <a:bodyPr wrap="square" lIns="0" tIns="0" rIns="0" bIns="0" rtlCol="0"/>
            <a:lstStyle/>
            <a:p>
              <a:endParaRPr/>
            </a:p>
          </p:txBody>
        </p:sp>
        <p:sp>
          <p:nvSpPr>
            <p:cNvPr id="16" name="object 16"/>
            <p:cNvSpPr/>
            <p:nvPr/>
          </p:nvSpPr>
          <p:spPr>
            <a:xfrm>
              <a:off x="2161637" y="4743014"/>
              <a:ext cx="1945639" cy="1235710"/>
            </a:xfrm>
            <a:custGeom>
              <a:avLst/>
              <a:gdLst/>
              <a:ahLst/>
              <a:cxnLst/>
              <a:rect l="l" t="t" r="r" b="b"/>
              <a:pathLst>
                <a:path w="1945639" h="1235710">
                  <a:moveTo>
                    <a:pt x="0" y="123529"/>
                  </a:moveTo>
                  <a:lnTo>
                    <a:pt x="9707" y="75446"/>
                  </a:lnTo>
                  <a:lnTo>
                    <a:pt x="36180" y="36180"/>
                  </a:lnTo>
                  <a:lnTo>
                    <a:pt x="75446" y="9707"/>
                  </a:lnTo>
                  <a:lnTo>
                    <a:pt x="123529" y="0"/>
                  </a:lnTo>
                  <a:lnTo>
                    <a:pt x="1821826" y="0"/>
                  </a:lnTo>
                  <a:lnTo>
                    <a:pt x="1869909" y="9707"/>
                  </a:lnTo>
                  <a:lnTo>
                    <a:pt x="1909174" y="36180"/>
                  </a:lnTo>
                  <a:lnTo>
                    <a:pt x="1935647" y="75446"/>
                  </a:lnTo>
                  <a:lnTo>
                    <a:pt x="1945355" y="123529"/>
                  </a:lnTo>
                  <a:lnTo>
                    <a:pt x="1945355" y="1111771"/>
                  </a:lnTo>
                  <a:lnTo>
                    <a:pt x="1935647" y="1159854"/>
                  </a:lnTo>
                  <a:lnTo>
                    <a:pt x="1909174" y="1199119"/>
                  </a:lnTo>
                  <a:lnTo>
                    <a:pt x="1869909" y="1225592"/>
                  </a:lnTo>
                  <a:lnTo>
                    <a:pt x="1821826" y="1235300"/>
                  </a:lnTo>
                  <a:lnTo>
                    <a:pt x="123529" y="1235300"/>
                  </a:lnTo>
                  <a:lnTo>
                    <a:pt x="75446" y="1225592"/>
                  </a:lnTo>
                  <a:lnTo>
                    <a:pt x="36180" y="1199119"/>
                  </a:lnTo>
                  <a:lnTo>
                    <a:pt x="9707" y="1159854"/>
                  </a:lnTo>
                  <a:lnTo>
                    <a:pt x="0" y="1111771"/>
                  </a:lnTo>
                  <a:lnTo>
                    <a:pt x="0" y="123529"/>
                  </a:lnTo>
                  <a:close/>
                </a:path>
              </a:pathLst>
            </a:custGeom>
            <a:ln w="9525">
              <a:solidFill>
                <a:srgbClr val="98C723"/>
              </a:solidFill>
            </a:ln>
          </p:spPr>
          <p:txBody>
            <a:bodyPr wrap="square" lIns="0" tIns="0" rIns="0" bIns="0" rtlCol="0"/>
            <a:lstStyle/>
            <a:p>
              <a:endParaRPr/>
            </a:p>
          </p:txBody>
        </p:sp>
      </p:grpSp>
      <p:sp>
        <p:nvSpPr>
          <p:cNvPr id="17" name="object 17"/>
          <p:cNvSpPr txBox="1"/>
          <p:nvPr/>
        </p:nvSpPr>
        <p:spPr>
          <a:xfrm>
            <a:off x="2510904" y="4890516"/>
            <a:ext cx="1247140" cy="891540"/>
          </a:xfrm>
          <a:prstGeom prst="rect">
            <a:avLst/>
          </a:prstGeom>
        </p:spPr>
        <p:txBody>
          <a:bodyPr vert="horz" wrap="square" lIns="0" tIns="41910" rIns="0" bIns="0" rtlCol="0">
            <a:spAutoFit/>
          </a:bodyPr>
          <a:lstStyle/>
          <a:p>
            <a:pPr marL="25400" marR="5080" indent="-13335" algn="just">
              <a:lnSpc>
                <a:spcPts val="2210"/>
              </a:lnSpc>
              <a:spcBef>
                <a:spcPts val="330"/>
              </a:spcBef>
            </a:pPr>
            <a:r>
              <a:rPr sz="2000" spc="-5" dirty="0">
                <a:latin typeface="Calibri"/>
                <a:cs typeface="Calibri"/>
              </a:rPr>
              <a:t>O</a:t>
            </a:r>
            <a:r>
              <a:rPr sz="2000" dirty="0">
                <a:latin typeface="Calibri"/>
                <a:cs typeface="Calibri"/>
              </a:rPr>
              <a:t>p</a:t>
            </a:r>
            <a:r>
              <a:rPr sz="2000" spc="-5" dirty="0">
                <a:latin typeface="Calibri"/>
                <a:cs typeface="Calibri"/>
              </a:rPr>
              <a:t>e</a:t>
            </a:r>
            <a:r>
              <a:rPr sz="2000" spc="-45" dirty="0">
                <a:latin typeface="Calibri"/>
                <a:cs typeface="Calibri"/>
              </a:rPr>
              <a:t>r</a:t>
            </a:r>
            <a:r>
              <a:rPr sz="2000" spc="-20" dirty="0">
                <a:latin typeface="Calibri"/>
                <a:cs typeface="Calibri"/>
              </a:rPr>
              <a:t>a</a:t>
            </a:r>
            <a:r>
              <a:rPr sz="2000" dirty="0">
                <a:latin typeface="Calibri"/>
                <a:cs typeface="Calibri"/>
              </a:rPr>
              <a:t>ti</a:t>
            </a:r>
            <a:r>
              <a:rPr sz="2000" spc="-5" dirty="0">
                <a:latin typeface="Calibri"/>
                <a:cs typeface="Calibri"/>
              </a:rPr>
              <a:t>o</a:t>
            </a:r>
            <a:r>
              <a:rPr sz="2000" dirty="0">
                <a:latin typeface="Calibri"/>
                <a:cs typeface="Calibri"/>
              </a:rPr>
              <a:t>nal  </a:t>
            </a:r>
            <a:r>
              <a:rPr sz="2000" spc="-5" dirty="0">
                <a:latin typeface="Calibri"/>
                <a:cs typeface="Calibri"/>
              </a:rPr>
              <a:t>dashboards </a:t>
            </a:r>
            <a:r>
              <a:rPr sz="2000" spc="-445" dirty="0">
                <a:latin typeface="Calibri"/>
                <a:cs typeface="Calibri"/>
              </a:rPr>
              <a:t> </a:t>
            </a:r>
            <a:r>
              <a:rPr sz="2000" spc="-5" dirty="0">
                <a:latin typeface="Calibri"/>
                <a:cs typeface="Calibri"/>
              </a:rPr>
              <a:t>(runtime)</a:t>
            </a:r>
            <a:endParaRPr sz="2000">
              <a:latin typeface="Calibri"/>
              <a:cs typeface="Calibri"/>
            </a:endParaRPr>
          </a:p>
        </p:txBody>
      </p:sp>
      <p:grpSp>
        <p:nvGrpSpPr>
          <p:cNvPr id="18" name="object 18"/>
          <p:cNvGrpSpPr/>
          <p:nvPr/>
        </p:nvGrpSpPr>
        <p:grpSpPr>
          <a:xfrm>
            <a:off x="4282440" y="4520183"/>
            <a:ext cx="2207260" cy="1463040"/>
            <a:chOff x="4282440" y="4520183"/>
            <a:chExt cx="2207260" cy="1463040"/>
          </a:xfrm>
        </p:grpSpPr>
        <p:pic>
          <p:nvPicPr>
            <p:cNvPr id="19" name="object 19"/>
            <p:cNvPicPr/>
            <p:nvPr/>
          </p:nvPicPr>
          <p:blipFill>
            <a:blip r:embed="rId6" cstate="print"/>
            <a:stretch>
              <a:fillRect/>
            </a:stretch>
          </p:blipFill>
          <p:spPr>
            <a:xfrm>
              <a:off x="4282440" y="4520183"/>
              <a:ext cx="2026919" cy="1316736"/>
            </a:xfrm>
            <a:prstGeom prst="rect">
              <a:avLst/>
            </a:prstGeom>
          </p:spPr>
        </p:pic>
        <p:pic>
          <p:nvPicPr>
            <p:cNvPr id="20" name="object 20"/>
            <p:cNvPicPr/>
            <p:nvPr/>
          </p:nvPicPr>
          <p:blipFill>
            <a:blip r:embed="rId3" cstate="print"/>
            <a:stretch>
              <a:fillRect/>
            </a:stretch>
          </p:blipFill>
          <p:spPr>
            <a:xfrm>
              <a:off x="4323143" y="4537670"/>
              <a:ext cx="1945355" cy="1235300"/>
            </a:xfrm>
            <a:prstGeom prst="rect">
              <a:avLst/>
            </a:prstGeom>
          </p:spPr>
        </p:pic>
        <p:sp>
          <p:nvSpPr>
            <p:cNvPr id="21" name="object 21"/>
            <p:cNvSpPr/>
            <p:nvPr/>
          </p:nvSpPr>
          <p:spPr>
            <a:xfrm>
              <a:off x="4539293" y="4743014"/>
              <a:ext cx="1945639" cy="1235710"/>
            </a:xfrm>
            <a:custGeom>
              <a:avLst/>
              <a:gdLst/>
              <a:ahLst/>
              <a:cxnLst/>
              <a:rect l="l" t="t" r="r" b="b"/>
              <a:pathLst>
                <a:path w="1945639" h="1235710">
                  <a:moveTo>
                    <a:pt x="1821826" y="0"/>
                  </a:moveTo>
                  <a:lnTo>
                    <a:pt x="123529" y="0"/>
                  </a:lnTo>
                  <a:lnTo>
                    <a:pt x="75446" y="9707"/>
                  </a:lnTo>
                  <a:lnTo>
                    <a:pt x="36180" y="36180"/>
                  </a:lnTo>
                  <a:lnTo>
                    <a:pt x="9707" y="75446"/>
                  </a:lnTo>
                  <a:lnTo>
                    <a:pt x="0" y="123529"/>
                  </a:lnTo>
                  <a:lnTo>
                    <a:pt x="0" y="1111770"/>
                  </a:lnTo>
                  <a:lnTo>
                    <a:pt x="9707" y="1159853"/>
                  </a:lnTo>
                  <a:lnTo>
                    <a:pt x="36180" y="1199118"/>
                  </a:lnTo>
                  <a:lnTo>
                    <a:pt x="75446" y="1225591"/>
                  </a:lnTo>
                  <a:lnTo>
                    <a:pt x="123529" y="1235299"/>
                  </a:lnTo>
                  <a:lnTo>
                    <a:pt x="1821826" y="1235299"/>
                  </a:lnTo>
                  <a:lnTo>
                    <a:pt x="1869909" y="1225591"/>
                  </a:lnTo>
                  <a:lnTo>
                    <a:pt x="1909174" y="1199118"/>
                  </a:lnTo>
                  <a:lnTo>
                    <a:pt x="1935647" y="1159853"/>
                  </a:lnTo>
                  <a:lnTo>
                    <a:pt x="1945355" y="1111770"/>
                  </a:lnTo>
                  <a:lnTo>
                    <a:pt x="1945355" y="123529"/>
                  </a:lnTo>
                  <a:lnTo>
                    <a:pt x="1935647" y="75446"/>
                  </a:lnTo>
                  <a:lnTo>
                    <a:pt x="1909174" y="36180"/>
                  </a:lnTo>
                  <a:lnTo>
                    <a:pt x="1869909" y="9707"/>
                  </a:lnTo>
                  <a:lnTo>
                    <a:pt x="1821826" y="0"/>
                  </a:lnTo>
                  <a:close/>
                </a:path>
              </a:pathLst>
            </a:custGeom>
            <a:solidFill>
              <a:srgbClr val="FFFFFF">
                <a:alpha val="90199"/>
              </a:srgbClr>
            </a:solidFill>
          </p:spPr>
          <p:txBody>
            <a:bodyPr wrap="square" lIns="0" tIns="0" rIns="0" bIns="0" rtlCol="0"/>
            <a:lstStyle/>
            <a:p>
              <a:endParaRPr/>
            </a:p>
          </p:txBody>
        </p:sp>
        <p:sp>
          <p:nvSpPr>
            <p:cNvPr id="22" name="object 22"/>
            <p:cNvSpPr/>
            <p:nvPr/>
          </p:nvSpPr>
          <p:spPr>
            <a:xfrm>
              <a:off x="4539293" y="4743014"/>
              <a:ext cx="1945639" cy="1235710"/>
            </a:xfrm>
            <a:custGeom>
              <a:avLst/>
              <a:gdLst/>
              <a:ahLst/>
              <a:cxnLst/>
              <a:rect l="l" t="t" r="r" b="b"/>
              <a:pathLst>
                <a:path w="1945639" h="1235710">
                  <a:moveTo>
                    <a:pt x="0" y="123529"/>
                  </a:moveTo>
                  <a:lnTo>
                    <a:pt x="9707" y="75446"/>
                  </a:lnTo>
                  <a:lnTo>
                    <a:pt x="36180" y="36180"/>
                  </a:lnTo>
                  <a:lnTo>
                    <a:pt x="75446" y="9707"/>
                  </a:lnTo>
                  <a:lnTo>
                    <a:pt x="123529" y="0"/>
                  </a:lnTo>
                  <a:lnTo>
                    <a:pt x="1821826" y="0"/>
                  </a:lnTo>
                  <a:lnTo>
                    <a:pt x="1869909" y="9707"/>
                  </a:lnTo>
                  <a:lnTo>
                    <a:pt x="1909174" y="36180"/>
                  </a:lnTo>
                  <a:lnTo>
                    <a:pt x="1935647" y="75446"/>
                  </a:lnTo>
                  <a:lnTo>
                    <a:pt x="1945355" y="123529"/>
                  </a:lnTo>
                  <a:lnTo>
                    <a:pt x="1945355" y="1111771"/>
                  </a:lnTo>
                  <a:lnTo>
                    <a:pt x="1935647" y="1159854"/>
                  </a:lnTo>
                  <a:lnTo>
                    <a:pt x="1909174" y="1199119"/>
                  </a:lnTo>
                  <a:lnTo>
                    <a:pt x="1869909" y="1225592"/>
                  </a:lnTo>
                  <a:lnTo>
                    <a:pt x="1821826" y="1235300"/>
                  </a:lnTo>
                  <a:lnTo>
                    <a:pt x="123529" y="1235300"/>
                  </a:lnTo>
                  <a:lnTo>
                    <a:pt x="75446" y="1225592"/>
                  </a:lnTo>
                  <a:lnTo>
                    <a:pt x="36180" y="1199119"/>
                  </a:lnTo>
                  <a:lnTo>
                    <a:pt x="9707" y="1159854"/>
                  </a:lnTo>
                  <a:lnTo>
                    <a:pt x="0" y="1111771"/>
                  </a:lnTo>
                  <a:lnTo>
                    <a:pt x="0" y="123529"/>
                  </a:lnTo>
                  <a:close/>
                </a:path>
              </a:pathLst>
            </a:custGeom>
            <a:ln w="9525">
              <a:solidFill>
                <a:srgbClr val="98C723"/>
              </a:solidFill>
            </a:ln>
          </p:spPr>
          <p:txBody>
            <a:bodyPr wrap="square" lIns="0" tIns="0" rIns="0" bIns="0" rtlCol="0"/>
            <a:lstStyle/>
            <a:p>
              <a:endParaRPr/>
            </a:p>
          </p:txBody>
        </p:sp>
      </p:grpSp>
      <p:sp>
        <p:nvSpPr>
          <p:cNvPr id="23" name="object 23"/>
          <p:cNvSpPr txBox="1"/>
          <p:nvPr/>
        </p:nvSpPr>
        <p:spPr>
          <a:xfrm>
            <a:off x="4901831" y="4890516"/>
            <a:ext cx="1220470" cy="891540"/>
          </a:xfrm>
          <a:prstGeom prst="rect">
            <a:avLst/>
          </a:prstGeom>
        </p:spPr>
        <p:txBody>
          <a:bodyPr vert="horz" wrap="square" lIns="0" tIns="41910" rIns="0" bIns="0" rtlCol="0">
            <a:spAutoFit/>
          </a:bodyPr>
          <a:lstStyle/>
          <a:p>
            <a:pPr marL="12700" marR="5080" algn="ctr">
              <a:lnSpc>
                <a:spcPts val="2210"/>
              </a:lnSpc>
              <a:spcBef>
                <a:spcPts val="330"/>
              </a:spcBef>
            </a:pPr>
            <a:r>
              <a:rPr sz="2000" spc="-25" dirty="0">
                <a:latin typeface="Calibri"/>
                <a:cs typeface="Calibri"/>
              </a:rPr>
              <a:t>Tactical </a:t>
            </a:r>
            <a:r>
              <a:rPr sz="2000" spc="-20" dirty="0">
                <a:latin typeface="Calibri"/>
                <a:cs typeface="Calibri"/>
              </a:rPr>
              <a:t> </a:t>
            </a:r>
            <a:r>
              <a:rPr sz="2000" dirty="0">
                <a:latin typeface="Calibri"/>
                <a:cs typeface="Calibri"/>
              </a:rPr>
              <a:t>dashb</a:t>
            </a:r>
            <a:r>
              <a:rPr sz="2000" spc="-5" dirty="0">
                <a:latin typeface="Calibri"/>
                <a:cs typeface="Calibri"/>
              </a:rPr>
              <a:t>o</a:t>
            </a:r>
            <a:r>
              <a:rPr sz="2000" dirty="0">
                <a:latin typeface="Calibri"/>
                <a:cs typeface="Calibri"/>
              </a:rPr>
              <a:t>a</a:t>
            </a:r>
            <a:r>
              <a:rPr sz="2000" spc="-30" dirty="0">
                <a:latin typeface="Calibri"/>
                <a:cs typeface="Calibri"/>
              </a:rPr>
              <a:t>r</a:t>
            </a:r>
            <a:r>
              <a:rPr sz="2000" dirty="0">
                <a:latin typeface="Calibri"/>
                <a:cs typeface="Calibri"/>
              </a:rPr>
              <a:t>ds  </a:t>
            </a:r>
            <a:r>
              <a:rPr sz="2000" spc="-10" dirty="0">
                <a:latin typeface="Calibri"/>
                <a:cs typeface="Calibri"/>
              </a:rPr>
              <a:t>(historical)</a:t>
            </a:r>
            <a:endParaRPr sz="2000">
              <a:latin typeface="Calibri"/>
              <a:cs typeface="Calibri"/>
            </a:endParaRPr>
          </a:p>
        </p:txBody>
      </p:sp>
      <p:grpSp>
        <p:nvGrpSpPr>
          <p:cNvPr id="24" name="object 24"/>
          <p:cNvGrpSpPr/>
          <p:nvPr/>
        </p:nvGrpSpPr>
        <p:grpSpPr>
          <a:xfrm>
            <a:off x="6659880" y="4520183"/>
            <a:ext cx="2207260" cy="1463040"/>
            <a:chOff x="6659880" y="4520183"/>
            <a:chExt cx="2207260" cy="1463040"/>
          </a:xfrm>
        </p:grpSpPr>
        <p:pic>
          <p:nvPicPr>
            <p:cNvPr id="25" name="object 25"/>
            <p:cNvPicPr/>
            <p:nvPr/>
          </p:nvPicPr>
          <p:blipFill>
            <a:blip r:embed="rId7" cstate="print"/>
            <a:stretch>
              <a:fillRect/>
            </a:stretch>
          </p:blipFill>
          <p:spPr>
            <a:xfrm>
              <a:off x="6659880" y="4520183"/>
              <a:ext cx="2026920" cy="1316736"/>
            </a:xfrm>
            <a:prstGeom prst="rect">
              <a:avLst/>
            </a:prstGeom>
          </p:spPr>
        </p:pic>
        <p:pic>
          <p:nvPicPr>
            <p:cNvPr id="26" name="object 26"/>
            <p:cNvPicPr/>
            <p:nvPr/>
          </p:nvPicPr>
          <p:blipFill>
            <a:blip r:embed="rId5" cstate="print"/>
            <a:stretch>
              <a:fillRect/>
            </a:stretch>
          </p:blipFill>
          <p:spPr>
            <a:xfrm>
              <a:off x="6700801" y="4537670"/>
              <a:ext cx="1945354" cy="1235300"/>
            </a:xfrm>
            <a:prstGeom prst="rect">
              <a:avLst/>
            </a:prstGeom>
          </p:spPr>
        </p:pic>
        <p:sp>
          <p:nvSpPr>
            <p:cNvPr id="27" name="object 27"/>
            <p:cNvSpPr/>
            <p:nvPr/>
          </p:nvSpPr>
          <p:spPr>
            <a:xfrm>
              <a:off x="6916949" y="4743014"/>
              <a:ext cx="1945639" cy="1235710"/>
            </a:xfrm>
            <a:custGeom>
              <a:avLst/>
              <a:gdLst/>
              <a:ahLst/>
              <a:cxnLst/>
              <a:rect l="l" t="t" r="r" b="b"/>
              <a:pathLst>
                <a:path w="1945640" h="1235710">
                  <a:moveTo>
                    <a:pt x="1821826" y="0"/>
                  </a:moveTo>
                  <a:lnTo>
                    <a:pt x="123529" y="0"/>
                  </a:lnTo>
                  <a:lnTo>
                    <a:pt x="75446" y="9707"/>
                  </a:lnTo>
                  <a:lnTo>
                    <a:pt x="36180" y="36180"/>
                  </a:lnTo>
                  <a:lnTo>
                    <a:pt x="9707" y="75446"/>
                  </a:lnTo>
                  <a:lnTo>
                    <a:pt x="0" y="123529"/>
                  </a:lnTo>
                  <a:lnTo>
                    <a:pt x="0" y="1111770"/>
                  </a:lnTo>
                  <a:lnTo>
                    <a:pt x="9707" y="1159853"/>
                  </a:lnTo>
                  <a:lnTo>
                    <a:pt x="36180" y="1199118"/>
                  </a:lnTo>
                  <a:lnTo>
                    <a:pt x="75446" y="1225591"/>
                  </a:lnTo>
                  <a:lnTo>
                    <a:pt x="123529" y="1235299"/>
                  </a:lnTo>
                  <a:lnTo>
                    <a:pt x="1821826" y="1235299"/>
                  </a:lnTo>
                  <a:lnTo>
                    <a:pt x="1869909" y="1225591"/>
                  </a:lnTo>
                  <a:lnTo>
                    <a:pt x="1909174" y="1199118"/>
                  </a:lnTo>
                  <a:lnTo>
                    <a:pt x="1935647" y="1159853"/>
                  </a:lnTo>
                  <a:lnTo>
                    <a:pt x="1945355" y="1111770"/>
                  </a:lnTo>
                  <a:lnTo>
                    <a:pt x="1945355" y="123529"/>
                  </a:lnTo>
                  <a:lnTo>
                    <a:pt x="1935647" y="75446"/>
                  </a:lnTo>
                  <a:lnTo>
                    <a:pt x="1909174" y="36180"/>
                  </a:lnTo>
                  <a:lnTo>
                    <a:pt x="1869909" y="9707"/>
                  </a:lnTo>
                  <a:lnTo>
                    <a:pt x="1821826" y="0"/>
                  </a:lnTo>
                  <a:close/>
                </a:path>
              </a:pathLst>
            </a:custGeom>
            <a:solidFill>
              <a:srgbClr val="FFFFFF">
                <a:alpha val="90199"/>
              </a:srgbClr>
            </a:solidFill>
          </p:spPr>
          <p:txBody>
            <a:bodyPr wrap="square" lIns="0" tIns="0" rIns="0" bIns="0" rtlCol="0"/>
            <a:lstStyle/>
            <a:p>
              <a:endParaRPr/>
            </a:p>
          </p:txBody>
        </p:sp>
        <p:sp>
          <p:nvSpPr>
            <p:cNvPr id="28" name="object 28"/>
            <p:cNvSpPr/>
            <p:nvPr/>
          </p:nvSpPr>
          <p:spPr>
            <a:xfrm>
              <a:off x="6916949" y="4743014"/>
              <a:ext cx="1945639" cy="1235710"/>
            </a:xfrm>
            <a:custGeom>
              <a:avLst/>
              <a:gdLst/>
              <a:ahLst/>
              <a:cxnLst/>
              <a:rect l="l" t="t" r="r" b="b"/>
              <a:pathLst>
                <a:path w="1945640" h="1235710">
                  <a:moveTo>
                    <a:pt x="0" y="123529"/>
                  </a:moveTo>
                  <a:lnTo>
                    <a:pt x="9707" y="75446"/>
                  </a:lnTo>
                  <a:lnTo>
                    <a:pt x="36180" y="36180"/>
                  </a:lnTo>
                  <a:lnTo>
                    <a:pt x="75446" y="9707"/>
                  </a:lnTo>
                  <a:lnTo>
                    <a:pt x="123529" y="0"/>
                  </a:lnTo>
                  <a:lnTo>
                    <a:pt x="1821826" y="0"/>
                  </a:lnTo>
                  <a:lnTo>
                    <a:pt x="1869909" y="9707"/>
                  </a:lnTo>
                  <a:lnTo>
                    <a:pt x="1909174" y="36180"/>
                  </a:lnTo>
                  <a:lnTo>
                    <a:pt x="1935647" y="75446"/>
                  </a:lnTo>
                  <a:lnTo>
                    <a:pt x="1945355" y="123529"/>
                  </a:lnTo>
                  <a:lnTo>
                    <a:pt x="1945355" y="1111771"/>
                  </a:lnTo>
                  <a:lnTo>
                    <a:pt x="1935647" y="1159854"/>
                  </a:lnTo>
                  <a:lnTo>
                    <a:pt x="1909174" y="1199119"/>
                  </a:lnTo>
                  <a:lnTo>
                    <a:pt x="1869909" y="1225592"/>
                  </a:lnTo>
                  <a:lnTo>
                    <a:pt x="1821826" y="1235300"/>
                  </a:lnTo>
                  <a:lnTo>
                    <a:pt x="123529" y="1235300"/>
                  </a:lnTo>
                  <a:lnTo>
                    <a:pt x="75446" y="1225592"/>
                  </a:lnTo>
                  <a:lnTo>
                    <a:pt x="36180" y="1199119"/>
                  </a:lnTo>
                  <a:lnTo>
                    <a:pt x="9707" y="1159854"/>
                  </a:lnTo>
                  <a:lnTo>
                    <a:pt x="0" y="1111771"/>
                  </a:lnTo>
                  <a:lnTo>
                    <a:pt x="0" y="123529"/>
                  </a:lnTo>
                  <a:close/>
                </a:path>
              </a:pathLst>
            </a:custGeom>
            <a:ln w="9525">
              <a:solidFill>
                <a:srgbClr val="98C723"/>
              </a:solidFill>
            </a:ln>
          </p:spPr>
          <p:txBody>
            <a:bodyPr wrap="square" lIns="0" tIns="0" rIns="0" bIns="0" rtlCol="0"/>
            <a:lstStyle/>
            <a:p>
              <a:endParaRPr/>
            </a:p>
          </p:txBody>
        </p:sp>
      </p:grpSp>
      <p:sp>
        <p:nvSpPr>
          <p:cNvPr id="29" name="object 29"/>
          <p:cNvSpPr txBox="1"/>
          <p:nvPr/>
        </p:nvSpPr>
        <p:spPr>
          <a:xfrm>
            <a:off x="7279487" y="4890516"/>
            <a:ext cx="1220470" cy="891540"/>
          </a:xfrm>
          <a:prstGeom prst="rect">
            <a:avLst/>
          </a:prstGeom>
        </p:spPr>
        <p:txBody>
          <a:bodyPr vert="horz" wrap="square" lIns="0" tIns="41910" rIns="0" bIns="0" rtlCol="0">
            <a:spAutoFit/>
          </a:bodyPr>
          <a:lstStyle/>
          <a:p>
            <a:pPr marL="12700" marR="5080" indent="-635" algn="ctr">
              <a:lnSpc>
                <a:spcPts val="2210"/>
              </a:lnSpc>
              <a:spcBef>
                <a:spcPts val="330"/>
              </a:spcBef>
            </a:pPr>
            <a:r>
              <a:rPr sz="2000" spc="-15" dirty="0">
                <a:latin typeface="Calibri"/>
                <a:cs typeface="Calibri"/>
              </a:rPr>
              <a:t>Strategic </a:t>
            </a:r>
            <a:r>
              <a:rPr sz="2000" spc="-10" dirty="0">
                <a:latin typeface="Calibri"/>
                <a:cs typeface="Calibri"/>
              </a:rPr>
              <a:t> </a:t>
            </a:r>
            <a:r>
              <a:rPr sz="2000" dirty="0">
                <a:latin typeface="Calibri"/>
                <a:cs typeface="Calibri"/>
              </a:rPr>
              <a:t>dashb</a:t>
            </a:r>
            <a:r>
              <a:rPr sz="2000" spc="-5" dirty="0">
                <a:latin typeface="Calibri"/>
                <a:cs typeface="Calibri"/>
              </a:rPr>
              <a:t>o</a:t>
            </a:r>
            <a:r>
              <a:rPr sz="2000" dirty="0">
                <a:latin typeface="Calibri"/>
                <a:cs typeface="Calibri"/>
              </a:rPr>
              <a:t>a</a:t>
            </a:r>
            <a:r>
              <a:rPr sz="2000" spc="-30" dirty="0">
                <a:latin typeface="Calibri"/>
                <a:cs typeface="Calibri"/>
              </a:rPr>
              <a:t>r</a:t>
            </a:r>
            <a:r>
              <a:rPr sz="2000" dirty="0">
                <a:latin typeface="Calibri"/>
                <a:cs typeface="Calibri"/>
              </a:rPr>
              <a:t>ds  </a:t>
            </a:r>
            <a:r>
              <a:rPr sz="2000" spc="-10" dirty="0">
                <a:latin typeface="Calibri"/>
                <a:cs typeface="Calibri"/>
              </a:rPr>
              <a:t>(historical)</a:t>
            </a:r>
            <a:endParaRPr sz="2000">
              <a:latin typeface="Calibri"/>
              <a:cs typeface="Calibri"/>
            </a:endParaRPr>
          </a:p>
        </p:txBody>
      </p:sp>
      <p:sp>
        <p:nvSpPr>
          <p:cNvPr id="30" name="object 30"/>
          <p:cNvSpPr txBox="1">
            <a:spLocks noGrp="1"/>
          </p:cNvSpPr>
          <p:nvPr>
            <p:ph type="title"/>
          </p:nvPr>
        </p:nvSpPr>
        <p:spPr>
          <a:xfrm>
            <a:off x="640199" y="373380"/>
            <a:ext cx="5351145" cy="513080"/>
          </a:xfrm>
          <a:prstGeom prst="rect">
            <a:avLst/>
          </a:prstGeom>
        </p:spPr>
        <p:txBody>
          <a:bodyPr vert="horz" wrap="square" lIns="0" tIns="12700" rIns="0" bIns="0" rtlCol="0">
            <a:spAutoFit/>
          </a:bodyPr>
          <a:lstStyle/>
          <a:p>
            <a:pPr marL="12700">
              <a:lnSpc>
                <a:spcPct val="100000"/>
              </a:lnSpc>
              <a:spcBef>
                <a:spcPts val="100"/>
              </a:spcBef>
            </a:pPr>
            <a:r>
              <a:rPr spc="-15" dirty="0"/>
              <a:t>Process </a:t>
            </a:r>
            <a:r>
              <a:rPr spc="-10" dirty="0"/>
              <a:t>performance</a:t>
            </a:r>
            <a:r>
              <a:rPr spc="-20" dirty="0"/>
              <a:t> </a:t>
            </a:r>
            <a:r>
              <a:rPr spc="-5" dirty="0"/>
              <a:t>dashboard</a:t>
            </a:r>
          </a:p>
        </p:txBody>
      </p:sp>
      <p:sp>
        <p:nvSpPr>
          <p:cNvPr id="31" name="object 31"/>
          <p:cNvSpPr txBox="1"/>
          <p:nvPr/>
        </p:nvSpPr>
        <p:spPr>
          <a:xfrm>
            <a:off x="9990151" y="6123432"/>
            <a:ext cx="165100" cy="193040"/>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7F7F7F"/>
                </a:solidFill>
                <a:latin typeface="Calibri"/>
                <a:cs typeface="Calibri"/>
              </a:rPr>
              <a:t>35</a:t>
            </a:r>
            <a:endParaRPr sz="11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6273" y="800100"/>
            <a:ext cx="5334635" cy="513080"/>
          </a:xfrm>
          <a:prstGeom prst="rect">
            <a:avLst/>
          </a:prstGeom>
        </p:spPr>
        <p:txBody>
          <a:bodyPr vert="horz" wrap="square" lIns="0" tIns="12700" rIns="0" bIns="0" rtlCol="0">
            <a:spAutoFit/>
          </a:bodyPr>
          <a:lstStyle/>
          <a:p>
            <a:pPr marL="12700">
              <a:lnSpc>
                <a:spcPct val="100000"/>
              </a:lnSpc>
              <a:spcBef>
                <a:spcPts val="100"/>
              </a:spcBef>
            </a:pPr>
            <a:r>
              <a:rPr spc="-10" dirty="0"/>
              <a:t>Operational</a:t>
            </a:r>
            <a:r>
              <a:rPr spc="-25" dirty="0"/>
              <a:t> </a:t>
            </a:r>
            <a:r>
              <a:rPr spc="-15" dirty="0"/>
              <a:t>process</a:t>
            </a:r>
            <a:r>
              <a:rPr spc="-25" dirty="0"/>
              <a:t> </a:t>
            </a:r>
            <a:r>
              <a:rPr spc="-5" dirty="0"/>
              <a:t>dashboards</a:t>
            </a:r>
          </a:p>
        </p:txBody>
      </p:sp>
      <p:sp>
        <p:nvSpPr>
          <p:cNvPr id="3" name="object 3"/>
          <p:cNvSpPr txBox="1"/>
          <p:nvPr/>
        </p:nvSpPr>
        <p:spPr>
          <a:xfrm>
            <a:off x="756274" y="1611883"/>
            <a:ext cx="6585584" cy="1903095"/>
          </a:xfrm>
          <a:prstGeom prst="rect">
            <a:avLst/>
          </a:prstGeom>
        </p:spPr>
        <p:txBody>
          <a:bodyPr vert="horz" wrap="square" lIns="0" tIns="92075" rIns="0" bIns="0" rtlCol="0">
            <a:spAutoFit/>
          </a:bodyPr>
          <a:lstStyle/>
          <a:p>
            <a:pPr marL="195580" indent="-182880">
              <a:lnSpc>
                <a:spcPct val="100000"/>
              </a:lnSpc>
              <a:spcBef>
                <a:spcPts val="725"/>
              </a:spcBef>
              <a:buClr>
                <a:srgbClr val="7F7F7F"/>
              </a:buClr>
              <a:buFont typeface="Arial MT"/>
              <a:buChar char="•"/>
              <a:tabLst>
                <a:tab pos="195580" algn="l"/>
              </a:tabLst>
            </a:pPr>
            <a:r>
              <a:rPr sz="2400" spc="-5" dirty="0">
                <a:solidFill>
                  <a:srgbClr val="404040"/>
                </a:solidFill>
                <a:latin typeface="Calibri"/>
                <a:cs typeface="Calibri"/>
              </a:rPr>
              <a:t>Aimed</a:t>
            </a:r>
            <a:r>
              <a:rPr sz="2400" spc="-10" dirty="0">
                <a:solidFill>
                  <a:srgbClr val="404040"/>
                </a:solidFill>
                <a:latin typeface="Calibri"/>
                <a:cs typeface="Calibri"/>
              </a:rPr>
              <a:t> </a:t>
            </a:r>
            <a:r>
              <a:rPr sz="2400" spc="-15" dirty="0">
                <a:solidFill>
                  <a:srgbClr val="404040"/>
                </a:solidFill>
                <a:latin typeface="Calibri"/>
                <a:cs typeface="Calibri"/>
              </a:rPr>
              <a:t>at</a:t>
            </a:r>
            <a:r>
              <a:rPr sz="2400" spc="-10" dirty="0">
                <a:solidFill>
                  <a:srgbClr val="404040"/>
                </a:solidFill>
                <a:latin typeface="Calibri"/>
                <a:cs typeface="Calibri"/>
              </a:rPr>
              <a:t> process</a:t>
            </a:r>
            <a:r>
              <a:rPr sz="2400" spc="-15" dirty="0">
                <a:solidFill>
                  <a:srgbClr val="404040"/>
                </a:solidFill>
                <a:latin typeface="Calibri"/>
                <a:cs typeface="Calibri"/>
              </a:rPr>
              <a:t> </a:t>
            </a:r>
            <a:r>
              <a:rPr sz="2400" spc="-25" dirty="0">
                <a:solidFill>
                  <a:srgbClr val="404040"/>
                </a:solidFill>
                <a:latin typeface="Calibri"/>
                <a:cs typeface="Calibri"/>
              </a:rPr>
              <a:t>workers</a:t>
            </a:r>
            <a:r>
              <a:rPr sz="2400" spc="-10" dirty="0">
                <a:solidFill>
                  <a:srgbClr val="404040"/>
                </a:solidFill>
                <a:latin typeface="Calibri"/>
                <a:cs typeface="Calibri"/>
              </a:rPr>
              <a:t> </a:t>
            </a:r>
            <a:r>
              <a:rPr sz="2400" dirty="0">
                <a:solidFill>
                  <a:srgbClr val="404040"/>
                </a:solidFill>
                <a:latin typeface="Calibri"/>
                <a:cs typeface="Calibri"/>
              </a:rPr>
              <a:t>&amp;</a:t>
            </a:r>
            <a:r>
              <a:rPr sz="2400" spc="-5" dirty="0">
                <a:solidFill>
                  <a:srgbClr val="404040"/>
                </a:solidFill>
                <a:latin typeface="Calibri"/>
                <a:cs typeface="Calibri"/>
              </a:rPr>
              <a:t> </a:t>
            </a:r>
            <a:r>
              <a:rPr sz="2400" spc="-10" dirty="0">
                <a:solidFill>
                  <a:srgbClr val="404040"/>
                </a:solidFill>
                <a:latin typeface="Calibri"/>
                <a:cs typeface="Calibri"/>
              </a:rPr>
              <a:t>operational</a:t>
            </a:r>
            <a:r>
              <a:rPr sz="2400" spc="-15" dirty="0">
                <a:solidFill>
                  <a:srgbClr val="404040"/>
                </a:solidFill>
                <a:latin typeface="Calibri"/>
                <a:cs typeface="Calibri"/>
              </a:rPr>
              <a:t> </a:t>
            </a:r>
            <a:r>
              <a:rPr sz="2400" spc="-10" dirty="0">
                <a:solidFill>
                  <a:srgbClr val="404040"/>
                </a:solidFill>
                <a:latin typeface="Calibri"/>
                <a:cs typeface="Calibri"/>
              </a:rPr>
              <a:t>managers</a:t>
            </a:r>
            <a:endParaRPr sz="2400">
              <a:latin typeface="Calibri"/>
              <a:cs typeface="Calibri"/>
            </a:endParaRPr>
          </a:p>
          <a:p>
            <a:pPr marL="195580" indent="-182880">
              <a:lnSpc>
                <a:spcPct val="100000"/>
              </a:lnSpc>
              <a:spcBef>
                <a:spcPts val="620"/>
              </a:spcBef>
              <a:buClr>
                <a:srgbClr val="7F7F7F"/>
              </a:buClr>
              <a:buFont typeface="Arial MT"/>
              <a:buChar char="•"/>
              <a:tabLst>
                <a:tab pos="195580" algn="l"/>
              </a:tabLst>
            </a:pPr>
            <a:r>
              <a:rPr sz="2400" spc="-5" dirty="0">
                <a:solidFill>
                  <a:srgbClr val="404040"/>
                </a:solidFill>
                <a:latin typeface="Calibri"/>
                <a:cs typeface="Calibri"/>
              </a:rPr>
              <a:t>Emphasis</a:t>
            </a:r>
            <a:r>
              <a:rPr sz="2400" spc="-15" dirty="0">
                <a:solidFill>
                  <a:srgbClr val="404040"/>
                </a:solidFill>
                <a:latin typeface="Calibri"/>
                <a:cs typeface="Calibri"/>
              </a:rPr>
              <a:t> </a:t>
            </a:r>
            <a:r>
              <a:rPr sz="2400" spc="-5" dirty="0">
                <a:solidFill>
                  <a:srgbClr val="404040"/>
                </a:solidFill>
                <a:latin typeface="Calibri"/>
                <a:cs typeface="Calibri"/>
              </a:rPr>
              <a:t>on</a:t>
            </a:r>
            <a:r>
              <a:rPr sz="2400" spc="-10" dirty="0">
                <a:solidFill>
                  <a:srgbClr val="404040"/>
                </a:solidFill>
                <a:latin typeface="Calibri"/>
                <a:cs typeface="Calibri"/>
              </a:rPr>
              <a:t> </a:t>
            </a:r>
            <a:r>
              <a:rPr sz="2400" spc="-5" dirty="0">
                <a:solidFill>
                  <a:srgbClr val="404040"/>
                </a:solidFill>
                <a:latin typeface="Calibri"/>
                <a:cs typeface="Calibri"/>
              </a:rPr>
              <a:t>monitoring</a:t>
            </a:r>
            <a:r>
              <a:rPr sz="2400" spc="-15" dirty="0">
                <a:solidFill>
                  <a:srgbClr val="404040"/>
                </a:solidFill>
                <a:latin typeface="Calibri"/>
                <a:cs typeface="Calibri"/>
              </a:rPr>
              <a:t> </a:t>
            </a:r>
            <a:r>
              <a:rPr sz="2400" spc="-10" dirty="0">
                <a:solidFill>
                  <a:srgbClr val="404040"/>
                </a:solidFill>
                <a:latin typeface="Calibri"/>
                <a:cs typeface="Calibri"/>
              </a:rPr>
              <a:t>(detect-and-respond), </a:t>
            </a:r>
            <a:r>
              <a:rPr sz="2400" dirty="0">
                <a:solidFill>
                  <a:srgbClr val="404040"/>
                </a:solidFill>
                <a:latin typeface="Calibri"/>
                <a:cs typeface="Calibri"/>
              </a:rPr>
              <a:t>e.g.:</a:t>
            </a:r>
            <a:endParaRPr sz="2400">
              <a:latin typeface="Calibri"/>
              <a:cs typeface="Calibri"/>
            </a:endParaRPr>
          </a:p>
          <a:p>
            <a:pPr marL="424180" lvl="1" indent="-182880">
              <a:lnSpc>
                <a:spcPct val="100000"/>
              </a:lnSpc>
              <a:spcBef>
                <a:spcPts val="530"/>
              </a:spcBef>
              <a:buClr>
                <a:srgbClr val="7F7F7F"/>
              </a:buClr>
              <a:buChar char="-"/>
              <a:tabLst>
                <a:tab pos="424180" algn="l"/>
              </a:tabLst>
            </a:pPr>
            <a:r>
              <a:rPr sz="1800" spc="-20" dirty="0">
                <a:solidFill>
                  <a:srgbClr val="404040"/>
                </a:solidFill>
                <a:latin typeface="Calibri"/>
                <a:cs typeface="Calibri"/>
              </a:rPr>
              <a:t>Work-in-progress</a:t>
            </a:r>
            <a:endParaRPr sz="1800">
              <a:latin typeface="Calibri"/>
              <a:cs typeface="Calibri"/>
            </a:endParaRPr>
          </a:p>
          <a:p>
            <a:pPr marL="424180" lvl="1" indent="-182880">
              <a:lnSpc>
                <a:spcPct val="100000"/>
              </a:lnSpc>
              <a:spcBef>
                <a:spcPts val="335"/>
              </a:spcBef>
              <a:buClr>
                <a:srgbClr val="7F7F7F"/>
              </a:buClr>
              <a:buChar char="-"/>
              <a:tabLst>
                <a:tab pos="424180" algn="l"/>
              </a:tabLst>
            </a:pPr>
            <a:r>
              <a:rPr sz="1800" spc="-10" dirty="0">
                <a:solidFill>
                  <a:srgbClr val="404040"/>
                </a:solidFill>
                <a:latin typeface="Calibri"/>
                <a:cs typeface="Calibri"/>
              </a:rPr>
              <a:t>Problematic</a:t>
            </a:r>
            <a:r>
              <a:rPr sz="1800" spc="5" dirty="0">
                <a:solidFill>
                  <a:srgbClr val="404040"/>
                </a:solidFill>
                <a:latin typeface="Calibri"/>
                <a:cs typeface="Calibri"/>
              </a:rPr>
              <a:t> </a:t>
            </a:r>
            <a:r>
              <a:rPr sz="1800" spc="-5" dirty="0">
                <a:solidFill>
                  <a:srgbClr val="404040"/>
                </a:solidFill>
                <a:latin typeface="Calibri"/>
                <a:cs typeface="Calibri"/>
              </a:rPr>
              <a:t>cases</a:t>
            </a:r>
            <a:r>
              <a:rPr sz="1800" dirty="0">
                <a:solidFill>
                  <a:srgbClr val="404040"/>
                </a:solidFill>
                <a:latin typeface="Calibri"/>
                <a:cs typeface="Calibri"/>
              </a:rPr>
              <a:t> –</a:t>
            </a:r>
            <a:r>
              <a:rPr sz="1800" spc="5" dirty="0">
                <a:solidFill>
                  <a:srgbClr val="404040"/>
                </a:solidFill>
                <a:latin typeface="Calibri"/>
                <a:cs typeface="Calibri"/>
              </a:rPr>
              <a:t> </a:t>
            </a:r>
            <a:r>
              <a:rPr sz="1800" dirty="0">
                <a:solidFill>
                  <a:srgbClr val="404040"/>
                </a:solidFill>
                <a:latin typeface="Calibri"/>
                <a:cs typeface="Calibri"/>
              </a:rPr>
              <a:t>e.g.,</a:t>
            </a:r>
            <a:r>
              <a:rPr sz="1800" spc="5" dirty="0">
                <a:solidFill>
                  <a:srgbClr val="404040"/>
                </a:solidFill>
                <a:latin typeface="Calibri"/>
                <a:cs typeface="Calibri"/>
              </a:rPr>
              <a:t> </a:t>
            </a:r>
            <a:r>
              <a:rPr sz="1800" spc="-15" dirty="0">
                <a:solidFill>
                  <a:srgbClr val="404040"/>
                </a:solidFill>
                <a:latin typeface="Calibri"/>
                <a:cs typeface="Calibri"/>
              </a:rPr>
              <a:t>overdue/at-risk</a:t>
            </a:r>
            <a:r>
              <a:rPr sz="1800" spc="-5" dirty="0">
                <a:solidFill>
                  <a:srgbClr val="404040"/>
                </a:solidFill>
                <a:latin typeface="Calibri"/>
                <a:cs typeface="Calibri"/>
              </a:rPr>
              <a:t> cases</a:t>
            </a:r>
            <a:endParaRPr sz="1800">
              <a:latin typeface="Calibri"/>
              <a:cs typeface="Calibri"/>
            </a:endParaRPr>
          </a:p>
          <a:p>
            <a:pPr marL="424180" lvl="1" indent="-182880">
              <a:lnSpc>
                <a:spcPct val="100000"/>
              </a:lnSpc>
              <a:spcBef>
                <a:spcPts val="434"/>
              </a:spcBef>
              <a:buClr>
                <a:srgbClr val="7F7F7F"/>
              </a:buClr>
              <a:buChar char="-"/>
              <a:tabLst>
                <a:tab pos="424180" algn="l"/>
              </a:tabLst>
            </a:pPr>
            <a:r>
              <a:rPr sz="1800" spc="-10" dirty="0">
                <a:solidFill>
                  <a:srgbClr val="404040"/>
                </a:solidFill>
                <a:latin typeface="Calibri"/>
                <a:cs typeface="Calibri"/>
              </a:rPr>
              <a:t>Resource</a:t>
            </a:r>
            <a:r>
              <a:rPr sz="1800" spc="-20" dirty="0">
                <a:solidFill>
                  <a:srgbClr val="404040"/>
                </a:solidFill>
                <a:latin typeface="Calibri"/>
                <a:cs typeface="Calibri"/>
              </a:rPr>
              <a:t> </a:t>
            </a:r>
            <a:r>
              <a:rPr sz="1800" spc="-5" dirty="0">
                <a:solidFill>
                  <a:srgbClr val="404040"/>
                </a:solidFill>
                <a:latin typeface="Calibri"/>
                <a:cs typeface="Calibri"/>
              </a:rPr>
              <a:t>load</a:t>
            </a:r>
            <a:endParaRPr sz="1800">
              <a:latin typeface="Calibri"/>
              <a:cs typeface="Calibri"/>
            </a:endParaRPr>
          </a:p>
        </p:txBody>
      </p:sp>
      <p:grpSp>
        <p:nvGrpSpPr>
          <p:cNvPr id="4" name="object 4"/>
          <p:cNvGrpSpPr/>
          <p:nvPr/>
        </p:nvGrpSpPr>
        <p:grpSpPr>
          <a:xfrm>
            <a:off x="4434840" y="3093719"/>
            <a:ext cx="6379845" cy="3764279"/>
            <a:chOff x="4434840" y="3093719"/>
            <a:chExt cx="6379845" cy="3764279"/>
          </a:xfrm>
        </p:grpSpPr>
        <p:pic>
          <p:nvPicPr>
            <p:cNvPr id="5" name="object 5"/>
            <p:cNvPicPr/>
            <p:nvPr/>
          </p:nvPicPr>
          <p:blipFill>
            <a:blip r:embed="rId2" cstate="print"/>
            <a:stretch>
              <a:fillRect/>
            </a:stretch>
          </p:blipFill>
          <p:spPr>
            <a:xfrm>
              <a:off x="4434840" y="3093719"/>
              <a:ext cx="6379464" cy="3764279"/>
            </a:xfrm>
            <a:prstGeom prst="rect">
              <a:avLst/>
            </a:prstGeom>
          </p:spPr>
        </p:pic>
        <p:pic>
          <p:nvPicPr>
            <p:cNvPr id="6" name="object 6"/>
            <p:cNvPicPr/>
            <p:nvPr/>
          </p:nvPicPr>
          <p:blipFill>
            <a:blip r:embed="rId3" cstate="print"/>
            <a:stretch>
              <a:fillRect/>
            </a:stretch>
          </p:blipFill>
          <p:spPr>
            <a:xfrm>
              <a:off x="4626273" y="3284984"/>
              <a:ext cx="5994951" cy="3507855"/>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3458" y="1514347"/>
            <a:ext cx="5043805" cy="2674620"/>
          </a:xfrm>
          <a:prstGeom prst="rect">
            <a:avLst/>
          </a:prstGeom>
        </p:spPr>
        <p:txBody>
          <a:bodyPr vert="horz" wrap="square" lIns="0" tIns="88900" rIns="0" bIns="0" rtlCol="0">
            <a:spAutoFit/>
          </a:bodyPr>
          <a:lstStyle/>
          <a:p>
            <a:pPr marL="195580" indent="-182880">
              <a:lnSpc>
                <a:spcPct val="100000"/>
              </a:lnSpc>
              <a:spcBef>
                <a:spcPts val="700"/>
              </a:spcBef>
              <a:buClr>
                <a:srgbClr val="7F7F7F"/>
              </a:buClr>
              <a:buFont typeface="Arial MT"/>
              <a:buChar char="•"/>
              <a:tabLst>
                <a:tab pos="195580" algn="l"/>
              </a:tabLst>
            </a:pPr>
            <a:r>
              <a:rPr sz="2400" spc="-5" dirty="0">
                <a:solidFill>
                  <a:srgbClr val="404040"/>
                </a:solidFill>
                <a:latin typeface="Calibri"/>
                <a:cs typeface="Calibri"/>
              </a:rPr>
              <a:t>Aimed</a:t>
            </a:r>
            <a:r>
              <a:rPr sz="2400" spc="-15" dirty="0">
                <a:solidFill>
                  <a:srgbClr val="404040"/>
                </a:solidFill>
                <a:latin typeface="Calibri"/>
                <a:cs typeface="Calibri"/>
              </a:rPr>
              <a:t> at </a:t>
            </a:r>
            <a:r>
              <a:rPr sz="2400" spc="-10" dirty="0">
                <a:solidFill>
                  <a:srgbClr val="404040"/>
                </a:solidFill>
                <a:latin typeface="Calibri"/>
                <a:cs typeface="Calibri"/>
              </a:rPr>
              <a:t>process owners </a:t>
            </a:r>
            <a:r>
              <a:rPr sz="2400" dirty="0">
                <a:solidFill>
                  <a:srgbClr val="404040"/>
                </a:solidFill>
                <a:latin typeface="Calibri"/>
                <a:cs typeface="Calibri"/>
              </a:rPr>
              <a:t>/</a:t>
            </a:r>
            <a:r>
              <a:rPr sz="2400" spc="-20" dirty="0">
                <a:solidFill>
                  <a:srgbClr val="404040"/>
                </a:solidFill>
                <a:latin typeface="Calibri"/>
                <a:cs typeface="Calibri"/>
              </a:rPr>
              <a:t> </a:t>
            </a:r>
            <a:r>
              <a:rPr sz="2400" spc="-10" dirty="0">
                <a:solidFill>
                  <a:srgbClr val="404040"/>
                </a:solidFill>
                <a:latin typeface="Calibri"/>
                <a:cs typeface="Calibri"/>
              </a:rPr>
              <a:t>managers</a:t>
            </a:r>
            <a:endParaRPr sz="2400" dirty="0">
              <a:latin typeface="Calibri"/>
              <a:cs typeface="Calibri"/>
            </a:endParaRPr>
          </a:p>
          <a:p>
            <a:pPr marL="195580" indent="-182880">
              <a:lnSpc>
                <a:spcPct val="100000"/>
              </a:lnSpc>
              <a:spcBef>
                <a:spcPts val="600"/>
              </a:spcBef>
              <a:buClr>
                <a:srgbClr val="7F7F7F"/>
              </a:buClr>
              <a:buFont typeface="Arial MT"/>
              <a:buChar char="•"/>
              <a:tabLst>
                <a:tab pos="195580" algn="l"/>
              </a:tabLst>
            </a:pPr>
            <a:r>
              <a:rPr sz="2400" spc="-5" dirty="0">
                <a:solidFill>
                  <a:srgbClr val="404040"/>
                </a:solidFill>
                <a:latin typeface="Calibri"/>
                <a:cs typeface="Calibri"/>
              </a:rPr>
              <a:t>Emphasis</a:t>
            </a:r>
            <a:r>
              <a:rPr sz="2400" spc="-15" dirty="0">
                <a:solidFill>
                  <a:srgbClr val="404040"/>
                </a:solidFill>
                <a:latin typeface="Calibri"/>
                <a:cs typeface="Calibri"/>
              </a:rPr>
              <a:t> </a:t>
            </a:r>
            <a:r>
              <a:rPr sz="2400" spc="-5" dirty="0">
                <a:solidFill>
                  <a:srgbClr val="404040"/>
                </a:solidFill>
                <a:latin typeface="Calibri"/>
                <a:cs typeface="Calibri"/>
              </a:rPr>
              <a:t>on</a:t>
            </a:r>
            <a:r>
              <a:rPr sz="2400" spc="-15" dirty="0">
                <a:solidFill>
                  <a:srgbClr val="404040"/>
                </a:solidFill>
                <a:latin typeface="Calibri"/>
                <a:cs typeface="Calibri"/>
              </a:rPr>
              <a:t> </a:t>
            </a:r>
            <a:r>
              <a:rPr sz="2400" spc="-5" dirty="0">
                <a:solidFill>
                  <a:srgbClr val="404040"/>
                </a:solidFill>
                <a:latin typeface="Calibri"/>
                <a:cs typeface="Calibri"/>
              </a:rPr>
              <a:t>analysis</a:t>
            </a:r>
            <a:r>
              <a:rPr sz="2400" spc="-15" dirty="0">
                <a:solidFill>
                  <a:srgbClr val="404040"/>
                </a:solidFill>
                <a:latin typeface="Calibri"/>
                <a:cs typeface="Calibri"/>
              </a:rPr>
              <a:t> </a:t>
            </a:r>
            <a:r>
              <a:rPr sz="2400" dirty="0">
                <a:solidFill>
                  <a:srgbClr val="404040"/>
                </a:solidFill>
                <a:latin typeface="Calibri"/>
                <a:cs typeface="Calibri"/>
              </a:rPr>
              <a:t>and</a:t>
            </a:r>
            <a:r>
              <a:rPr sz="2400" spc="-15" dirty="0">
                <a:solidFill>
                  <a:srgbClr val="404040"/>
                </a:solidFill>
                <a:latin typeface="Calibri"/>
                <a:cs typeface="Calibri"/>
              </a:rPr>
              <a:t> </a:t>
            </a:r>
            <a:r>
              <a:rPr sz="2400" spc="-10" dirty="0">
                <a:solidFill>
                  <a:srgbClr val="404040"/>
                </a:solidFill>
                <a:latin typeface="Calibri"/>
                <a:cs typeface="Calibri"/>
              </a:rPr>
              <a:t>management</a:t>
            </a:r>
            <a:endParaRPr sz="2400" dirty="0">
              <a:latin typeface="Calibri"/>
              <a:cs typeface="Calibri"/>
            </a:endParaRPr>
          </a:p>
          <a:p>
            <a:pPr marL="424180" lvl="1" indent="-182880">
              <a:lnSpc>
                <a:spcPct val="100000"/>
              </a:lnSpc>
              <a:spcBef>
                <a:spcPts val="525"/>
              </a:spcBef>
              <a:buClr>
                <a:srgbClr val="7F7F7F"/>
              </a:buClr>
              <a:buFont typeface="Arial MT"/>
              <a:buChar char="•"/>
              <a:tabLst>
                <a:tab pos="424180" algn="l"/>
              </a:tabLst>
            </a:pPr>
            <a:r>
              <a:rPr sz="1800" dirty="0">
                <a:solidFill>
                  <a:srgbClr val="404040"/>
                </a:solidFill>
                <a:latin typeface="Calibri"/>
                <a:cs typeface="Calibri"/>
              </a:rPr>
              <a:t>E.g.,</a:t>
            </a:r>
            <a:r>
              <a:rPr sz="1800" spc="-10" dirty="0">
                <a:solidFill>
                  <a:srgbClr val="404040"/>
                </a:solidFill>
                <a:latin typeface="Calibri"/>
                <a:cs typeface="Calibri"/>
              </a:rPr>
              <a:t> </a:t>
            </a:r>
            <a:r>
              <a:rPr sz="1800" spc="-5" dirty="0">
                <a:solidFill>
                  <a:srgbClr val="404040"/>
                </a:solidFill>
                <a:latin typeface="Calibri"/>
                <a:cs typeface="Calibri"/>
              </a:rPr>
              <a:t>detecting</a:t>
            </a:r>
            <a:r>
              <a:rPr sz="1800" spc="-10" dirty="0">
                <a:solidFill>
                  <a:srgbClr val="404040"/>
                </a:solidFill>
                <a:latin typeface="Calibri"/>
                <a:cs typeface="Calibri"/>
              </a:rPr>
              <a:t> bottlenecks</a:t>
            </a:r>
            <a:endParaRPr sz="1800" dirty="0">
              <a:latin typeface="Calibri"/>
              <a:cs typeface="Calibri"/>
            </a:endParaRPr>
          </a:p>
          <a:p>
            <a:pPr marL="195580" indent="-182880">
              <a:lnSpc>
                <a:spcPct val="100000"/>
              </a:lnSpc>
              <a:spcBef>
                <a:spcPts val="555"/>
              </a:spcBef>
              <a:buClr>
                <a:srgbClr val="7F7F7F"/>
              </a:buClr>
              <a:buFont typeface="Arial MT"/>
              <a:buChar char="•"/>
              <a:tabLst>
                <a:tab pos="195580" algn="l"/>
              </a:tabLst>
            </a:pPr>
            <a:r>
              <a:rPr sz="2400" spc="-20" dirty="0">
                <a:solidFill>
                  <a:srgbClr val="404040"/>
                </a:solidFill>
                <a:latin typeface="Calibri"/>
                <a:cs typeface="Calibri"/>
              </a:rPr>
              <a:t>Typical</a:t>
            </a:r>
            <a:r>
              <a:rPr sz="2400" spc="-30" dirty="0">
                <a:solidFill>
                  <a:srgbClr val="404040"/>
                </a:solidFill>
                <a:latin typeface="Calibri"/>
                <a:cs typeface="Calibri"/>
              </a:rPr>
              <a:t> </a:t>
            </a:r>
            <a:r>
              <a:rPr sz="2400" spc="-10" dirty="0">
                <a:solidFill>
                  <a:srgbClr val="404040"/>
                </a:solidFill>
                <a:latin typeface="Calibri"/>
                <a:cs typeface="Calibri"/>
              </a:rPr>
              <a:t>process</a:t>
            </a:r>
            <a:r>
              <a:rPr sz="2400" spc="-25" dirty="0">
                <a:solidFill>
                  <a:srgbClr val="404040"/>
                </a:solidFill>
                <a:latin typeface="Calibri"/>
                <a:cs typeface="Calibri"/>
              </a:rPr>
              <a:t> </a:t>
            </a:r>
            <a:r>
              <a:rPr sz="2400" spc="-5" dirty="0">
                <a:solidFill>
                  <a:srgbClr val="404040"/>
                </a:solidFill>
                <a:latin typeface="Calibri"/>
                <a:cs typeface="Calibri"/>
              </a:rPr>
              <a:t>performance</a:t>
            </a:r>
            <a:r>
              <a:rPr sz="2400" spc="-20" dirty="0">
                <a:solidFill>
                  <a:srgbClr val="404040"/>
                </a:solidFill>
                <a:latin typeface="Calibri"/>
                <a:cs typeface="Calibri"/>
              </a:rPr>
              <a:t> </a:t>
            </a:r>
            <a:r>
              <a:rPr sz="2400" spc="-15" dirty="0">
                <a:solidFill>
                  <a:srgbClr val="404040"/>
                </a:solidFill>
                <a:latin typeface="Calibri"/>
                <a:cs typeface="Calibri"/>
              </a:rPr>
              <a:t>indicators</a:t>
            </a:r>
            <a:endParaRPr sz="2400" dirty="0">
              <a:latin typeface="Calibri"/>
              <a:cs typeface="Calibri"/>
            </a:endParaRPr>
          </a:p>
          <a:p>
            <a:pPr marL="424180" lvl="1" indent="-182880">
              <a:lnSpc>
                <a:spcPct val="100000"/>
              </a:lnSpc>
              <a:spcBef>
                <a:spcPts val="405"/>
              </a:spcBef>
              <a:buClr>
                <a:srgbClr val="7F7F7F"/>
              </a:buClr>
              <a:buFont typeface="Arial MT"/>
              <a:buChar char="•"/>
              <a:tabLst>
                <a:tab pos="424180" algn="l"/>
              </a:tabLst>
            </a:pPr>
            <a:r>
              <a:rPr sz="1800" spc="-10" dirty="0">
                <a:solidFill>
                  <a:srgbClr val="404040"/>
                </a:solidFill>
                <a:latin typeface="Calibri"/>
                <a:cs typeface="Calibri"/>
              </a:rPr>
              <a:t>Cycle</a:t>
            </a:r>
            <a:r>
              <a:rPr sz="1800" spc="-25" dirty="0">
                <a:solidFill>
                  <a:srgbClr val="404040"/>
                </a:solidFill>
                <a:latin typeface="Calibri"/>
                <a:cs typeface="Calibri"/>
              </a:rPr>
              <a:t> </a:t>
            </a:r>
            <a:r>
              <a:rPr sz="1800" spc="-5" dirty="0">
                <a:solidFill>
                  <a:srgbClr val="404040"/>
                </a:solidFill>
                <a:latin typeface="Calibri"/>
                <a:cs typeface="Calibri"/>
              </a:rPr>
              <a:t>times</a:t>
            </a:r>
            <a:endParaRPr sz="1800" dirty="0">
              <a:latin typeface="Calibri"/>
              <a:cs typeface="Calibri"/>
            </a:endParaRPr>
          </a:p>
          <a:p>
            <a:pPr marL="424180" lvl="1" indent="-182880">
              <a:lnSpc>
                <a:spcPct val="100000"/>
              </a:lnSpc>
              <a:spcBef>
                <a:spcPts val="434"/>
              </a:spcBef>
              <a:buClr>
                <a:srgbClr val="7F7F7F"/>
              </a:buClr>
              <a:buFont typeface="Arial MT"/>
              <a:buChar char="•"/>
              <a:tabLst>
                <a:tab pos="424180" algn="l"/>
              </a:tabLst>
            </a:pPr>
            <a:r>
              <a:rPr sz="1800" spc="-10" dirty="0">
                <a:solidFill>
                  <a:srgbClr val="404040"/>
                </a:solidFill>
                <a:latin typeface="Calibri"/>
                <a:cs typeface="Calibri"/>
              </a:rPr>
              <a:t>Error</a:t>
            </a:r>
            <a:r>
              <a:rPr sz="1800" spc="-35" dirty="0">
                <a:solidFill>
                  <a:srgbClr val="404040"/>
                </a:solidFill>
                <a:latin typeface="Calibri"/>
                <a:cs typeface="Calibri"/>
              </a:rPr>
              <a:t> </a:t>
            </a:r>
            <a:r>
              <a:rPr sz="1800" spc="-20" dirty="0">
                <a:solidFill>
                  <a:srgbClr val="404040"/>
                </a:solidFill>
                <a:latin typeface="Calibri"/>
                <a:cs typeface="Calibri"/>
              </a:rPr>
              <a:t>rates</a:t>
            </a:r>
            <a:endParaRPr sz="1800" dirty="0">
              <a:latin typeface="Calibri"/>
              <a:cs typeface="Calibri"/>
            </a:endParaRPr>
          </a:p>
          <a:p>
            <a:pPr marL="424180" lvl="1" indent="-182880">
              <a:lnSpc>
                <a:spcPct val="100000"/>
              </a:lnSpc>
              <a:spcBef>
                <a:spcPts val="455"/>
              </a:spcBef>
              <a:buClr>
                <a:srgbClr val="7F7F7F"/>
              </a:buClr>
              <a:buFont typeface="Arial MT"/>
              <a:buChar char="•"/>
              <a:tabLst>
                <a:tab pos="424180" algn="l"/>
              </a:tabLst>
            </a:pPr>
            <a:r>
              <a:rPr sz="1800" spc="-10" dirty="0">
                <a:solidFill>
                  <a:srgbClr val="404040"/>
                </a:solidFill>
                <a:latin typeface="Calibri"/>
                <a:cs typeface="Calibri"/>
              </a:rPr>
              <a:t>Resource</a:t>
            </a:r>
            <a:r>
              <a:rPr sz="1800" spc="-15" dirty="0">
                <a:solidFill>
                  <a:srgbClr val="404040"/>
                </a:solidFill>
                <a:latin typeface="Calibri"/>
                <a:cs typeface="Calibri"/>
              </a:rPr>
              <a:t> </a:t>
            </a:r>
            <a:r>
              <a:rPr sz="1800" spc="-10" dirty="0">
                <a:solidFill>
                  <a:srgbClr val="404040"/>
                </a:solidFill>
                <a:latin typeface="Calibri"/>
                <a:cs typeface="Calibri"/>
              </a:rPr>
              <a:t>utilization</a:t>
            </a:r>
            <a:endParaRPr sz="1800" dirty="0">
              <a:latin typeface="Calibri"/>
              <a:cs typeface="Calibri"/>
            </a:endParaRPr>
          </a:p>
        </p:txBody>
      </p:sp>
      <p:sp>
        <p:nvSpPr>
          <p:cNvPr id="3" name="object 3"/>
          <p:cNvSpPr txBox="1">
            <a:spLocks noGrp="1"/>
          </p:cNvSpPr>
          <p:nvPr>
            <p:ph type="title"/>
          </p:nvPr>
        </p:nvSpPr>
        <p:spPr>
          <a:xfrm>
            <a:off x="769591" y="745236"/>
            <a:ext cx="5481320" cy="513080"/>
          </a:xfrm>
          <a:prstGeom prst="rect">
            <a:avLst/>
          </a:prstGeom>
        </p:spPr>
        <p:txBody>
          <a:bodyPr vert="horz" wrap="square" lIns="0" tIns="12700" rIns="0" bIns="0" rtlCol="0">
            <a:spAutoFit/>
          </a:bodyPr>
          <a:lstStyle/>
          <a:p>
            <a:pPr marL="12700">
              <a:lnSpc>
                <a:spcPct val="100000"/>
              </a:lnSpc>
              <a:spcBef>
                <a:spcPts val="100"/>
              </a:spcBef>
            </a:pPr>
            <a:r>
              <a:rPr spc="-40" dirty="0"/>
              <a:t>Tactical</a:t>
            </a:r>
            <a:r>
              <a:rPr spc="-15" dirty="0"/>
              <a:t> </a:t>
            </a:r>
            <a:r>
              <a:rPr spc="-10" dirty="0"/>
              <a:t>performance</a:t>
            </a:r>
            <a:r>
              <a:rPr spc="-20" dirty="0"/>
              <a:t> </a:t>
            </a:r>
            <a:r>
              <a:rPr spc="-5" dirty="0"/>
              <a:t>dashboards</a:t>
            </a:r>
          </a:p>
        </p:txBody>
      </p:sp>
      <p:grpSp>
        <p:nvGrpSpPr>
          <p:cNvPr id="4" name="object 4"/>
          <p:cNvGrpSpPr/>
          <p:nvPr/>
        </p:nvGrpSpPr>
        <p:grpSpPr>
          <a:xfrm>
            <a:off x="2273807" y="4172711"/>
            <a:ext cx="8513445" cy="2685415"/>
            <a:chOff x="2273807" y="4172711"/>
            <a:chExt cx="8513445" cy="2685415"/>
          </a:xfrm>
        </p:grpSpPr>
        <p:pic>
          <p:nvPicPr>
            <p:cNvPr id="5" name="object 5"/>
            <p:cNvPicPr/>
            <p:nvPr/>
          </p:nvPicPr>
          <p:blipFill>
            <a:blip r:embed="rId2" cstate="print"/>
            <a:stretch>
              <a:fillRect/>
            </a:stretch>
          </p:blipFill>
          <p:spPr>
            <a:xfrm>
              <a:off x="2273807" y="4172711"/>
              <a:ext cx="8513064" cy="2685288"/>
            </a:xfrm>
            <a:prstGeom prst="rect">
              <a:avLst/>
            </a:prstGeom>
          </p:spPr>
        </p:pic>
        <p:pic>
          <p:nvPicPr>
            <p:cNvPr id="6" name="object 6"/>
            <p:cNvPicPr/>
            <p:nvPr/>
          </p:nvPicPr>
          <p:blipFill>
            <a:blip r:embed="rId3" cstate="print"/>
            <a:stretch>
              <a:fillRect/>
            </a:stretch>
          </p:blipFill>
          <p:spPr>
            <a:xfrm>
              <a:off x="2466032" y="4365104"/>
              <a:ext cx="8130292" cy="2315548"/>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0F214E-5CA7-4E94-9587-5DAD1EDD5D9E}"/>
              </a:ext>
            </a:extLst>
          </p:cNvPr>
          <p:cNvSpPr>
            <a:spLocks noGrp="1"/>
          </p:cNvSpPr>
          <p:nvPr>
            <p:ph type="body" idx="1"/>
          </p:nvPr>
        </p:nvSpPr>
        <p:spPr>
          <a:xfrm>
            <a:off x="387350" y="533400"/>
            <a:ext cx="10134600" cy="5262979"/>
          </a:xfrm>
        </p:spPr>
        <p:txBody>
          <a:bodyPr/>
          <a:lstStyle/>
          <a:p>
            <a:r>
              <a:rPr lang="en-US" dirty="0"/>
              <a:t>Lets consider, order-to-cash process model.</a:t>
            </a:r>
          </a:p>
          <a:p>
            <a:r>
              <a:rPr lang="en-US" dirty="0"/>
              <a:t>Obtain model from the perspective of seller.</a:t>
            </a:r>
          </a:p>
          <a:p>
            <a:r>
              <a:rPr lang="en-US" dirty="0"/>
              <a:t>Automated Task</a:t>
            </a:r>
          </a:p>
          <a:p>
            <a:pPr marL="342900" indent="-342900" algn="l">
              <a:buAutoNum type="arabicPeriod"/>
            </a:pPr>
            <a:r>
              <a:rPr lang="en-US" sz="1800" b="0" i="0" u="none" strike="noStrike" baseline="0" dirty="0">
                <a:latin typeface="QxpmdkTimes-Roman"/>
              </a:rPr>
              <a:t>“Check stock availability”</a:t>
            </a:r>
          </a:p>
          <a:p>
            <a:pPr marL="342900" indent="-342900" algn="l">
              <a:buAutoNum type="arabicPeriod"/>
            </a:pPr>
            <a:r>
              <a:rPr lang="en-US" sz="1800" b="0" i="0" u="none" strike="noStrike" baseline="0" dirty="0">
                <a:latin typeface="QxpmdkTimes-Roman"/>
              </a:rPr>
              <a:t>“Check raw materials availability</a:t>
            </a:r>
            <a:endParaRPr lang="en-US" dirty="0">
              <a:latin typeface="QxpmdkTimes-Roman"/>
            </a:endParaRPr>
          </a:p>
          <a:p>
            <a:pPr marL="342900" indent="-342900" algn="l">
              <a:buAutoNum type="arabicPeriod"/>
            </a:pPr>
            <a:r>
              <a:rPr lang="en-US" sz="1800" b="0" i="0" u="none" strike="noStrike" baseline="0" dirty="0">
                <a:latin typeface="QxpmdkTimes-Roman"/>
              </a:rPr>
              <a:t>“Manufacture product”</a:t>
            </a:r>
          </a:p>
          <a:p>
            <a:pPr marL="342900" indent="-342900" algn="l">
              <a:buAutoNum type="arabicPeriod"/>
            </a:pPr>
            <a:r>
              <a:rPr lang="en-US" sz="1800" b="0" i="0" u="none" strike="noStrike" baseline="0" dirty="0">
                <a:latin typeface="QxpmdkTimes-Roman"/>
              </a:rPr>
              <a:t>“Request raw materials from Supplier 1(2)” – can be implemented through sending and receiving mail</a:t>
            </a:r>
          </a:p>
          <a:p>
            <a:pPr marL="342900" indent="-342900" algn="l">
              <a:buAutoNum type="arabicPeriod"/>
            </a:pPr>
            <a:r>
              <a:rPr lang="en-US" sz="1800" b="0" i="0" u="none" strike="noStrike" baseline="0" dirty="0">
                <a:latin typeface="QxpmdkTimes-Roman"/>
              </a:rPr>
              <a:t>“Get shipping address” – can be implemented through sending and receiving mail</a:t>
            </a:r>
            <a:endParaRPr lang="en-US" dirty="0"/>
          </a:p>
          <a:p>
            <a:endParaRPr lang="en-US" dirty="0"/>
          </a:p>
          <a:p>
            <a:r>
              <a:rPr lang="en-US" dirty="0"/>
              <a:t>Manual </a:t>
            </a:r>
          </a:p>
          <a:p>
            <a:pPr algn="l"/>
            <a:r>
              <a:rPr lang="en-US" sz="1800" b="0" i="0" u="none" strike="noStrike" baseline="0" dirty="0">
                <a:latin typeface="QxpmdkTimes-Roman"/>
              </a:rPr>
              <a:t>1. “Retrieve product from warehouse” - requires a warehouse worker to physically pick up the product from the shelf for shipping</a:t>
            </a:r>
          </a:p>
          <a:p>
            <a:pPr algn="l"/>
            <a:r>
              <a:rPr lang="en-US" sz="1800" b="0" i="0" u="none" strike="noStrike" baseline="0" dirty="0">
                <a:latin typeface="QxpmdkTimes-Roman"/>
              </a:rPr>
              <a:t>2. “Obtain raw materials from Supplier 1(2)”</a:t>
            </a:r>
          </a:p>
          <a:p>
            <a:pPr algn="l"/>
            <a:r>
              <a:rPr lang="en-US" dirty="0">
                <a:latin typeface="QxpmdkTimes-Roman"/>
              </a:rPr>
              <a:t>3. </a:t>
            </a:r>
            <a:r>
              <a:rPr lang="en-US" sz="1800" b="0" i="0" u="none" strike="noStrike" baseline="0" dirty="0">
                <a:latin typeface="QxpmdkTimes-Roman"/>
              </a:rPr>
              <a:t>“Ship product” are manual</a:t>
            </a:r>
          </a:p>
          <a:p>
            <a:pPr marL="342900" indent="-342900" algn="l">
              <a:buAutoNum type="arabicPeriod"/>
            </a:pPr>
            <a:endParaRPr lang="en-US" dirty="0">
              <a:latin typeface="QxpmdkTimes-Roman"/>
            </a:endParaRPr>
          </a:p>
          <a:p>
            <a:pPr algn="l"/>
            <a:r>
              <a:rPr lang="en-US" dirty="0">
                <a:latin typeface="QxpmdkTimes-Roman"/>
              </a:rPr>
              <a:t>User Task</a:t>
            </a:r>
          </a:p>
          <a:p>
            <a:pPr algn="l"/>
            <a:r>
              <a:rPr lang="en-US" sz="1800" b="0" i="0" u="none" strike="noStrike" baseline="0" dirty="0">
                <a:latin typeface="QxpmdkTimes-Roman"/>
              </a:rPr>
              <a:t>“Confirm order” is an example of a user task: it requires somebody in sales (e.g., an order clerk) to verify the purchase order and then confirm that the order is correct.</a:t>
            </a:r>
          </a:p>
          <a:p>
            <a:pPr algn="l"/>
            <a:endParaRPr lang="en-US" dirty="0">
              <a:latin typeface="QxpmdkTimes-Roman"/>
            </a:endParaRPr>
          </a:p>
        </p:txBody>
      </p:sp>
    </p:spTree>
    <p:extLst>
      <p:ext uri="{BB962C8B-B14F-4D97-AF65-F5344CB8AC3E}">
        <p14:creationId xmlns:p14="http://schemas.microsoft.com/office/powerpoint/2010/main" val="3778535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0433" y="1803908"/>
            <a:ext cx="3148965" cy="1927860"/>
          </a:xfrm>
          <a:prstGeom prst="rect">
            <a:avLst/>
          </a:prstGeom>
        </p:spPr>
        <p:txBody>
          <a:bodyPr vert="horz" wrap="square" lIns="0" tIns="9525" rIns="0" bIns="0" rtlCol="0">
            <a:spAutoFit/>
          </a:bodyPr>
          <a:lstStyle/>
          <a:p>
            <a:pPr marL="194945" marR="194310" indent="-182880">
              <a:lnSpc>
                <a:spcPct val="100800"/>
              </a:lnSpc>
              <a:spcBef>
                <a:spcPts val="75"/>
              </a:spcBef>
              <a:buClr>
                <a:srgbClr val="7F7F7F"/>
              </a:buClr>
              <a:buFont typeface="Arial MT"/>
              <a:buChar char="•"/>
              <a:tabLst>
                <a:tab pos="195580" algn="l"/>
              </a:tabLst>
            </a:pPr>
            <a:r>
              <a:rPr sz="2400" spc="-5" dirty="0">
                <a:solidFill>
                  <a:srgbClr val="404040"/>
                </a:solidFill>
                <a:latin typeface="Calibri"/>
                <a:cs typeface="Calibri"/>
              </a:rPr>
              <a:t>Aimed</a:t>
            </a:r>
            <a:r>
              <a:rPr sz="2400" spc="-25" dirty="0">
                <a:solidFill>
                  <a:srgbClr val="404040"/>
                </a:solidFill>
                <a:latin typeface="Calibri"/>
                <a:cs typeface="Calibri"/>
              </a:rPr>
              <a:t> </a:t>
            </a:r>
            <a:r>
              <a:rPr sz="2400" spc="-15" dirty="0">
                <a:solidFill>
                  <a:srgbClr val="404040"/>
                </a:solidFill>
                <a:latin typeface="Calibri"/>
                <a:cs typeface="Calibri"/>
              </a:rPr>
              <a:t>at</a:t>
            </a:r>
            <a:r>
              <a:rPr sz="2400" spc="-25" dirty="0">
                <a:solidFill>
                  <a:srgbClr val="404040"/>
                </a:solidFill>
                <a:latin typeface="Calibri"/>
                <a:cs typeface="Calibri"/>
              </a:rPr>
              <a:t> </a:t>
            </a:r>
            <a:r>
              <a:rPr sz="2400" spc="-15" dirty="0">
                <a:solidFill>
                  <a:srgbClr val="404040"/>
                </a:solidFill>
                <a:latin typeface="Calibri"/>
                <a:cs typeface="Calibri"/>
              </a:rPr>
              <a:t>executives</a:t>
            </a:r>
            <a:r>
              <a:rPr sz="2400" spc="-20" dirty="0">
                <a:solidFill>
                  <a:srgbClr val="404040"/>
                </a:solidFill>
                <a:latin typeface="Calibri"/>
                <a:cs typeface="Calibri"/>
              </a:rPr>
              <a:t> </a:t>
            </a:r>
            <a:r>
              <a:rPr sz="2400" dirty="0">
                <a:solidFill>
                  <a:srgbClr val="404040"/>
                </a:solidFill>
                <a:latin typeface="Calibri"/>
                <a:cs typeface="Calibri"/>
              </a:rPr>
              <a:t>&amp; </a:t>
            </a:r>
            <a:r>
              <a:rPr sz="2400" spc="-530" dirty="0">
                <a:solidFill>
                  <a:srgbClr val="404040"/>
                </a:solidFill>
                <a:latin typeface="Calibri"/>
                <a:cs typeface="Calibri"/>
              </a:rPr>
              <a:t> </a:t>
            </a:r>
            <a:r>
              <a:rPr sz="2400" spc="-10" dirty="0">
                <a:solidFill>
                  <a:srgbClr val="404040"/>
                </a:solidFill>
                <a:latin typeface="Calibri"/>
                <a:cs typeface="Calibri"/>
              </a:rPr>
              <a:t>managers</a:t>
            </a:r>
            <a:endParaRPr sz="2400" dirty="0">
              <a:latin typeface="Calibri"/>
              <a:cs typeface="Calibri"/>
            </a:endParaRPr>
          </a:p>
          <a:p>
            <a:pPr marL="194945" marR="5080" indent="-182880">
              <a:lnSpc>
                <a:spcPct val="98800"/>
              </a:lnSpc>
              <a:spcBef>
                <a:spcPts val="660"/>
              </a:spcBef>
              <a:buClr>
                <a:srgbClr val="7F7F7F"/>
              </a:buClr>
              <a:buFont typeface="Arial MT"/>
              <a:buChar char="•"/>
              <a:tabLst>
                <a:tab pos="195580" algn="l"/>
              </a:tabLst>
            </a:pPr>
            <a:r>
              <a:rPr sz="2400" spc="-5" dirty="0">
                <a:solidFill>
                  <a:srgbClr val="404040"/>
                </a:solidFill>
                <a:latin typeface="Calibri"/>
                <a:cs typeface="Calibri"/>
              </a:rPr>
              <a:t>Emphasis on linking </a:t>
            </a:r>
            <a:r>
              <a:rPr sz="2400" dirty="0">
                <a:solidFill>
                  <a:srgbClr val="404040"/>
                </a:solidFill>
                <a:latin typeface="Calibri"/>
                <a:cs typeface="Calibri"/>
              </a:rPr>
              <a:t> </a:t>
            </a:r>
            <a:r>
              <a:rPr sz="2400" spc="-10" dirty="0">
                <a:solidFill>
                  <a:srgbClr val="404040"/>
                </a:solidFill>
                <a:latin typeface="Calibri"/>
                <a:cs typeface="Calibri"/>
              </a:rPr>
              <a:t>process</a:t>
            </a:r>
            <a:r>
              <a:rPr sz="2400" spc="-50" dirty="0">
                <a:solidFill>
                  <a:srgbClr val="404040"/>
                </a:solidFill>
                <a:latin typeface="Calibri"/>
                <a:cs typeface="Calibri"/>
              </a:rPr>
              <a:t> </a:t>
            </a:r>
            <a:r>
              <a:rPr sz="2400" spc="-5" dirty="0">
                <a:solidFill>
                  <a:srgbClr val="404040"/>
                </a:solidFill>
                <a:latin typeface="Calibri"/>
                <a:cs typeface="Calibri"/>
              </a:rPr>
              <a:t>performance</a:t>
            </a:r>
            <a:r>
              <a:rPr sz="2400" spc="-40" dirty="0">
                <a:solidFill>
                  <a:srgbClr val="404040"/>
                </a:solidFill>
                <a:latin typeface="Calibri"/>
                <a:cs typeface="Calibri"/>
              </a:rPr>
              <a:t> </a:t>
            </a:r>
            <a:r>
              <a:rPr sz="2400" spc="-15" dirty="0">
                <a:solidFill>
                  <a:srgbClr val="404040"/>
                </a:solidFill>
                <a:latin typeface="Calibri"/>
                <a:cs typeface="Calibri"/>
              </a:rPr>
              <a:t>to </a:t>
            </a:r>
            <a:r>
              <a:rPr sz="2400" spc="-525" dirty="0">
                <a:solidFill>
                  <a:srgbClr val="404040"/>
                </a:solidFill>
                <a:latin typeface="Calibri"/>
                <a:cs typeface="Calibri"/>
              </a:rPr>
              <a:t> </a:t>
            </a:r>
            <a:r>
              <a:rPr sz="2400" spc="-20" dirty="0">
                <a:solidFill>
                  <a:srgbClr val="404040"/>
                </a:solidFill>
                <a:latin typeface="Calibri"/>
                <a:cs typeface="Calibri"/>
              </a:rPr>
              <a:t>strategic </a:t>
            </a:r>
            <a:r>
              <a:rPr sz="2400" spc="-5" dirty="0">
                <a:solidFill>
                  <a:srgbClr val="404040"/>
                </a:solidFill>
                <a:latin typeface="Calibri"/>
                <a:cs typeface="Calibri"/>
              </a:rPr>
              <a:t>objectives</a:t>
            </a:r>
            <a:endParaRPr sz="2400" dirty="0">
              <a:latin typeface="Calibri"/>
              <a:cs typeface="Calibri"/>
            </a:endParaRPr>
          </a:p>
        </p:txBody>
      </p:sp>
      <p:sp>
        <p:nvSpPr>
          <p:cNvPr id="3" name="object 3"/>
          <p:cNvSpPr txBox="1">
            <a:spLocks noGrp="1"/>
          </p:cNvSpPr>
          <p:nvPr>
            <p:ph type="title"/>
          </p:nvPr>
        </p:nvSpPr>
        <p:spPr>
          <a:xfrm>
            <a:off x="640199" y="373380"/>
            <a:ext cx="5700395" cy="513080"/>
          </a:xfrm>
          <a:prstGeom prst="rect">
            <a:avLst/>
          </a:prstGeom>
        </p:spPr>
        <p:txBody>
          <a:bodyPr vert="horz" wrap="square" lIns="0" tIns="12700" rIns="0" bIns="0" rtlCol="0">
            <a:spAutoFit/>
          </a:bodyPr>
          <a:lstStyle/>
          <a:p>
            <a:pPr marL="12700">
              <a:lnSpc>
                <a:spcPct val="100000"/>
              </a:lnSpc>
              <a:spcBef>
                <a:spcPts val="100"/>
              </a:spcBef>
            </a:pPr>
            <a:r>
              <a:rPr spc="-15" dirty="0"/>
              <a:t>Strategic </a:t>
            </a:r>
            <a:r>
              <a:rPr spc="-10" dirty="0"/>
              <a:t>performance</a:t>
            </a:r>
            <a:r>
              <a:rPr spc="-20" dirty="0"/>
              <a:t> </a:t>
            </a:r>
            <a:r>
              <a:rPr spc="-10" dirty="0"/>
              <a:t>dashboards</a:t>
            </a:r>
          </a:p>
        </p:txBody>
      </p:sp>
      <p:grpSp>
        <p:nvGrpSpPr>
          <p:cNvPr id="4" name="object 4"/>
          <p:cNvGrpSpPr/>
          <p:nvPr/>
        </p:nvGrpSpPr>
        <p:grpSpPr>
          <a:xfrm>
            <a:off x="5113320" y="1595860"/>
            <a:ext cx="5455285" cy="3955415"/>
            <a:chOff x="5113320" y="1595860"/>
            <a:chExt cx="5455285" cy="3955415"/>
          </a:xfrm>
        </p:grpSpPr>
        <p:sp>
          <p:nvSpPr>
            <p:cNvPr id="5" name="object 5"/>
            <p:cNvSpPr/>
            <p:nvPr/>
          </p:nvSpPr>
          <p:spPr>
            <a:xfrm>
              <a:off x="5298363" y="1599670"/>
              <a:ext cx="5266690" cy="3314700"/>
            </a:xfrm>
            <a:custGeom>
              <a:avLst/>
              <a:gdLst/>
              <a:ahLst/>
              <a:cxnLst/>
              <a:rect l="l" t="t" r="r" b="b"/>
              <a:pathLst>
                <a:path w="5266690" h="3314700">
                  <a:moveTo>
                    <a:pt x="5266178" y="0"/>
                  </a:moveTo>
                  <a:lnTo>
                    <a:pt x="0" y="0"/>
                  </a:lnTo>
                  <a:lnTo>
                    <a:pt x="0" y="3314275"/>
                  </a:lnTo>
                  <a:lnTo>
                    <a:pt x="5266178" y="3314275"/>
                  </a:lnTo>
                  <a:lnTo>
                    <a:pt x="5266178" y="0"/>
                  </a:lnTo>
                  <a:close/>
                </a:path>
              </a:pathLst>
            </a:custGeom>
            <a:solidFill>
              <a:srgbClr val="0066FF"/>
            </a:solidFill>
          </p:spPr>
          <p:txBody>
            <a:bodyPr wrap="square" lIns="0" tIns="0" rIns="0" bIns="0" rtlCol="0"/>
            <a:lstStyle/>
            <a:p>
              <a:endParaRPr/>
            </a:p>
          </p:txBody>
        </p:sp>
        <p:sp>
          <p:nvSpPr>
            <p:cNvPr id="6" name="object 6"/>
            <p:cNvSpPr/>
            <p:nvPr/>
          </p:nvSpPr>
          <p:spPr>
            <a:xfrm>
              <a:off x="5298363" y="1599670"/>
              <a:ext cx="5266690" cy="3314700"/>
            </a:xfrm>
            <a:custGeom>
              <a:avLst/>
              <a:gdLst/>
              <a:ahLst/>
              <a:cxnLst/>
              <a:rect l="l" t="t" r="r" b="b"/>
              <a:pathLst>
                <a:path w="5266690" h="3314700">
                  <a:moveTo>
                    <a:pt x="0" y="0"/>
                  </a:moveTo>
                  <a:lnTo>
                    <a:pt x="5266178" y="0"/>
                  </a:lnTo>
                  <a:lnTo>
                    <a:pt x="5266178" y="3314275"/>
                  </a:lnTo>
                  <a:lnTo>
                    <a:pt x="0" y="3314275"/>
                  </a:lnTo>
                  <a:lnTo>
                    <a:pt x="0" y="0"/>
                  </a:lnTo>
                  <a:close/>
                </a:path>
              </a:pathLst>
            </a:custGeom>
            <a:ln w="7160">
              <a:solidFill>
                <a:srgbClr val="000000"/>
              </a:solidFill>
            </a:ln>
          </p:spPr>
          <p:txBody>
            <a:bodyPr wrap="square" lIns="0" tIns="0" rIns="0" bIns="0" rtlCol="0"/>
            <a:lstStyle/>
            <a:p>
              <a:endParaRPr/>
            </a:p>
          </p:txBody>
        </p:sp>
        <p:sp>
          <p:nvSpPr>
            <p:cNvPr id="7" name="object 7"/>
            <p:cNvSpPr/>
            <p:nvPr/>
          </p:nvSpPr>
          <p:spPr>
            <a:xfrm>
              <a:off x="5117130" y="1843397"/>
              <a:ext cx="5410200" cy="3703954"/>
            </a:xfrm>
            <a:custGeom>
              <a:avLst/>
              <a:gdLst/>
              <a:ahLst/>
              <a:cxnLst/>
              <a:rect l="l" t="t" r="r" b="b"/>
              <a:pathLst>
                <a:path w="5410200" h="3703954">
                  <a:moveTo>
                    <a:pt x="5409914" y="0"/>
                  </a:moveTo>
                  <a:lnTo>
                    <a:pt x="0" y="0"/>
                  </a:lnTo>
                  <a:lnTo>
                    <a:pt x="0" y="3703822"/>
                  </a:lnTo>
                  <a:lnTo>
                    <a:pt x="5409914" y="3703822"/>
                  </a:lnTo>
                  <a:lnTo>
                    <a:pt x="5409914" y="0"/>
                  </a:lnTo>
                  <a:close/>
                </a:path>
              </a:pathLst>
            </a:custGeom>
            <a:solidFill>
              <a:srgbClr val="0066FF"/>
            </a:solidFill>
          </p:spPr>
          <p:txBody>
            <a:bodyPr wrap="square" lIns="0" tIns="0" rIns="0" bIns="0" rtlCol="0"/>
            <a:lstStyle/>
            <a:p>
              <a:endParaRPr/>
            </a:p>
          </p:txBody>
        </p:sp>
        <p:sp>
          <p:nvSpPr>
            <p:cNvPr id="8" name="object 8"/>
            <p:cNvSpPr/>
            <p:nvPr/>
          </p:nvSpPr>
          <p:spPr>
            <a:xfrm>
              <a:off x="5117130" y="1843397"/>
              <a:ext cx="5410200" cy="3703954"/>
            </a:xfrm>
            <a:custGeom>
              <a:avLst/>
              <a:gdLst/>
              <a:ahLst/>
              <a:cxnLst/>
              <a:rect l="l" t="t" r="r" b="b"/>
              <a:pathLst>
                <a:path w="5410200" h="3703954">
                  <a:moveTo>
                    <a:pt x="0" y="0"/>
                  </a:moveTo>
                  <a:lnTo>
                    <a:pt x="5409914" y="0"/>
                  </a:lnTo>
                  <a:lnTo>
                    <a:pt x="5409914" y="3703822"/>
                  </a:lnTo>
                  <a:lnTo>
                    <a:pt x="0" y="3703822"/>
                  </a:lnTo>
                  <a:lnTo>
                    <a:pt x="0" y="0"/>
                  </a:lnTo>
                  <a:close/>
                </a:path>
              </a:pathLst>
            </a:custGeom>
            <a:ln w="7160">
              <a:solidFill>
                <a:srgbClr val="000000"/>
              </a:solidFill>
            </a:ln>
          </p:spPr>
          <p:txBody>
            <a:bodyPr wrap="square" lIns="0" tIns="0" rIns="0" bIns="0" rtlCol="0"/>
            <a:lstStyle/>
            <a:p>
              <a:endParaRPr/>
            </a:p>
          </p:txBody>
        </p:sp>
      </p:grpSp>
      <p:sp>
        <p:nvSpPr>
          <p:cNvPr id="9" name="object 9"/>
          <p:cNvSpPr txBox="1"/>
          <p:nvPr/>
        </p:nvSpPr>
        <p:spPr>
          <a:xfrm>
            <a:off x="5117131" y="1843397"/>
            <a:ext cx="219710" cy="294005"/>
          </a:xfrm>
          <a:prstGeom prst="rect">
            <a:avLst/>
          </a:prstGeom>
          <a:solidFill>
            <a:srgbClr val="0066FF"/>
          </a:solidFill>
          <a:ln w="7160">
            <a:solidFill>
              <a:srgbClr val="000000"/>
            </a:solidFill>
          </a:ln>
        </p:spPr>
        <p:txBody>
          <a:bodyPr vert="horz" wrap="square" lIns="0" tIns="48260" rIns="0" bIns="0" rtlCol="0">
            <a:spAutoFit/>
          </a:bodyPr>
          <a:lstStyle/>
          <a:p>
            <a:pPr marL="67310">
              <a:lnSpc>
                <a:spcPct val="100000"/>
              </a:lnSpc>
              <a:spcBef>
                <a:spcPts val="380"/>
              </a:spcBef>
            </a:pPr>
            <a:r>
              <a:rPr sz="1050" b="1" spc="10" dirty="0">
                <a:solidFill>
                  <a:srgbClr val="FFFFFF"/>
                </a:solidFill>
                <a:latin typeface="Times New Roman"/>
                <a:cs typeface="Times New Roman"/>
              </a:rPr>
              <a:t>Pr</a:t>
            </a:r>
            <a:endParaRPr sz="1050">
              <a:latin typeface="Times New Roman"/>
              <a:cs typeface="Times New Roman"/>
            </a:endParaRPr>
          </a:p>
        </p:txBody>
      </p:sp>
      <p:sp>
        <p:nvSpPr>
          <p:cNvPr id="10" name="object 10"/>
          <p:cNvSpPr txBox="1"/>
          <p:nvPr/>
        </p:nvSpPr>
        <p:spPr>
          <a:xfrm>
            <a:off x="5313844" y="1875312"/>
            <a:ext cx="2379980" cy="190500"/>
          </a:xfrm>
          <a:prstGeom prst="rect">
            <a:avLst/>
          </a:prstGeom>
        </p:spPr>
        <p:txBody>
          <a:bodyPr vert="horz" wrap="square" lIns="0" tIns="16510" rIns="0" bIns="0" rtlCol="0">
            <a:spAutoFit/>
          </a:bodyPr>
          <a:lstStyle/>
          <a:p>
            <a:pPr marL="12700">
              <a:lnSpc>
                <a:spcPct val="100000"/>
              </a:lnSpc>
              <a:spcBef>
                <a:spcPts val="130"/>
              </a:spcBef>
            </a:pPr>
            <a:r>
              <a:rPr sz="1050" b="1" spc="10" dirty="0">
                <a:solidFill>
                  <a:srgbClr val="FFFFFF"/>
                </a:solidFill>
                <a:latin typeface="Times New Roman"/>
                <a:cs typeface="Times New Roman"/>
              </a:rPr>
              <a:t>ocess:</a:t>
            </a:r>
            <a:r>
              <a:rPr sz="1050" b="1" spc="-5" dirty="0">
                <a:solidFill>
                  <a:srgbClr val="FFFFFF"/>
                </a:solidFill>
                <a:latin typeface="Times New Roman"/>
                <a:cs typeface="Times New Roman"/>
              </a:rPr>
              <a:t> </a:t>
            </a:r>
            <a:r>
              <a:rPr sz="1050" b="1" spc="15" dirty="0">
                <a:solidFill>
                  <a:srgbClr val="FFFFFF"/>
                </a:solidFill>
                <a:latin typeface="Times New Roman"/>
                <a:cs typeface="Times New Roman"/>
              </a:rPr>
              <a:t>Manage</a:t>
            </a:r>
            <a:r>
              <a:rPr sz="1050" b="1" dirty="0">
                <a:solidFill>
                  <a:srgbClr val="FFFFFF"/>
                </a:solidFill>
                <a:latin typeface="Times New Roman"/>
                <a:cs typeface="Times New Roman"/>
              </a:rPr>
              <a:t> </a:t>
            </a:r>
            <a:r>
              <a:rPr sz="1050" b="1" spc="10" dirty="0">
                <a:solidFill>
                  <a:srgbClr val="FFFFFF"/>
                </a:solidFill>
                <a:latin typeface="Times New Roman"/>
                <a:cs typeface="Times New Roman"/>
              </a:rPr>
              <a:t>Emergencies</a:t>
            </a:r>
            <a:r>
              <a:rPr sz="1050" b="1" spc="5" dirty="0">
                <a:solidFill>
                  <a:srgbClr val="FFFFFF"/>
                </a:solidFill>
                <a:latin typeface="Times New Roman"/>
                <a:cs typeface="Times New Roman"/>
              </a:rPr>
              <a:t> </a:t>
            </a:r>
            <a:r>
              <a:rPr sz="1050" b="1" spc="25" dirty="0">
                <a:solidFill>
                  <a:srgbClr val="FFFFFF"/>
                </a:solidFill>
                <a:latin typeface="Times New Roman"/>
                <a:cs typeface="Times New Roman"/>
              </a:rPr>
              <a:t>&amp;</a:t>
            </a:r>
            <a:r>
              <a:rPr sz="1050" b="1" spc="5" dirty="0">
                <a:solidFill>
                  <a:srgbClr val="FFFFFF"/>
                </a:solidFill>
                <a:latin typeface="Times New Roman"/>
                <a:cs typeface="Times New Roman"/>
              </a:rPr>
              <a:t> </a:t>
            </a:r>
            <a:r>
              <a:rPr sz="1050" b="1" spc="10" dirty="0">
                <a:solidFill>
                  <a:srgbClr val="FFFFFF"/>
                </a:solidFill>
                <a:latin typeface="Times New Roman"/>
                <a:cs typeface="Times New Roman"/>
              </a:rPr>
              <a:t>Disasters</a:t>
            </a:r>
            <a:endParaRPr sz="1050">
              <a:latin typeface="Times New Roman"/>
              <a:cs typeface="Times New Roman"/>
            </a:endParaRPr>
          </a:p>
        </p:txBody>
      </p:sp>
      <p:sp>
        <p:nvSpPr>
          <p:cNvPr id="11" name="object 11"/>
          <p:cNvSpPr txBox="1"/>
          <p:nvPr/>
        </p:nvSpPr>
        <p:spPr>
          <a:xfrm>
            <a:off x="5301944" y="1599670"/>
            <a:ext cx="2195195" cy="240665"/>
          </a:xfrm>
          <a:prstGeom prst="rect">
            <a:avLst/>
          </a:prstGeom>
          <a:solidFill>
            <a:srgbClr val="0066FF"/>
          </a:solidFill>
        </p:spPr>
        <p:txBody>
          <a:bodyPr vert="horz" wrap="square" lIns="0" tIns="635" rIns="0" bIns="0" rtlCol="0">
            <a:spAutoFit/>
          </a:bodyPr>
          <a:lstStyle/>
          <a:p>
            <a:pPr marL="67310">
              <a:lnSpc>
                <a:spcPct val="100000"/>
              </a:lnSpc>
              <a:spcBef>
                <a:spcPts val="5"/>
              </a:spcBef>
            </a:pPr>
            <a:r>
              <a:rPr sz="1050" b="1" spc="5" dirty="0">
                <a:solidFill>
                  <a:srgbClr val="FFFFFF"/>
                </a:solidFill>
                <a:latin typeface="Times New Roman"/>
                <a:cs typeface="Times New Roman"/>
              </a:rPr>
              <a:t>Process: </a:t>
            </a:r>
            <a:r>
              <a:rPr sz="1050" b="1" spc="15" dirty="0">
                <a:solidFill>
                  <a:srgbClr val="FFFFFF"/>
                </a:solidFill>
                <a:latin typeface="Times New Roman"/>
                <a:cs typeface="Times New Roman"/>
              </a:rPr>
              <a:t>Manage</a:t>
            </a:r>
            <a:r>
              <a:rPr sz="1050" b="1" spc="5" dirty="0">
                <a:solidFill>
                  <a:srgbClr val="FFFFFF"/>
                </a:solidFill>
                <a:latin typeface="Times New Roman"/>
                <a:cs typeface="Times New Roman"/>
              </a:rPr>
              <a:t> Procurement</a:t>
            </a:r>
            <a:endParaRPr sz="1050">
              <a:latin typeface="Times New Roman"/>
              <a:cs typeface="Times New Roman"/>
            </a:endParaRPr>
          </a:p>
        </p:txBody>
      </p:sp>
      <p:grpSp>
        <p:nvGrpSpPr>
          <p:cNvPr id="12" name="object 12"/>
          <p:cNvGrpSpPr/>
          <p:nvPr/>
        </p:nvGrpSpPr>
        <p:grpSpPr>
          <a:xfrm>
            <a:off x="4771685" y="2133310"/>
            <a:ext cx="5615940" cy="3857625"/>
            <a:chOff x="4771685" y="2133310"/>
            <a:chExt cx="5615940" cy="3857625"/>
          </a:xfrm>
        </p:grpSpPr>
        <p:sp>
          <p:nvSpPr>
            <p:cNvPr id="13" name="object 13"/>
            <p:cNvSpPr/>
            <p:nvPr/>
          </p:nvSpPr>
          <p:spPr>
            <a:xfrm>
              <a:off x="4775495" y="2137119"/>
              <a:ext cx="5608320" cy="3850004"/>
            </a:xfrm>
            <a:custGeom>
              <a:avLst/>
              <a:gdLst/>
              <a:ahLst/>
              <a:cxnLst/>
              <a:rect l="l" t="t" r="r" b="b"/>
              <a:pathLst>
                <a:path w="5608320" h="3850004">
                  <a:moveTo>
                    <a:pt x="5607812" y="0"/>
                  </a:moveTo>
                  <a:lnTo>
                    <a:pt x="0" y="0"/>
                  </a:lnTo>
                  <a:lnTo>
                    <a:pt x="0" y="3849643"/>
                  </a:lnTo>
                  <a:lnTo>
                    <a:pt x="5607812" y="3849643"/>
                  </a:lnTo>
                  <a:lnTo>
                    <a:pt x="5607812" y="0"/>
                  </a:lnTo>
                  <a:close/>
                </a:path>
              </a:pathLst>
            </a:custGeom>
            <a:solidFill>
              <a:srgbClr val="0066FF"/>
            </a:solidFill>
          </p:spPr>
          <p:txBody>
            <a:bodyPr wrap="square" lIns="0" tIns="0" rIns="0" bIns="0" rtlCol="0"/>
            <a:lstStyle/>
            <a:p>
              <a:endParaRPr/>
            </a:p>
          </p:txBody>
        </p:sp>
        <p:sp>
          <p:nvSpPr>
            <p:cNvPr id="14" name="object 14"/>
            <p:cNvSpPr/>
            <p:nvPr/>
          </p:nvSpPr>
          <p:spPr>
            <a:xfrm>
              <a:off x="4775495" y="2137120"/>
              <a:ext cx="5608320" cy="3850004"/>
            </a:xfrm>
            <a:custGeom>
              <a:avLst/>
              <a:gdLst/>
              <a:ahLst/>
              <a:cxnLst/>
              <a:rect l="l" t="t" r="r" b="b"/>
              <a:pathLst>
                <a:path w="5608320" h="3850004">
                  <a:moveTo>
                    <a:pt x="0" y="0"/>
                  </a:moveTo>
                  <a:lnTo>
                    <a:pt x="5607812" y="0"/>
                  </a:lnTo>
                  <a:lnTo>
                    <a:pt x="5607812" y="3849642"/>
                  </a:lnTo>
                  <a:lnTo>
                    <a:pt x="0" y="3849642"/>
                  </a:lnTo>
                  <a:lnTo>
                    <a:pt x="0" y="0"/>
                  </a:lnTo>
                  <a:close/>
                </a:path>
              </a:pathLst>
            </a:custGeom>
            <a:ln w="7160">
              <a:solidFill>
                <a:srgbClr val="000000"/>
              </a:solidFill>
            </a:ln>
          </p:spPr>
          <p:txBody>
            <a:bodyPr wrap="square" lIns="0" tIns="0" rIns="0" bIns="0" rtlCol="0"/>
            <a:lstStyle/>
            <a:p>
              <a:endParaRPr/>
            </a:p>
          </p:txBody>
        </p:sp>
      </p:grpSp>
      <p:sp>
        <p:nvSpPr>
          <p:cNvPr id="15" name="object 15"/>
          <p:cNvSpPr txBox="1"/>
          <p:nvPr/>
        </p:nvSpPr>
        <p:spPr>
          <a:xfrm>
            <a:off x="4779076" y="2140700"/>
            <a:ext cx="334645" cy="970915"/>
          </a:xfrm>
          <a:prstGeom prst="rect">
            <a:avLst/>
          </a:prstGeom>
          <a:solidFill>
            <a:srgbClr val="0066FF"/>
          </a:solidFill>
        </p:spPr>
        <p:txBody>
          <a:bodyPr vert="horz" wrap="square" lIns="0" tIns="28575" rIns="0" bIns="0" rtlCol="0">
            <a:spAutoFit/>
          </a:bodyPr>
          <a:lstStyle/>
          <a:p>
            <a:pPr marL="111760">
              <a:lnSpc>
                <a:spcPct val="100000"/>
              </a:lnSpc>
              <a:spcBef>
                <a:spcPts val="225"/>
              </a:spcBef>
            </a:pPr>
            <a:r>
              <a:rPr sz="1050" b="1" spc="10" dirty="0">
                <a:solidFill>
                  <a:srgbClr val="FFFFFF"/>
                </a:solidFill>
                <a:latin typeface="Times New Roman"/>
                <a:cs typeface="Times New Roman"/>
              </a:rPr>
              <a:t>P</a:t>
            </a:r>
            <a:r>
              <a:rPr sz="1050" b="1" spc="-15" dirty="0">
                <a:solidFill>
                  <a:srgbClr val="FFFFFF"/>
                </a:solidFill>
                <a:latin typeface="Times New Roman"/>
                <a:cs typeface="Times New Roman"/>
              </a:rPr>
              <a:t>r</a:t>
            </a:r>
            <a:r>
              <a:rPr sz="1050" b="1" spc="15" dirty="0">
                <a:solidFill>
                  <a:srgbClr val="FFFFFF"/>
                </a:solidFill>
                <a:latin typeface="Times New Roman"/>
                <a:cs typeface="Times New Roman"/>
              </a:rPr>
              <a:t>o</a:t>
            </a:r>
            <a:endParaRPr sz="1050">
              <a:latin typeface="Times New Roman"/>
              <a:cs typeface="Times New Roman"/>
            </a:endParaRPr>
          </a:p>
        </p:txBody>
      </p:sp>
      <p:sp>
        <p:nvSpPr>
          <p:cNvPr id="16" name="object 16"/>
          <p:cNvSpPr txBox="1"/>
          <p:nvPr/>
        </p:nvSpPr>
        <p:spPr>
          <a:xfrm>
            <a:off x="5120711" y="2140700"/>
            <a:ext cx="174625" cy="970915"/>
          </a:xfrm>
          <a:prstGeom prst="rect">
            <a:avLst/>
          </a:prstGeom>
          <a:solidFill>
            <a:srgbClr val="0066FF"/>
          </a:solidFill>
        </p:spPr>
        <p:txBody>
          <a:bodyPr vert="horz" wrap="square" lIns="0" tIns="28575" rIns="0" bIns="0" rtlCol="0">
            <a:spAutoFit/>
          </a:bodyPr>
          <a:lstStyle/>
          <a:p>
            <a:pPr>
              <a:lnSpc>
                <a:spcPct val="100000"/>
              </a:lnSpc>
              <a:spcBef>
                <a:spcPts val="225"/>
              </a:spcBef>
            </a:pPr>
            <a:r>
              <a:rPr sz="1050" b="1" spc="10" dirty="0">
                <a:solidFill>
                  <a:srgbClr val="FFFFFF"/>
                </a:solidFill>
                <a:latin typeface="Times New Roman"/>
                <a:cs typeface="Times New Roman"/>
              </a:rPr>
              <a:t>ces</a:t>
            </a:r>
            <a:endParaRPr sz="1050">
              <a:latin typeface="Times New Roman"/>
              <a:cs typeface="Times New Roman"/>
            </a:endParaRPr>
          </a:p>
        </p:txBody>
      </p:sp>
      <p:sp>
        <p:nvSpPr>
          <p:cNvPr id="17" name="object 17"/>
          <p:cNvSpPr txBox="1"/>
          <p:nvPr/>
        </p:nvSpPr>
        <p:spPr>
          <a:xfrm>
            <a:off x="5265042" y="2152370"/>
            <a:ext cx="1835150" cy="190500"/>
          </a:xfrm>
          <a:prstGeom prst="rect">
            <a:avLst/>
          </a:prstGeom>
        </p:spPr>
        <p:txBody>
          <a:bodyPr vert="horz" wrap="square" lIns="0" tIns="16510" rIns="0" bIns="0" rtlCol="0">
            <a:spAutoFit/>
          </a:bodyPr>
          <a:lstStyle/>
          <a:p>
            <a:pPr marL="12700">
              <a:lnSpc>
                <a:spcPct val="100000"/>
              </a:lnSpc>
              <a:spcBef>
                <a:spcPts val="130"/>
              </a:spcBef>
            </a:pPr>
            <a:r>
              <a:rPr sz="1050" b="1" spc="10" dirty="0">
                <a:solidFill>
                  <a:srgbClr val="FFFFFF"/>
                </a:solidFill>
                <a:latin typeface="Times New Roman"/>
                <a:cs typeface="Times New Roman"/>
              </a:rPr>
              <a:t>s:</a:t>
            </a:r>
            <a:r>
              <a:rPr sz="1050" b="1" spc="-5" dirty="0">
                <a:solidFill>
                  <a:srgbClr val="FFFFFF"/>
                </a:solidFill>
                <a:latin typeface="Times New Roman"/>
                <a:cs typeface="Times New Roman"/>
              </a:rPr>
              <a:t> </a:t>
            </a:r>
            <a:r>
              <a:rPr sz="1050" b="1" spc="15" dirty="0">
                <a:solidFill>
                  <a:srgbClr val="FFFFFF"/>
                </a:solidFill>
                <a:latin typeface="Times New Roman"/>
                <a:cs typeface="Times New Roman"/>
              </a:rPr>
              <a:t>Manage</a:t>
            </a:r>
            <a:r>
              <a:rPr sz="1050" b="1" dirty="0">
                <a:solidFill>
                  <a:srgbClr val="FFFFFF"/>
                </a:solidFill>
                <a:latin typeface="Times New Roman"/>
                <a:cs typeface="Times New Roman"/>
              </a:rPr>
              <a:t> </a:t>
            </a:r>
            <a:r>
              <a:rPr sz="1050" b="1" spc="10" dirty="0">
                <a:solidFill>
                  <a:srgbClr val="FFFFFF"/>
                </a:solidFill>
                <a:latin typeface="Times New Roman"/>
                <a:cs typeface="Times New Roman"/>
              </a:rPr>
              <a:t>Unplanned</a:t>
            </a:r>
            <a:r>
              <a:rPr sz="1050" b="1" dirty="0">
                <a:solidFill>
                  <a:srgbClr val="FFFFFF"/>
                </a:solidFill>
                <a:latin typeface="Times New Roman"/>
                <a:cs typeface="Times New Roman"/>
              </a:rPr>
              <a:t> </a:t>
            </a:r>
            <a:r>
              <a:rPr sz="1050" b="1" spc="10" dirty="0">
                <a:solidFill>
                  <a:srgbClr val="FFFFFF"/>
                </a:solidFill>
                <a:latin typeface="Times New Roman"/>
                <a:cs typeface="Times New Roman"/>
              </a:rPr>
              <a:t>Outages</a:t>
            </a:r>
            <a:endParaRPr sz="1050">
              <a:latin typeface="Times New Roman"/>
              <a:cs typeface="Times New Roman"/>
            </a:endParaRPr>
          </a:p>
        </p:txBody>
      </p:sp>
      <p:sp>
        <p:nvSpPr>
          <p:cNvPr id="18" name="object 18"/>
          <p:cNvSpPr txBox="1"/>
          <p:nvPr/>
        </p:nvSpPr>
        <p:spPr>
          <a:xfrm>
            <a:off x="6775310" y="2426676"/>
            <a:ext cx="2145665" cy="246379"/>
          </a:xfrm>
          <a:prstGeom prst="rect">
            <a:avLst/>
          </a:prstGeom>
          <a:solidFill>
            <a:srgbClr val="FFFFFF"/>
          </a:solidFill>
          <a:ln w="7160">
            <a:solidFill>
              <a:srgbClr val="000000"/>
            </a:solidFill>
          </a:ln>
        </p:spPr>
        <p:txBody>
          <a:bodyPr vert="horz" wrap="square" lIns="0" tIns="40640" rIns="0" bIns="0" rtlCol="0">
            <a:spAutoFit/>
          </a:bodyPr>
          <a:lstStyle/>
          <a:p>
            <a:pPr marL="354330">
              <a:lnSpc>
                <a:spcPct val="100000"/>
              </a:lnSpc>
              <a:spcBef>
                <a:spcPts val="320"/>
              </a:spcBef>
            </a:pPr>
            <a:r>
              <a:rPr sz="950" b="1" spc="-10" dirty="0">
                <a:solidFill>
                  <a:srgbClr val="FF0066"/>
                </a:solidFill>
                <a:latin typeface="Calibri"/>
                <a:cs typeface="Calibri"/>
              </a:rPr>
              <a:t>Overall</a:t>
            </a:r>
            <a:r>
              <a:rPr sz="950" b="1" spc="-15" dirty="0">
                <a:solidFill>
                  <a:srgbClr val="FF0066"/>
                </a:solidFill>
                <a:latin typeface="Calibri"/>
                <a:cs typeface="Calibri"/>
              </a:rPr>
              <a:t> </a:t>
            </a:r>
            <a:r>
              <a:rPr sz="950" b="1" spc="-5" dirty="0">
                <a:solidFill>
                  <a:srgbClr val="FF0066"/>
                </a:solidFill>
                <a:latin typeface="Calibri"/>
                <a:cs typeface="Calibri"/>
              </a:rPr>
              <a:t>Process</a:t>
            </a:r>
            <a:r>
              <a:rPr sz="950" b="1" spc="-20" dirty="0">
                <a:solidFill>
                  <a:srgbClr val="FF0066"/>
                </a:solidFill>
                <a:latin typeface="Calibri"/>
                <a:cs typeface="Calibri"/>
              </a:rPr>
              <a:t> </a:t>
            </a:r>
            <a:r>
              <a:rPr sz="950" b="1" spc="-5" dirty="0">
                <a:solidFill>
                  <a:srgbClr val="FF0066"/>
                </a:solidFill>
                <a:latin typeface="Calibri"/>
                <a:cs typeface="Calibri"/>
              </a:rPr>
              <a:t>Performance</a:t>
            </a:r>
            <a:endParaRPr sz="950">
              <a:latin typeface="Calibri"/>
              <a:cs typeface="Calibri"/>
            </a:endParaRPr>
          </a:p>
        </p:txBody>
      </p:sp>
      <p:grpSp>
        <p:nvGrpSpPr>
          <p:cNvPr id="19" name="object 19"/>
          <p:cNvGrpSpPr/>
          <p:nvPr/>
        </p:nvGrpSpPr>
        <p:grpSpPr>
          <a:xfrm>
            <a:off x="5550780" y="3156131"/>
            <a:ext cx="643255" cy="299720"/>
            <a:chOff x="5550780" y="3156131"/>
            <a:chExt cx="643255" cy="299720"/>
          </a:xfrm>
        </p:grpSpPr>
        <p:sp>
          <p:nvSpPr>
            <p:cNvPr id="20" name="object 20"/>
            <p:cNvSpPr/>
            <p:nvPr/>
          </p:nvSpPr>
          <p:spPr>
            <a:xfrm>
              <a:off x="5554590" y="3159941"/>
              <a:ext cx="635635" cy="292100"/>
            </a:xfrm>
            <a:custGeom>
              <a:avLst/>
              <a:gdLst/>
              <a:ahLst/>
              <a:cxnLst/>
              <a:rect l="l" t="t" r="r" b="b"/>
              <a:pathLst>
                <a:path w="635635" h="292100">
                  <a:moveTo>
                    <a:pt x="635357" y="0"/>
                  </a:moveTo>
                  <a:lnTo>
                    <a:pt x="0" y="0"/>
                  </a:lnTo>
                  <a:lnTo>
                    <a:pt x="0" y="291640"/>
                  </a:lnTo>
                  <a:lnTo>
                    <a:pt x="635357" y="291640"/>
                  </a:lnTo>
                  <a:lnTo>
                    <a:pt x="635357" y="0"/>
                  </a:lnTo>
                  <a:close/>
                </a:path>
              </a:pathLst>
            </a:custGeom>
            <a:solidFill>
              <a:srgbClr val="FFFFFF"/>
            </a:solidFill>
          </p:spPr>
          <p:txBody>
            <a:bodyPr wrap="square" lIns="0" tIns="0" rIns="0" bIns="0" rtlCol="0"/>
            <a:lstStyle/>
            <a:p>
              <a:endParaRPr/>
            </a:p>
          </p:txBody>
        </p:sp>
        <p:sp>
          <p:nvSpPr>
            <p:cNvPr id="21" name="object 21"/>
            <p:cNvSpPr/>
            <p:nvPr/>
          </p:nvSpPr>
          <p:spPr>
            <a:xfrm>
              <a:off x="5554590" y="3159941"/>
              <a:ext cx="635635" cy="292100"/>
            </a:xfrm>
            <a:custGeom>
              <a:avLst/>
              <a:gdLst/>
              <a:ahLst/>
              <a:cxnLst/>
              <a:rect l="l" t="t" r="r" b="b"/>
              <a:pathLst>
                <a:path w="635635" h="292100">
                  <a:moveTo>
                    <a:pt x="0" y="0"/>
                  </a:moveTo>
                  <a:lnTo>
                    <a:pt x="635358" y="0"/>
                  </a:lnTo>
                  <a:lnTo>
                    <a:pt x="635358"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22" name="object 22"/>
          <p:cNvSpPr txBox="1"/>
          <p:nvPr/>
        </p:nvSpPr>
        <p:spPr>
          <a:xfrm>
            <a:off x="5558170" y="3210605"/>
            <a:ext cx="628650" cy="170815"/>
          </a:xfrm>
          <a:prstGeom prst="rect">
            <a:avLst/>
          </a:prstGeom>
        </p:spPr>
        <p:txBody>
          <a:bodyPr vert="horz" wrap="square" lIns="0" tIns="12700" rIns="0" bIns="0" rtlCol="0">
            <a:spAutoFit/>
          </a:bodyPr>
          <a:lstStyle/>
          <a:p>
            <a:pPr marL="91440">
              <a:lnSpc>
                <a:spcPct val="100000"/>
              </a:lnSpc>
              <a:spcBef>
                <a:spcPts val="100"/>
              </a:spcBef>
            </a:pPr>
            <a:r>
              <a:rPr sz="950" b="1" spc="-5" dirty="0">
                <a:solidFill>
                  <a:srgbClr val="FF0066"/>
                </a:solidFill>
                <a:latin typeface="Calibri"/>
                <a:cs typeface="Calibri"/>
              </a:rPr>
              <a:t>Financial</a:t>
            </a:r>
            <a:endParaRPr sz="950">
              <a:latin typeface="Calibri"/>
              <a:cs typeface="Calibri"/>
            </a:endParaRPr>
          </a:p>
        </p:txBody>
      </p:sp>
      <p:grpSp>
        <p:nvGrpSpPr>
          <p:cNvPr id="23" name="object 23"/>
          <p:cNvGrpSpPr/>
          <p:nvPr/>
        </p:nvGrpSpPr>
        <p:grpSpPr>
          <a:xfrm>
            <a:off x="6281962" y="3156131"/>
            <a:ext cx="595630" cy="299720"/>
            <a:chOff x="6281962" y="3156131"/>
            <a:chExt cx="595630" cy="299720"/>
          </a:xfrm>
        </p:grpSpPr>
        <p:sp>
          <p:nvSpPr>
            <p:cNvPr id="24" name="object 24"/>
            <p:cNvSpPr/>
            <p:nvPr/>
          </p:nvSpPr>
          <p:spPr>
            <a:xfrm>
              <a:off x="6285772" y="3159941"/>
              <a:ext cx="588010" cy="292100"/>
            </a:xfrm>
            <a:custGeom>
              <a:avLst/>
              <a:gdLst/>
              <a:ahLst/>
              <a:cxnLst/>
              <a:rect l="l" t="t" r="r" b="b"/>
              <a:pathLst>
                <a:path w="588009" h="292100">
                  <a:moveTo>
                    <a:pt x="587446" y="0"/>
                  </a:moveTo>
                  <a:lnTo>
                    <a:pt x="0" y="0"/>
                  </a:lnTo>
                  <a:lnTo>
                    <a:pt x="0" y="291640"/>
                  </a:lnTo>
                  <a:lnTo>
                    <a:pt x="587446" y="291640"/>
                  </a:lnTo>
                  <a:lnTo>
                    <a:pt x="587446" y="0"/>
                  </a:lnTo>
                  <a:close/>
                </a:path>
              </a:pathLst>
            </a:custGeom>
            <a:solidFill>
              <a:srgbClr val="FFFFFF"/>
            </a:solidFill>
          </p:spPr>
          <p:txBody>
            <a:bodyPr wrap="square" lIns="0" tIns="0" rIns="0" bIns="0" rtlCol="0"/>
            <a:lstStyle/>
            <a:p>
              <a:endParaRPr/>
            </a:p>
          </p:txBody>
        </p:sp>
        <p:sp>
          <p:nvSpPr>
            <p:cNvPr id="25" name="object 25"/>
            <p:cNvSpPr/>
            <p:nvPr/>
          </p:nvSpPr>
          <p:spPr>
            <a:xfrm>
              <a:off x="6285772" y="3159941"/>
              <a:ext cx="588010" cy="292100"/>
            </a:xfrm>
            <a:custGeom>
              <a:avLst/>
              <a:gdLst/>
              <a:ahLst/>
              <a:cxnLst/>
              <a:rect l="l" t="t" r="r" b="b"/>
              <a:pathLst>
                <a:path w="588009" h="292100">
                  <a:moveTo>
                    <a:pt x="0" y="0"/>
                  </a:moveTo>
                  <a:lnTo>
                    <a:pt x="587445" y="0"/>
                  </a:lnTo>
                  <a:lnTo>
                    <a:pt x="587445"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26" name="object 26"/>
          <p:cNvSpPr txBox="1"/>
          <p:nvPr/>
        </p:nvSpPr>
        <p:spPr>
          <a:xfrm>
            <a:off x="6289352" y="3210605"/>
            <a:ext cx="580390" cy="170815"/>
          </a:xfrm>
          <a:prstGeom prst="rect">
            <a:avLst/>
          </a:prstGeom>
        </p:spPr>
        <p:txBody>
          <a:bodyPr vert="horz" wrap="square" lIns="0" tIns="12700" rIns="0" bIns="0" rtlCol="0">
            <a:spAutoFit/>
          </a:bodyPr>
          <a:lstStyle/>
          <a:p>
            <a:pPr marL="116839">
              <a:lnSpc>
                <a:spcPct val="100000"/>
              </a:lnSpc>
              <a:spcBef>
                <a:spcPts val="100"/>
              </a:spcBef>
            </a:pPr>
            <a:r>
              <a:rPr sz="950" b="1" spc="-5" dirty="0">
                <a:solidFill>
                  <a:srgbClr val="FF0066"/>
                </a:solidFill>
                <a:latin typeface="Calibri"/>
                <a:cs typeface="Calibri"/>
              </a:rPr>
              <a:t>People</a:t>
            </a:r>
            <a:endParaRPr sz="950">
              <a:latin typeface="Calibri"/>
              <a:cs typeface="Calibri"/>
            </a:endParaRPr>
          </a:p>
        </p:txBody>
      </p:sp>
      <p:grpSp>
        <p:nvGrpSpPr>
          <p:cNvPr id="27" name="object 27"/>
          <p:cNvGrpSpPr/>
          <p:nvPr/>
        </p:nvGrpSpPr>
        <p:grpSpPr>
          <a:xfrm>
            <a:off x="7015227" y="3156131"/>
            <a:ext cx="688975" cy="299720"/>
            <a:chOff x="7015227" y="3156131"/>
            <a:chExt cx="688975" cy="299720"/>
          </a:xfrm>
        </p:grpSpPr>
        <p:sp>
          <p:nvSpPr>
            <p:cNvPr id="28" name="object 28"/>
            <p:cNvSpPr/>
            <p:nvPr/>
          </p:nvSpPr>
          <p:spPr>
            <a:xfrm>
              <a:off x="7019037" y="3159941"/>
              <a:ext cx="681355" cy="292100"/>
            </a:xfrm>
            <a:custGeom>
              <a:avLst/>
              <a:gdLst/>
              <a:ahLst/>
              <a:cxnLst/>
              <a:rect l="l" t="t" r="r" b="b"/>
              <a:pathLst>
                <a:path w="681354" h="292100">
                  <a:moveTo>
                    <a:pt x="681188" y="0"/>
                  </a:moveTo>
                  <a:lnTo>
                    <a:pt x="0" y="0"/>
                  </a:lnTo>
                  <a:lnTo>
                    <a:pt x="0" y="291640"/>
                  </a:lnTo>
                  <a:lnTo>
                    <a:pt x="681188" y="291640"/>
                  </a:lnTo>
                  <a:lnTo>
                    <a:pt x="681188" y="0"/>
                  </a:lnTo>
                  <a:close/>
                </a:path>
              </a:pathLst>
            </a:custGeom>
            <a:solidFill>
              <a:srgbClr val="FFFFFF"/>
            </a:solidFill>
          </p:spPr>
          <p:txBody>
            <a:bodyPr wrap="square" lIns="0" tIns="0" rIns="0" bIns="0" rtlCol="0"/>
            <a:lstStyle/>
            <a:p>
              <a:endParaRPr/>
            </a:p>
          </p:txBody>
        </p:sp>
        <p:sp>
          <p:nvSpPr>
            <p:cNvPr id="29" name="object 29"/>
            <p:cNvSpPr/>
            <p:nvPr/>
          </p:nvSpPr>
          <p:spPr>
            <a:xfrm>
              <a:off x="7019037" y="3159941"/>
              <a:ext cx="681355" cy="292100"/>
            </a:xfrm>
            <a:custGeom>
              <a:avLst/>
              <a:gdLst/>
              <a:ahLst/>
              <a:cxnLst/>
              <a:rect l="l" t="t" r="r" b="b"/>
              <a:pathLst>
                <a:path w="681354" h="292100">
                  <a:moveTo>
                    <a:pt x="0" y="0"/>
                  </a:moveTo>
                  <a:lnTo>
                    <a:pt x="681187" y="0"/>
                  </a:lnTo>
                  <a:lnTo>
                    <a:pt x="681187"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30" name="object 30"/>
          <p:cNvSpPr txBox="1"/>
          <p:nvPr/>
        </p:nvSpPr>
        <p:spPr>
          <a:xfrm>
            <a:off x="7046573" y="3139778"/>
            <a:ext cx="650240" cy="170815"/>
          </a:xfrm>
          <a:prstGeom prst="rect">
            <a:avLst/>
          </a:prstGeom>
        </p:spPr>
        <p:txBody>
          <a:bodyPr vert="horz" wrap="square" lIns="0" tIns="12700" rIns="0" bIns="0" rtlCol="0">
            <a:spAutoFit/>
          </a:bodyPr>
          <a:lstStyle/>
          <a:p>
            <a:pPr marL="71120">
              <a:lnSpc>
                <a:spcPct val="100000"/>
              </a:lnSpc>
              <a:spcBef>
                <a:spcPts val="100"/>
              </a:spcBef>
            </a:pPr>
            <a:r>
              <a:rPr sz="950" b="1" spc="-10" dirty="0">
                <a:solidFill>
                  <a:srgbClr val="FF0066"/>
                </a:solidFill>
                <a:latin typeface="Calibri"/>
                <a:cs typeface="Calibri"/>
              </a:rPr>
              <a:t>Customer</a:t>
            </a:r>
            <a:endParaRPr sz="950">
              <a:latin typeface="Calibri"/>
              <a:cs typeface="Calibri"/>
            </a:endParaRPr>
          </a:p>
        </p:txBody>
      </p:sp>
      <p:sp>
        <p:nvSpPr>
          <p:cNvPr id="31" name="object 31"/>
          <p:cNvSpPr txBox="1"/>
          <p:nvPr/>
        </p:nvSpPr>
        <p:spPr>
          <a:xfrm>
            <a:off x="7046573" y="3303872"/>
            <a:ext cx="650240" cy="144145"/>
          </a:xfrm>
          <a:prstGeom prst="rect">
            <a:avLst/>
          </a:prstGeom>
          <a:solidFill>
            <a:srgbClr val="FFFFFF"/>
          </a:solidFill>
        </p:spPr>
        <p:txBody>
          <a:bodyPr vert="horz" wrap="square" lIns="0" tIns="0" rIns="0" bIns="0" rtlCol="0">
            <a:spAutoFit/>
          </a:bodyPr>
          <a:lstStyle/>
          <a:p>
            <a:pPr marL="52705">
              <a:lnSpc>
                <a:spcPts val="1080"/>
              </a:lnSpc>
            </a:pPr>
            <a:r>
              <a:rPr sz="950" b="1" spc="-5" dirty="0">
                <a:solidFill>
                  <a:srgbClr val="FF0066"/>
                </a:solidFill>
                <a:latin typeface="Calibri"/>
                <a:cs typeface="Calibri"/>
              </a:rPr>
              <a:t>Excellence</a:t>
            </a:r>
            <a:endParaRPr sz="950">
              <a:latin typeface="Calibri"/>
              <a:cs typeface="Calibri"/>
            </a:endParaRPr>
          </a:p>
        </p:txBody>
      </p:sp>
      <p:grpSp>
        <p:nvGrpSpPr>
          <p:cNvPr id="32" name="object 32"/>
          <p:cNvGrpSpPr/>
          <p:nvPr/>
        </p:nvGrpSpPr>
        <p:grpSpPr>
          <a:xfrm>
            <a:off x="7794321" y="3156131"/>
            <a:ext cx="786765" cy="299720"/>
            <a:chOff x="7794321" y="3156131"/>
            <a:chExt cx="786765" cy="299720"/>
          </a:xfrm>
        </p:grpSpPr>
        <p:sp>
          <p:nvSpPr>
            <p:cNvPr id="33" name="object 33"/>
            <p:cNvSpPr/>
            <p:nvPr/>
          </p:nvSpPr>
          <p:spPr>
            <a:xfrm>
              <a:off x="7798131" y="3159941"/>
              <a:ext cx="779145" cy="292100"/>
            </a:xfrm>
            <a:custGeom>
              <a:avLst/>
              <a:gdLst/>
              <a:ahLst/>
              <a:cxnLst/>
              <a:rect l="l" t="t" r="r" b="b"/>
              <a:pathLst>
                <a:path w="779145" h="292100">
                  <a:moveTo>
                    <a:pt x="779094" y="0"/>
                  </a:moveTo>
                  <a:lnTo>
                    <a:pt x="0" y="0"/>
                  </a:lnTo>
                  <a:lnTo>
                    <a:pt x="0" y="291640"/>
                  </a:lnTo>
                  <a:lnTo>
                    <a:pt x="779094" y="291640"/>
                  </a:lnTo>
                  <a:lnTo>
                    <a:pt x="779094" y="0"/>
                  </a:lnTo>
                  <a:close/>
                </a:path>
              </a:pathLst>
            </a:custGeom>
            <a:solidFill>
              <a:srgbClr val="FFFFFF"/>
            </a:solidFill>
          </p:spPr>
          <p:txBody>
            <a:bodyPr wrap="square" lIns="0" tIns="0" rIns="0" bIns="0" rtlCol="0"/>
            <a:lstStyle/>
            <a:p>
              <a:endParaRPr/>
            </a:p>
          </p:txBody>
        </p:sp>
        <p:sp>
          <p:nvSpPr>
            <p:cNvPr id="34" name="object 34"/>
            <p:cNvSpPr/>
            <p:nvPr/>
          </p:nvSpPr>
          <p:spPr>
            <a:xfrm>
              <a:off x="7798131" y="3159941"/>
              <a:ext cx="779145" cy="292100"/>
            </a:xfrm>
            <a:custGeom>
              <a:avLst/>
              <a:gdLst/>
              <a:ahLst/>
              <a:cxnLst/>
              <a:rect l="l" t="t" r="r" b="b"/>
              <a:pathLst>
                <a:path w="779145" h="292100">
                  <a:moveTo>
                    <a:pt x="0" y="0"/>
                  </a:moveTo>
                  <a:lnTo>
                    <a:pt x="779094" y="0"/>
                  </a:lnTo>
                  <a:lnTo>
                    <a:pt x="779094"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35" name="object 35"/>
          <p:cNvSpPr txBox="1"/>
          <p:nvPr/>
        </p:nvSpPr>
        <p:spPr>
          <a:xfrm>
            <a:off x="7801712" y="3139778"/>
            <a:ext cx="748030" cy="170815"/>
          </a:xfrm>
          <a:prstGeom prst="rect">
            <a:avLst/>
          </a:prstGeom>
        </p:spPr>
        <p:txBody>
          <a:bodyPr vert="horz" wrap="square" lIns="0" tIns="12700" rIns="0" bIns="0" rtlCol="0">
            <a:spAutoFit/>
          </a:bodyPr>
          <a:lstStyle/>
          <a:p>
            <a:pPr marL="86995">
              <a:lnSpc>
                <a:spcPct val="100000"/>
              </a:lnSpc>
              <a:spcBef>
                <a:spcPts val="100"/>
              </a:spcBef>
            </a:pPr>
            <a:r>
              <a:rPr sz="950" b="1" spc="-5" dirty="0">
                <a:solidFill>
                  <a:srgbClr val="FF0066"/>
                </a:solidFill>
                <a:latin typeface="Calibri"/>
                <a:cs typeface="Calibri"/>
              </a:rPr>
              <a:t>Operational</a:t>
            </a:r>
            <a:endParaRPr sz="950">
              <a:latin typeface="Calibri"/>
              <a:cs typeface="Calibri"/>
            </a:endParaRPr>
          </a:p>
        </p:txBody>
      </p:sp>
      <p:sp>
        <p:nvSpPr>
          <p:cNvPr id="36" name="object 36"/>
          <p:cNvSpPr txBox="1"/>
          <p:nvPr/>
        </p:nvSpPr>
        <p:spPr>
          <a:xfrm>
            <a:off x="7801712" y="3303872"/>
            <a:ext cx="748030" cy="144145"/>
          </a:xfrm>
          <a:prstGeom prst="rect">
            <a:avLst/>
          </a:prstGeom>
          <a:solidFill>
            <a:srgbClr val="FFFFFF"/>
          </a:solidFill>
        </p:spPr>
        <p:txBody>
          <a:bodyPr vert="horz" wrap="square" lIns="0" tIns="0" rIns="0" bIns="0" rtlCol="0">
            <a:spAutoFit/>
          </a:bodyPr>
          <a:lstStyle/>
          <a:p>
            <a:pPr marL="125730">
              <a:lnSpc>
                <a:spcPts val="1080"/>
              </a:lnSpc>
            </a:pPr>
            <a:r>
              <a:rPr sz="950" b="1" spc="-5" dirty="0">
                <a:solidFill>
                  <a:srgbClr val="FF0066"/>
                </a:solidFill>
                <a:latin typeface="Calibri"/>
                <a:cs typeface="Calibri"/>
              </a:rPr>
              <a:t>Excellence</a:t>
            </a:r>
            <a:endParaRPr sz="950">
              <a:latin typeface="Calibri"/>
              <a:cs typeface="Calibri"/>
            </a:endParaRPr>
          </a:p>
        </p:txBody>
      </p:sp>
      <p:grpSp>
        <p:nvGrpSpPr>
          <p:cNvPr id="37" name="object 37"/>
          <p:cNvGrpSpPr/>
          <p:nvPr/>
        </p:nvGrpSpPr>
        <p:grpSpPr>
          <a:xfrm>
            <a:off x="8671323" y="3156131"/>
            <a:ext cx="786765" cy="299720"/>
            <a:chOff x="8671323" y="3156131"/>
            <a:chExt cx="786765" cy="299720"/>
          </a:xfrm>
        </p:grpSpPr>
        <p:sp>
          <p:nvSpPr>
            <p:cNvPr id="38" name="object 38"/>
            <p:cNvSpPr/>
            <p:nvPr/>
          </p:nvSpPr>
          <p:spPr>
            <a:xfrm>
              <a:off x="8675133" y="3159941"/>
              <a:ext cx="779145" cy="292100"/>
            </a:xfrm>
            <a:custGeom>
              <a:avLst/>
              <a:gdLst/>
              <a:ahLst/>
              <a:cxnLst/>
              <a:rect l="l" t="t" r="r" b="b"/>
              <a:pathLst>
                <a:path w="779145" h="292100">
                  <a:moveTo>
                    <a:pt x="779094" y="0"/>
                  </a:moveTo>
                  <a:lnTo>
                    <a:pt x="0" y="0"/>
                  </a:lnTo>
                  <a:lnTo>
                    <a:pt x="0" y="291640"/>
                  </a:lnTo>
                  <a:lnTo>
                    <a:pt x="779094" y="291640"/>
                  </a:lnTo>
                  <a:lnTo>
                    <a:pt x="779094" y="0"/>
                  </a:lnTo>
                  <a:close/>
                </a:path>
              </a:pathLst>
            </a:custGeom>
            <a:solidFill>
              <a:srgbClr val="FFFFFF"/>
            </a:solidFill>
          </p:spPr>
          <p:txBody>
            <a:bodyPr wrap="square" lIns="0" tIns="0" rIns="0" bIns="0" rtlCol="0"/>
            <a:lstStyle/>
            <a:p>
              <a:endParaRPr/>
            </a:p>
          </p:txBody>
        </p:sp>
        <p:sp>
          <p:nvSpPr>
            <p:cNvPr id="39" name="object 39"/>
            <p:cNvSpPr/>
            <p:nvPr/>
          </p:nvSpPr>
          <p:spPr>
            <a:xfrm>
              <a:off x="8675133" y="3159941"/>
              <a:ext cx="779145" cy="292100"/>
            </a:xfrm>
            <a:custGeom>
              <a:avLst/>
              <a:gdLst/>
              <a:ahLst/>
              <a:cxnLst/>
              <a:rect l="l" t="t" r="r" b="b"/>
              <a:pathLst>
                <a:path w="779145" h="292100">
                  <a:moveTo>
                    <a:pt x="0" y="0"/>
                  </a:moveTo>
                  <a:lnTo>
                    <a:pt x="779094" y="0"/>
                  </a:lnTo>
                  <a:lnTo>
                    <a:pt x="779094"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40" name="object 40"/>
          <p:cNvSpPr txBox="1"/>
          <p:nvPr/>
        </p:nvSpPr>
        <p:spPr>
          <a:xfrm>
            <a:off x="8678714" y="3139778"/>
            <a:ext cx="821690" cy="314325"/>
          </a:xfrm>
          <a:prstGeom prst="rect">
            <a:avLst/>
          </a:prstGeom>
        </p:spPr>
        <p:txBody>
          <a:bodyPr vert="horz" wrap="square" lIns="0" tIns="12700" rIns="0" bIns="0" rtlCol="0">
            <a:spAutoFit/>
          </a:bodyPr>
          <a:lstStyle/>
          <a:p>
            <a:pPr marL="50800" marR="92710" indent="233045">
              <a:lnSpc>
                <a:spcPct val="100000"/>
              </a:lnSpc>
              <a:spcBef>
                <a:spcPts val="100"/>
              </a:spcBef>
            </a:pPr>
            <a:r>
              <a:rPr sz="950" b="1" spc="-5" dirty="0">
                <a:solidFill>
                  <a:srgbClr val="FF0066"/>
                </a:solidFill>
                <a:latin typeface="Calibri"/>
                <a:cs typeface="Calibri"/>
              </a:rPr>
              <a:t>Risk </a:t>
            </a:r>
            <a:r>
              <a:rPr sz="950" b="1" dirty="0">
                <a:solidFill>
                  <a:srgbClr val="FF0066"/>
                </a:solidFill>
                <a:latin typeface="Calibri"/>
                <a:cs typeface="Calibri"/>
              </a:rPr>
              <a:t> </a:t>
            </a:r>
            <a:r>
              <a:rPr sz="950" b="1" spc="-5" dirty="0">
                <a:solidFill>
                  <a:srgbClr val="FF0066"/>
                </a:solidFill>
                <a:latin typeface="Calibri"/>
                <a:cs typeface="Calibri"/>
              </a:rPr>
              <a:t>M</a:t>
            </a:r>
            <a:r>
              <a:rPr sz="950" b="1" dirty="0">
                <a:solidFill>
                  <a:srgbClr val="FF0066"/>
                </a:solidFill>
                <a:latin typeface="Calibri"/>
                <a:cs typeface="Calibri"/>
              </a:rPr>
              <a:t>a</a:t>
            </a:r>
            <a:r>
              <a:rPr sz="950" b="1" spc="-5" dirty="0">
                <a:solidFill>
                  <a:srgbClr val="FF0066"/>
                </a:solidFill>
                <a:latin typeface="Calibri"/>
                <a:cs typeface="Calibri"/>
              </a:rPr>
              <a:t>n</a:t>
            </a:r>
            <a:r>
              <a:rPr sz="950" b="1" dirty="0">
                <a:solidFill>
                  <a:srgbClr val="FF0066"/>
                </a:solidFill>
                <a:latin typeface="Calibri"/>
                <a:cs typeface="Calibri"/>
              </a:rPr>
              <a:t>a</a:t>
            </a:r>
            <a:r>
              <a:rPr sz="950" b="1" spc="-15" dirty="0">
                <a:solidFill>
                  <a:srgbClr val="FF0066"/>
                </a:solidFill>
                <a:latin typeface="Calibri"/>
                <a:cs typeface="Calibri"/>
              </a:rPr>
              <a:t>g</a:t>
            </a:r>
            <a:r>
              <a:rPr sz="950" b="1" dirty="0">
                <a:solidFill>
                  <a:srgbClr val="FF0066"/>
                </a:solidFill>
                <a:latin typeface="Calibri"/>
                <a:cs typeface="Calibri"/>
              </a:rPr>
              <a:t>e</a:t>
            </a:r>
            <a:r>
              <a:rPr sz="950" b="1" spc="-5" dirty="0">
                <a:solidFill>
                  <a:srgbClr val="FF0066"/>
                </a:solidFill>
                <a:latin typeface="Calibri"/>
                <a:cs typeface="Calibri"/>
              </a:rPr>
              <a:t>m</a:t>
            </a:r>
            <a:r>
              <a:rPr sz="950" b="1" dirty="0">
                <a:solidFill>
                  <a:srgbClr val="FF0066"/>
                </a:solidFill>
                <a:latin typeface="Calibri"/>
                <a:cs typeface="Calibri"/>
              </a:rPr>
              <a:t>e</a:t>
            </a:r>
            <a:r>
              <a:rPr sz="950" b="1" spc="-15" dirty="0">
                <a:solidFill>
                  <a:srgbClr val="FF0066"/>
                </a:solidFill>
                <a:latin typeface="Calibri"/>
                <a:cs typeface="Calibri"/>
              </a:rPr>
              <a:t>n</a:t>
            </a:r>
            <a:r>
              <a:rPr sz="950" b="1" dirty="0">
                <a:solidFill>
                  <a:srgbClr val="FF0066"/>
                </a:solidFill>
                <a:latin typeface="Calibri"/>
                <a:cs typeface="Calibri"/>
              </a:rPr>
              <a:t>t</a:t>
            </a:r>
            <a:endParaRPr sz="950">
              <a:latin typeface="Calibri"/>
              <a:cs typeface="Calibri"/>
            </a:endParaRPr>
          </a:p>
        </p:txBody>
      </p:sp>
      <p:grpSp>
        <p:nvGrpSpPr>
          <p:cNvPr id="41" name="object 41"/>
          <p:cNvGrpSpPr/>
          <p:nvPr/>
        </p:nvGrpSpPr>
        <p:grpSpPr>
          <a:xfrm>
            <a:off x="9548325" y="3156131"/>
            <a:ext cx="741045" cy="299720"/>
            <a:chOff x="9548325" y="3156131"/>
            <a:chExt cx="741045" cy="299720"/>
          </a:xfrm>
        </p:grpSpPr>
        <p:sp>
          <p:nvSpPr>
            <p:cNvPr id="42" name="object 42"/>
            <p:cNvSpPr/>
            <p:nvPr/>
          </p:nvSpPr>
          <p:spPr>
            <a:xfrm>
              <a:off x="9552135" y="3159941"/>
              <a:ext cx="733425" cy="292100"/>
            </a:xfrm>
            <a:custGeom>
              <a:avLst/>
              <a:gdLst/>
              <a:ahLst/>
              <a:cxnLst/>
              <a:rect l="l" t="t" r="r" b="b"/>
              <a:pathLst>
                <a:path w="733425" h="292100">
                  <a:moveTo>
                    <a:pt x="733265" y="0"/>
                  </a:moveTo>
                  <a:lnTo>
                    <a:pt x="0" y="0"/>
                  </a:lnTo>
                  <a:lnTo>
                    <a:pt x="0" y="291640"/>
                  </a:lnTo>
                  <a:lnTo>
                    <a:pt x="733265" y="291640"/>
                  </a:lnTo>
                  <a:lnTo>
                    <a:pt x="733265" y="0"/>
                  </a:lnTo>
                  <a:close/>
                </a:path>
              </a:pathLst>
            </a:custGeom>
            <a:solidFill>
              <a:srgbClr val="FFFFFF"/>
            </a:solidFill>
          </p:spPr>
          <p:txBody>
            <a:bodyPr wrap="square" lIns="0" tIns="0" rIns="0" bIns="0" rtlCol="0"/>
            <a:lstStyle/>
            <a:p>
              <a:endParaRPr/>
            </a:p>
          </p:txBody>
        </p:sp>
        <p:sp>
          <p:nvSpPr>
            <p:cNvPr id="43" name="object 43"/>
            <p:cNvSpPr/>
            <p:nvPr/>
          </p:nvSpPr>
          <p:spPr>
            <a:xfrm>
              <a:off x="9552135" y="3159941"/>
              <a:ext cx="733425" cy="292100"/>
            </a:xfrm>
            <a:custGeom>
              <a:avLst/>
              <a:gdLst/>
              <a:ahLst/>
              <a:cxnLst/>
              <a:rect l="l" t="t" r="r" b="b"/>
              <a:pathLst>
                <a:path w="733425" h="292100">
                  <a:moveTo>
                    <a:pt x="0" y="0"/>
                  </a:moveTo>
                  <a:lnTo>
                    <a:pt x="733265" y="0"/>
                  </a:lnTo>
                  <a:lnTo>
                    <a:pt x="733265"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44" name="object 44"/>
          <p:cNvSpPr txBox="1"/>
          <p:nvPr/>
        </p:nvSpPr>
        <p:spPr>
          <a:xfrm>
            <a:off x="9693442" y="3139778"/>
            <a:ext cx="449580" cy="314325"/>
          </a:xfrm>
          <a:prstGeom prst="rect">
            <a:avLst/>
          </a:prstGeom>
        </p:spPr>
        <p:txBody>
          <a:bodyPr vert="horz" wrap="square" lIns="0" tIns="12700" rIns="0" bIns="0" rtlCol="0">
            <a:spAutoFit/>
          </a:bodyPr>
          <a:lstStyle/>
          <a:p>
            <a:pPr marL="12700" marR="5080" indent="45085">
              <a:lnSpc>
                <a:spcPct val="100000"/>
              </a:lnSpc>
              <a:spcBef>
                <a:spcPts val="100"/>
              </a:spcBef>
            </a:pPr>
            <a:r>
              <a:rPr sz="950" b="1" spc="-5" dirty="0">
                <a:solidFill>
                  <a:srgbClr val="FF0066"/>
                </a:solidFill>
                <a:latin typeface="Calibri"/>
                <a:cs typeface="Calibri"/>
              </a:rPr>
              <a:t>Health </a:t>
            </a:r>
            <a:r>
              <a:rPr sz="950" b="1" dirty="0">
                <a:solidFill>
                  <a:srgbClr val="FF0066"/>
                </a:solidFill>
                <a:latin typeface="Calibri"/>
                <a:cs typeface="Calibri"/>
              </a:rPr>
              <a:t> &amp;</a:t>
            </a:r>
            <a:r>
              <a:rPr sz="950" b="1" spc="-5" dirty="0">
                <a:solidFill>
                  <a:srgbClr val="FF0066"/>
                </a:solidFill>
                <a:latin typeface="Calibri"/>
                <a:cs typeface="Calibri"/>
              </a:rPr>
              <a:t> </a:t>
            </a:r>
            <a:r>
              <a:rPr sz="950" b="1" dirty="0">
                <a:solidFill>
                  <a:srgbClr val="FF0066"/>
                </a:solidFill>
                <a:latin typeface="Calibri"/>
                <a:cs typeface="Calibri"/>
              </a:rPr>
              <a:t>S</a:t>
            </a:r>
            <a:r>
              <a:rPr sz="950" b="1" spc="-10" dirty="0">
                <a:solidFill>
                  <a:srgbClr val="FF0066"/>
                </a:solidFill>
                <a:latin typeface="Calibri"/>
                <a:cs typeface="Calibri"/>
              </a:rPr>
              <a:t>a</a:t>
            </a:r>
            <a:r>
              <a:rPr sz="950" b="1" spc="-20" dirty="0">
                <a:solidFill>
                  <a:srgbClr val="FF0066"/>
                </a:solidFill>
                <a:latin typeface="Calibri"/>
                <a:cs typeface="Calibri"/>
              </a:rPr>
              <a:t>f</a:t>
            </a:r>
            <a:r>
              <a:rPr sz="950" b="1" spc="-10" dirty="0">
                <a:solidFill>
                  <a:srgbClr val="FF0066"/>
                </a:solidFill>
                <a:latin typeface="Calibri"/>
                <a:cs typeface="Calibri"/>
              </a:rPr>
              <a:t>e</a:t>
            </a:r>
            <a:r>
              <a:rPr sz="950" b="1" spc="-5" dirty="0">
                <a:solidFill>
                  <a:srgbClr val="FF0066"/>
                </a:solidFill>
                <a:latin typeface="Calibri"/>
                <a:cs typeface="Calibri"/>
              </a:rPr>
              <a:t>t</a:t>
            </a:r>
            <a:r>
              <a:rPr sz="950" b="1" dirty="0">
                <a:solidFill>
                  <a:srgbClr val="FF0066"/>
                </a:solidFill>
                <a:latin typeface="Calibri"/>
                <a:cs typeface="Calibri"/>
              </a:rPr>
              <a:t>y</a:t>
            </a:r>
            <a:endParaRPr sz="950">
              <a:latin typeface="Calibri"/>
              <a:cs typeface="Calibri"/>
            </a:endParaRPr>
          </a:p>
        </p:txBody>
      </p:sp>
      <p:grpSp>
        <p:nvGrpSpPr>
          <p:cNvPr id="45" name="object 45"/>
          <p:cNvGrpSpPr/>
          <p:nvPr/>
        </p:nvGrpSpPr>
        <p:grpSpPr>
          <a:xfrm>
            <a:off x="5844666" y="2672486"/>
            <a:ext cx="4104640" cy="1612265"/>
            <a:chOff x="5844666" y="2672486"/>
            <a:chExt cx="4104640" cy="1612265"/>
          </a:xfrm>
        </p:grpSpPr>
        <p:sp>
          <p:nvSpPr>
            <p:cNvPr id="46" name="object 46"/>
            <p:cNvSpPr/>
            <p:nvPr/>
          </p:nvSpPr>
          <p:spPr>
            <a:xfrm>
              <a:off x="5844667" y="2672486"/>
              <a:ext cx="4104640" cy="488315"/>
            </a:xfrm>
            <a:custGeom>
              <a:avLst/>
              <a:gdLst/>
              <a:ahLst/>
              <a:cxnLst/>
              <a:rect l="l" t="t" r="r" b="b"/>
              <a:pathLst>
                <a:path w="4104640" h="488314">
                  <a:moveTo>
                    <a:pt x="4104500" y="430720"/>
                  </a:moveTo>
                  <a:lnTo>
                    <a:pt x="4079430" y="430720"/>
                  </a:lnTo>
                  <a:lnTo>
                    <a:pt x="4079430" y="246507"/>
                  </a:lnTo>
                  <a:lnTo>
                    <a:pt x="4079430" y="239344"/>
                  </a:lnTo>
                  <a:lnTo>
                    <a:pt x="3225965" y="239344"/>
                  </a:lnTo>
                  <a:lnTo>
                    <a:pt x="2347772" y="239344"/>
                  </a:lnTo>
                  <a:lnTo>
                    <a:pt x="2007031" y="239344"/>
                  </a:lnTo>
                  <a:lnTo>
                    <a:pt x="2007031" y="12"/>
                  </a:lnTo>
                  <a:lnTo>
                    <a:pt x="2006803" y="12"/>
                  </a:lnTo>
                  <a:lnTo>
                    <a:pt x="2006511" y="12"/>
                  </a:lnTo>
                  <a:lnTo>
                    <a:pt x="1999348" y="0"/>
                  </a:lnTo>
                  <a:lnTo>
                    <a:pt x="1998548" y="12"/>
                  </a:lnTo>
                  <a:lnTo>
                    <a:pt x="1998548" y="239344"/>
                  </a:lnTo>
                  <a:lnTo>
                    <a:pt x="1512417" y="239344"/>
                  </a:lnTo>
                  <a:lnTo>
                    <a:pt x="731240" y="239344"/>
                  </a:lnTo>
                  <a:lnTo>
                    <a:pt x="25057" y="239344"/>
                  </a:lnTo>
                  <a:lnTo>
                    <a:pt x="25057" y="430720"/>
                  </a:lnTo>
                  <a:lnTo>
                    <a:pt x="0" y="430720"/>
                  </a:lnTo>
                  <a:lnTo>
                    <a:pt x="28638" y="488010"/>
                  </a:lnTo>
                  <a:lnTo>
                    <a:pt x="52501" y="440270"/>
                  </a:lnTo>
                  <a:lnTo>
                    <a:pt x="57277" y="430720"/>
                  </a:lnTo>
                  <a:lnTo>
                    <a:pt x="32219" y="430720"/>
                  </a:lnTo>
                  <a:lnTo>
                    <a:pt x="32219" y="246507"/>
                  </a:lnTo>
                  <a:lnTo>
                    <a:pt x="731240" y="246507"/>
                  </a:lnTo>
                  <a:lnTo>
                    <a:pt x="731240" y="430720"/>
                  </a:lnTo>
                  <a:lnTo>
                    <a:pt x="706183" y="430720"/>
                  </a:lnTo>
                  <a:lnTo>
                    <a:pt x="734822" y="488010"/>
                  </a:lnTo>
                  <a:lnTo>
                    <a:pt x="758698" y="440270"/>
                  </a:lnTo>
                  <a:lnTo>
                    <a:pt x="763460" y="430720"/>
                  </a:lnTo>
                  <a:lnTo>
                    <a:pt x="738403" y="430720"/>
                  </a:lnTo>
                  <a:lnTo>
                    <a:pt x="738403" y="246507"/>
                  </a:lnTo>
                  <a:lnTo>
                    <a:pt x="1512417" y="246507"/>
                  </a:lnTo>
                  <a:lnTo>
                    <a:pt x="1512417" y="430720"/>
                  </a:lnTo>
                  <a:lnTo>
                    <a:pt x="1487360" y="430720"/>
                  </a:lnTo>
                  <a:lnTo>
                    <a:pt x="1515999" y="488010"/>
                  </a:lnTo>
                  <a:lnTo>
                    <a:pt x="1539875" y="440270"/>
                  </a:lnTo>
                  <a:lnTo>
                    <a:pt x="1544637" y="430720"/>
                  </a:lnTo>
                  <a:lnTo>
                    <a:pt x="1519580" y="430720"/>
                  </a:lnTo>
                  <a:lnTo>
                    <a:pt x="1519580" y="246507"/>
                  </a:lnTo>
                  <a:lnTo>
                    <a:pt x="2340622" y="246507"/>
                  </a:lnTo>
                  <a:lnTo>
                    <a:pt x="2340622" y="430720"/>
                  </a:lnTo>
                  <a:lnTo>
                    <a:pt x="2315553" y="430720"/>
                  </a:lnTo>
                  <a:lnTo>
                    <a:pt x="2344191" y="488010"/>
                  </a:lnTo>
                  <a:lnTo>
                    <a:pt x="2368067" y="440270"/>
                  </a:lnTo>
                  <a:lnTo>
                    <a:pt x="2372842" y="430720"/>
                  </a:lnTo>
                  <a:lnTo>
                    <a:pt x="2347772" y="430720"/>
                  </a:lnTo>
                  <a:lnTo>
                    <a:pt x="2347772" y="246507"/>
                  </a:lnTo>
                  <a:lnTo>
                    <a:pt x="3218802" y="246507"/>
                  </a:lnTo>
                  <a:lnTo>
                    <a:pt x="3218802" y="430720"/>
                  </a:lnTo>
                  <a:lnTo>
                    <a:pt x="3193745" y="430720"/>
                  </a:lnTo>
                  <a:lnTo>
                    <a:pt x="3222383" y="488010"/>
                  </a:lnTo>
                  <a:lnTo>
                    <a:pt x="3246259" y="440270"/>
                  </a:lnTo>
                  <a:lnTo>
                    <a:pt x="3251035" y="430720"/>
                  </a:lnTo>
                  <a:lnTo>
                    <a:pt x="3225965" y="430720"/>
                  </a:lnTo>
                  <a:lnTo>
                    <a:pt x="3225965" y="246507"/>
                  </a:lnTo>
                  <a:lnTo>
                    <a:pt x="4072267" y="246507"/>
                  </a:lnTo>
                  <a:lnTo>
                    <a:pt x="4072267" y="430720"/>
                  </a:lnTo>
                  <a:lnTo>
                    <a:pt x="4047210" y="430720"/>
                  </a:lnTo>
                  <a:lnTo>
                    <a:pt x="4075849" y="488010"/>
                  </a:lnTo>
                  <a:lnTo>
                    <a:pt x="4099725" y="440270"/>
                  </a:lnTo>
                  <a:lnTo>
                    <a:pt x="4104500" y="430720"/>
                  </a:lnTo>
                  <a:close/>
                </a:path>
              </a:pathLst>
            </a:custGeom>
            <a:solidFill>
              <a:srgbClr val="000000"/>
            </a:solidFill>
          </p:spPr>
          <p:txBody>
            <a:bodyPr wrap="square" lIns="0" tIns="0" rIns="0" bIns="0" rtlCol="0"/>
            <a:lstStyle/>
            <a:p>
              <a:endParaRPr/>
            </a:p>
          </p:txBody>
        </p:sp>
        <p:sp>
          <p:nvSpPr>
            <p:cNvPr id="47" name="object 47"/>
            <p:cNvSpPr/>
            <p:nvPr/>
          </p:nvSpPr>
          <p:spPr>
            <a:xfrm>
              <a:off x="7456496" y="3989030"/>
              <a:ext cx="731520" cy="292100"/>
            </a:xfrm>
            <a:custGeom>
              <a:avLst/>
              <a:gdLst/>
              <a:ahLst/>
              <a:cxnLst/>
              <a:rect l="l" t="t" r="r" b="b"/>
              <a:pathLst>
                <a:path w="731520" h="292100">
                  <a:moveTo>
                    <a:pt x="731181" y="0"/>
                  </a:moveTo>
                  <a:lnTo>
                    <a:pt x="0" y="0"/>
                  </a:lnTo>
                  <a:lnTo>
                    <a:pt x="0" y="291640"/>
                  </a:lnTo>
                  <a:lnTo>
                    <a:pt x="731181" y="291640"/>
                  </a:lnTo>
                  <a:lnTo>
                    <a:pt x="731181" y="0"/>
                  </a:lnTo>
                  <a:close/>
                </a:path>
              </a:pathLst>
            </a:custGeom>
            <a:solidFill>
              <a:srgbClr val="FFFFFF"/>
            </a:solidFill>
          </p:spPr>
          <p:txBody>
            <a:bodyPr wrap="square" lIns="0" tIns="0" rIns="0" bIns="0" rtlCol="0"/>
            <a:lstStyle/>
            <a:p>
              <a:endParaRPr/>
            </a:p>
          </p:txBody>
        </p:sp>
        <p:sp>
          <p:nvSpPr>
            <p:cNvPr id="48" name="object 48"/>
            <p:cNvSpPr/>
            <p:nvPr/>
          </p:nvSpPr>
          <p:spPr>
            <a:xfrm>
              <a:off x="7456496" y="3989030"/>
              <a:ext cx="731520" cy="292100"/>
            </a:xfrm>
            <a:custGeom>
              <a:avLst/>
              <a:gdLst/>
              <a:ahLst/>
              <a:cxnLst/>
              <a:rect l="l" t="t" r="r" b="b"/>
              <a:pathLst>
                <a:path w="731520" h="292100">
                  <a:moveTo>
                    <a:pt x="0" y="0"/>
                  </a:moveTo>
                  <a:lnTo>
                    <a:pt x="731182" y="0"/>
                  </a:lnTo>
                  <a:lnTo>
                    <a:pt x="731182"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49" name="object 49"/>
          <p:cNvSpPr txBox="1"/>
          <p:nvPr/>
        </p:nvSpPr>
        <p:spPr>
          <a:xfrm>
            <a:off x="7503823" y="3992610"/>
            <a:ext cx="656590" cy="140970"/>
          </a:xfrm>
          <a:prstGeom prst="rect">
            <a:avLst/>
          </a:prstGeom>
          <a:solidFill>
            <a:srgbClr val="FFFFFF"/>
          </a:solidFill>
        </p:spPr>
        <p:txBody>
          <a:bodyPr vert="horz" wrap="square" lIns="0" tIns="0" rIns="0" bIns="0" rtlCol="0">
            <a:spAutoFit/>
          </a:bodyPr>
          <a:lstStyle/>
          <a:p>
            <a:pPr marL="76835">
              <a:lnSpc>
                <a:spcPts val="1055"/>
              </a:lnSpc>
            </a:pPr>
            <a:r>
              <a:rPr sz="950" b="1" spc="-10" dirty="0">
                <a:solidFill>
                  <a:srgbClr val="FF0066"/>
                </a:solidFill>
                <a:latin typeface="Calibri"/>
                <a:cs typeface="Calibri"/>
              </a:rPr>
              <a:t>Customer</a:t>
            </a:r>
            <a:endParaRPr sz="950">
              <a:latin typeface="Calibri"/>
              <a:cs typeface="Calibri"/>
            </a:endParaRPr>
          </a:p>
        </p:txBody>
      </p:sp>
      <p:sp>
        <p:nvSpPr>
          <p:cNvPr id="50" name="object 50"/>
          <p:cNvSpPr txBox="1"/>
          <p:nvPr/>
        </p:nvSpPr>
        <p:spPr>
          <a:xfrm>
            <a:off x="7503823" y="4132962"/>
            <a:ext cx="656590" cy="144145"/>
          </a:xfrm>
          <a:prstGeom prst="rect">
            <a:avLst/>
          </a:prstGeom>
          <a:solidFill>
            <a:srgbClr val="FFFFFF"/>
          </a:solidFill>
        </p:spPr>
        <p:txBody>
          <a:bodyPr vert="horz" wrap="square" lIns="0" tIns="0" rIns="0" bIns="0" rtlCol="0">
            <a:spAutoFit/>
          </a:bodyPr>
          <a:lstStyle/>
          <a:p>
            <a:pPr marL="26670">
              <a:lnSpc>
                <a:spcPts val="1080"/>
              </a:lnSpc>
            </a:pPr>
            <a:r>
              <a:rPr sz="950" b="1" spc="-5" dirty="0">
                <a:solidFill>
                  <a:srgbClr val="FF0066"/>
                </a:solidFill>
                <a:latin typeface="Calibri"/>
                <a:cs typeface="Calibri"/>
              </a:rPr>
              <a:t>Satisfaction</a:t>
            </a:r>
            <a:endParaRPr sz="950">
              <a:latin typeface="Calibri"/>
              <a:cs typeface="Calibri"/>
            </a:endParaRPr>
          </a:p>
        </p:txBody>
      </p:sp>
      <p:grpSp>
        <p:nvGrpSpPr>
          <p:cNvPr id="51" name="object 51"/>
          <p:cNvGrpSpPr/>
          <p:nvPr/>
        </p:nvGrpSpPr>
        <p:grpSpPr>
          <a:xfrm>
            <a:off x="6477778" y="3985220"/>
            <a:ext cx="739140" cy="299720"/>
            <a:chOff x="6477778" y="3985220"/>
            <a:chExt cx="739140" cy="299720"/>
          </a:xfrm>
        </p:grpSpPr>
        <p:sp>
          <p:nvSpPr>
            <p:cNvPr id="52" name="object 52"/>
            <p:cNvSpPr/>
            <p:nvPr/>
          </p:nvSpPr>
          <p:spPr>
            <a:xfrm>
              <a:off x="6481588" y="3989030"/>
              <a:ext cx="731520" cy="292100"/>
            </a:xfrm>
            <a:custGeom>
              <a:avLst/>
              <a:gdLst/>
              <a:ahLst/>
              <a:cxnLst/>
              <a:rect l="l" t="t" r="r" b="b"/>
              <a:pathLst>
                <a:path w="731520" h="292100">
                  <a:moveTo>
                    <a:pt x="731181" y="0"/>
                  </a:moveTo>
                  <a:lnTo>
                    <a:pt x="0" y="0"/>
                  </a:lnTo>
                  <a:lnTo>
                    <a:pt x="0" y="291640"/>
                  </a:lnTo>
                  <a:lnTo>
                    <a:pt x="731181" y="291640"/>
                  </a:lnTo>
                  <a:lnTo>
                    <a:pt x="731181" y="0"/>
                  </a:lnTo>
                  <a:close/>
                </a:path>
              </a:pathLst>
            </a:custGeom>
            <a:solidFill>
              <a:srgbClr val="FFFFFF"/>
            </a:solidFill>
          </p:spPr>
          <p:txBody>
            <a:bodyPr wrap="square" lIns="0" tIns="0" rIns="0" bIns="0" rtlCol="0"/>
            <a:lstStyle/>
            <a:p>
              <a:endParaRPr/>
            </a:p>
          </p:txBody>
        </p:sp>
        <p:sp>
          <p:nvSpPr>
            <p:cNvPr id="53" name="object 53"/>
            <p:cNvSpPr/>
            <p:nvPr/>
          </p:nvSpPr>
          <p:spPr>
            <a:xfrm>
              <a:off x="6481588" y="3989030"/>
              <a:ext cx="731520" cy="292100"/>
            </a:xfrm>
            <a:custGeom>
              <a:avLst/>
              <a:gdLst/>
              <a:ahLst/>
              <a:cxnLst/>
              <a:rect l="l" t="t" r="r" b="b"/>
              <a:pathLst>
                <a:path w="731520" h="292100">
                  <a:moveTo>
                    <a:pt x="0" y="0"/>
                  </a:moveTo>
                  <a:lnTo>
                    <a:pt x="731182" y="0"/>
                  </a:lnTo>
                  <a:lnTo>
                    <a:pt x="731182"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54" name="object 54"/>
          <p:cNvSpPr txBox="1"/>
          <p:nvPr/>
        </p:nvSpPr>
        <p:spPr>
          <a:xfrm>
            <a:off x="6485168" y="3992610"/>
            <a:ext cx="724535" cy="140970"/>
          </a:xfrm>
          <a:prstGeom prst="rect">
            <a:avLst/>
          </a:prstGeom>
          <a:solidFill>
            <a:srgbClr val="FFFFFF"/>
          </a:solidFill>
        </p:spPr>
        <p:txBody>
          <a:bodyPr vert="horz" wrap="square" lIns="0" tIns="0" rIns="0" bIns="0" rtlCol="0">
            <a:spAutoFit/>
          </a:bodyPr>
          <a:lstStyle/>
          <a:p>
            <a:pPr marL="119380">
              <a:lnSpc>
                <a:spcPts val="1055"/>
              </a:lnSpc>
            </a:pPr>
            <a:r>
              <a:rPr sz="950" b="1" spc="-10" dirty="0">
                <a:solidFill>
                  <a:srgbClr val="FF0066"/>
                </a:solidFill>
                <a:latin typeface="Calibri"/>
                <a:cs typeface="Calibri"/>
              </a:rPr>
              <a:t>Customer</a:t>
            </a:r>
            <a:endParaRPr sz="950">
              <a:latin typeface="Calibri"/>
              <a:cs typeface="Calibri"/>
            </a:endParaRPr>
          </a:p>
        </p:txBody>
      </p:sp>
      <p:sp>
        <p:nvSpPr>
          <p:cNvPr id="55" name="object 55"/>
          <p:cNvSpPr txBox="1"/>
          <p:nvPr/>
        </p:nvSpPr>
        <p:spPr>
          <a:xfrm>
            <a:off x="6485168" y="4132962"/>
            <a:ext cx="724535" cy="144145"/>
          </a:xfrm>
          <a:prstGeom prst="rect">
            <a:avLst/>
          </a:prstGeom>
          <a:solidFill>
            <a:srgbClr val="FFFFFF"/>
          </a:solidFill>
        </p:spPr>
        <p:txBody>
          <a:bodyPr vert="horz" wrap="square" lIns="0" tIns="0" rIns="0" bIns="0" rtlCol="0">
            <a:spAutoFit/>
          </a:bodyPr>
          <a:lstStyle/>
          <a:p>
            <a:pPr marL="102870">
              <a:lnSpc>
                <a:spcPts val="1080"/>
              </a:lnSpc>
            </a:pPr>
            <a:r>
              <a:rPr sz="950" b="1" spc="-5" dirty="0">
                <a:solidFill>
                  <a:srgbClr val="FF0066"/>
                </a:solidFill>
                <a:latin typeface="Calibri"/>
                <a:cs typeface="Calibri"/>
              </a:rPr>
              <a:t>Complaint</a:t>
            </a:r>
            <a:endParaRPr sz="950">
              <a:latin typeface="Calibri"/>
              <a:cs typeface="Calibri"/>
            </a:endParaRPr>
          </a:p>
        </p:txBody>
      </p:sp>
      <p:grpSp>
        <p:nvGrpSpPr>
          <p:cNvPr id="56" name="object 56"/>
          <p:cNvGrpSpPr/>
          <p:nvPr/>
        </p:nvGrpSpPr>
        <p:grpSpPr>
          <a:xfrm>
            <a:off x="6771500" y="4795563"/>
            <a:ext cx="737235" cy="318135"/>
            <a:chOff x="6771500" y="4795563"/>
            <a:chExt cx="737235" cy="318135"/>
          </a:xfrm>
        </p:grpSpPr>
        <p:sp>
          <p:nvSpPr>
            <p:cNvPr id="57" name="object 57"/>
            <p:cNvSpPr/>
            <p:nvPr/>
          </p:nvSpPr>
          <p:spPr>
            <a:xfrm>
              <a:off x="6775310" y="4799372"/>
              <a:ext cx="729615" cy="310515"/>
            </a:xfrm>
            <a:custGeom>
              <a:avLst/>
              <a:gdLst/>
              <a:ahLst/>
              <a:cxnLst/>
              <a:rect l="l" t="t" r="r" b="b"/>
              <a:pathLst>
                <a:path w="729615" h="310514">
                  <a:moveTo>
                    <a:pt x="729098" y="0"/>
                  </a:moveTo>
                  <a:lnTo>
                    <a:pt x="0" y="0"/>
                  </a:lnTo>
                  <a:lnTo>
                    <a:pt x="0" y="310387"/>
                  </a:lnTo>
                  <a:lnTo>
                    <a:pt x="729098" y="310387"/>
                  </a:lnTo>
                  <a:lnTo>
                    <a:pt x="729098" y="0"/>
                  </a:lnTo>
                  <a:close/>
                </a:path>
              </a:pathLst>
            </a:custGeom>
            <a:solidFill>
              <a:srgbClr val="FFFFFF"/>
            </a:solidFill>
          </p:spPr>
          <p:txBody>
            <a:bodyPr wrap="square" lIns="0" tIns="0" rIns="0" bIns="0" rtlCol="0"/>
            <a:lstStyle/>
            <a:p>
              <a:endParaRPr/>
            </a:p>
          </p:txBody>
        </p:sp>
        <p:sp>
          <p:nvSpPr>
            <p:cNvPr id="58" name="object 58"/>
            <p:cNvSpPr/>
            <p:nvPr/>
          </p:nvSpPr>
          <p:spPr>
            <a:xfrm>
              <a:off x="6775310" y="4799373"/>
              <a:ext cx="729615" cy="310515"/>
            </a:xfrm>
            <a:custGeom>
              <a:avLst/>
              <a:gdLst/>
              <a:ahLst/>
              <a:cxnLst/>
              <a:rect l="l" t="t" r="r" b="b"/>
              <a:pathLst>
                <a:path w="729615" h="310514">
                  <a:moveTo>
                    <a:pt x="0" y="0"/>
                  </a:moveTo>
                  <a:lnTo>
                    <a:pt x="729098" y="0"/>
                  </a:lnTo>
                  <a:lnTo>
                    <a:pt x="729098" y="310387"/>
                  </a:lnTo>
                  <a:lnTo>
                    <a:pt x="0" y="310387"/>
                  </a:lnTo>
                  <a:lnTo>
                    <a:pt x="0" y="0"/>
                  </a:lnTo>
                  <a:close/>
                </a:path>
              </a:pathLst>
            </a:custGeom>
            <a:ln w="7160">
              <a:solidFill>
                <a:srgbClr val="000000"/>
              </a:solidFill>
            </a:ln>
          </p:spPr>
          <p:txBody>
            <a:bodyPr wrap="square" lIns="0" tIns="0" rIns="0" bIns="0" rtlCol="0"/>
            <a:lstStyle/>
            <a:p>
              <a:endParaRPr/>
            </a:p>
          </p:txBody>
        </p:sp>
      </p:grpSp>
      <p:sp>
        <p:nvSpPr>
          <p:cNvPr id="59" name="object 59"/>
          <p:cNvSpPr txBox="1"/>
          <p:nvPr/>
        </p:nvSpPr>
        <p:spPr>
          <a:xfrm>
            <a:off x="6775310" y="4799373"/>
            <a:ext cx="725170" cy="114935"/>
          </a:xfrm>
          <a:prstGeom prst="rect">
            <a:avLst/>
          </a:prstGeom>
          <a:solidFill>
            <a:srgbClr val="FFFFFF"/>
          </a:solidFill>
          <a:ln w="7160">
            <a:solidFill>
              <a:srgbClr val="000000"/>
            </a:solidFill>
          </a:ln>
        </p:spPr>
        <p:txBody>
          <a:bodyPr vert="horz" wrap="square" lIns="0" tIns="635" rIns="0" bIns="0" rtlCol="0">
            <a:spAutoFit/>
          </a:bodyPr>
          <a:lstStyle/>
          <a:p>
            <a:pPr marL="122555">
              <a:lnSpc>
                <a:spcPts val="894"/>
              </a:lnSpc>
              <a:spcBef>
                <a:spcPts val="5"/>
              </a:spcBef>
            </a:pPr>
            <a:r>
              <a:rPr sz="950" b="1" spc="-10" dirty="0">
                <a:solidFill>
                  <a:srgbClr val="FF0066"/>
                </a:solidFill>
                <a:latin typeface="Calibri"/>
                <a:cs typeface="Calibri"/>
              </a:rPr>
              <a:t>Customer</a:t>
            </a:r>
            <a:endParaRPr sz="950">
              <a:latin typeface="Calibri"/>
              <a:cs typeface="Calibri"/>
            </a:endParaRPr>
          </a:p>
        </p:txBody>
      </p:sp>
      <p:sp>
        <p:nvSpPr>
          <p:cNvPr id="60" name="object 60"/>
          <p:cNvSpPr txBox="1"/>
          <p:nvPr/>
        </p:nvSpPr>
        <p:spPr>
          <a:xfrm>
            <a:off x="6775310" y="4913945"/>
            <a:ext cx="725170" cy="196215"/>
          </a:xfrm>
          <a:prstGeom prst="rect">
            <a:avLst/>
          </a:prstGeom>
          <a:solidFill>
            <a:srgbClr val="FFFFFF"/>
          </a:solidFill>
          <a:ln w="7160">
            <a:solidFill>
              <a:srgbClr val="000000"/>
            </a:solidFill>
          </a:ln>
        </p:spPr>
        <p:txBody>
          <a:bodyPr vert="horz" wrap="square" lIns="0" tIns="29845" rIns="0" bIns="0" rtlCol="0">
            <a:spAutoFit/>
          </a:bodyPr>
          <a:lstStyle/>
          <a:p>
            <a:pPr marL="108585">
              <a:lnSpc>
                <a:spcPct val="100000"/>
              </a:lnSpc>
              <a:spcBef>
                <a:spcPts val="235"/>
              </a:spcBef>
            </a:pPr>
            <a:r>
              <a:rPr sz="950" b="1" spc="-5" dirty="0">
                <a:solidFill>
                  <a:srgbClr val="FF0066"/>
                </a:solidFill>
                <a:latin typeface="Calibri"/>
                <a:cs typeface="Calibri"/>
              </a:rPr>
              <a:t>Rating</a:t>
            </a:r>
            <a:r>
              <a:rPr sz="950" b="1" spc="-35" dirty="0">
                <a:solidFill>
                  <a:srgbClr val="FF0066"/>
                </a:solidFill>
                <a:latin typeface="Calibri"/>
                <a:cs typeface="Calibri"/>
              </a:rPr>
              <a:t> </a:t>
            </a:r>
            <a:r>
              <a:rPr sz="950" b="1" spc="-5" dirty="0">
                <a:solidFill>
                  <a:srgbClr val="FF0066"/>
                </a:solidFill>
                <a:latin typeface="Calibri"/>
                <a:cs typeface="Calibri"/>
              </a:rPr>
              <a:t>(%)</a:t>
            </a:r>
            <a:endParaRPr sz="950">
              <a:latin typeface="Calibri"/>
              <a:cs typeface="Calibri"/>
            </a:endParaRPr>
          </a:p>
        </p:txBody>
      </p:sp>
      <p:grpSp>
        <p:nvGrpSpPr>
          <p:cNvPr id="61" name="object 61"/>
          <p:cNvGrpSpPr/>
          <p:nvPr/>
        </p:nvGrpSpPr>
        <p:grpSpPr>
          <a:xfrm>
            <a:off x="7598507" y="4795563"/>
            <a:ext cx="885190" cy="318135"/>
            <a:chOff x="7598507" y="4795563"/>
            <a:chExt cx="885190" cy="318135"/>
          </a:xfrm>
        </p:grpSpPr>
        <p:sp>
          <p:nvSpPr>
            <p:cNvPr id="62" name="object 62"/>
            <p:cNvSpPr/>
            <p:nvPr/>
          </p:nvSpPr>
          <p:spPr>
            <a:xfrm>
              <a:off x="7602317" y="4799372"/>
              <a:ext cx="877569" cy="310515"/>
            </a:xfrm>
            <a:custGeom>
              <a:avLst/>
              <a:gdLst/>
              <a:ahLst/>
              <a:cxnLst/>
              <a:rect l="l" t="t" r="r" b="b"/>
              <a:pathLst>
                <a:path w="877570" h="310514">
                  <a:moveTo>
                    <a:pt x="877001" y="0"/>
                  </a:moveTo>
                  <a:lnTo>
                    <a:pt x="0" y="0"/>
                  </a:lnTo>
                  <a:lnTo>
                    <a:pt x="0" y="310387"/>
                  </a:lnTo>
                  <a:lnTo>
                    <a:pt x="877001" y="310387"/>
                  </a:lnTo>
                  <a:lnTo>
                    <a:pt x="877001" y="0"/>
                  </a:lnTo>
                  <a:close/>
                </a:path>
              </a:pathLst>
            </a:custGeom>
            <a:solidFill>
              <a:srgbClr val="FFFFFF"/>
            </a:solidFill>
          </p:spPr>
          <p:txBody>
            <a:bodyPr wrap="square" lIns="0" tIns="0" rIns="0" bIns="0" rtlCol="0"/>
            <a:lstStyle/>
            <a:p>
              <a:endParaRPr/>
            </a:p>
          </p:txBody>
        </p:sp>
        <p:sp>
          <p:nvSpPr>
            <p:cNvPr id="63" name="object 63"/>
            <p:cNvSpPr/>
            <p:nvPr/>
          </p:nvSpPr>
          <p:spPr>
            <a:xfrm>
              <a:off x="7602317" y="4799373"/>
              <a:ext cx="877569" cy="310515"/>
            </a:xfrm>
            <a:custGeom>
              <a:avLst/>
              <a:gdLst/>
              <a:ahLst/>
              <a:cxnLst/>
              <a:rect l="l" t="t" r="r" b="b"/>
              <a:pathLst>
                <a:path w="877570" h="310514">
                  <a:moveTo>
                    <a:pt x="0" y="0"/>
                  </a:moveTo>
                  <a:lnTo>
                    <a:pt x="877002" y="0"/>
                  </a:lnTo>
                  <a:lnTo>
                    <a:pt x="877002" y="310387"/>
                  </a:lnTo>
                  <a:lnTo>
                    <a:pt x="0" y="310387"/>
                  </a:lnTo>
                  <a:lnTo>
                    <a:pt x="0" y="0"/>
                  </a:lnTo>
                  <a:close/>
                </a:path>
              </a:pathLst>
            </a:custGeom>
            <a:ln w="7160">
              <a:solidFill>
                <a:srgbClr val="000000"/>
              </a:solidFill>
            </a:ln>
          </p:spPr>
          <p:txBody>
            <a:bodyPr wrap="square" lIns="0" tIns="0" rIns="0" bIns="0" rtlCol="0"/>
            <a:lstStyle/>
            <a:p>
              <a:endParaRPr/>
            </a:p>
          </p:txBody>
        </p:sp>
      </p:grpSp>
      <p:sp>
        <p:nvSpPr>
          <p:cNvPr id="64" name="object 64"/>
          <p:cNvSpPr txBox="1"/>
          <p:nvPr/>
        </p:nvSpPr>
        <p:spPr>
          <a:xfrm>
            <a:off x="7602318" y="4799373"/>
            <a:ext cx="877569" cy="114935"/>
          </a:xfrm>
          <a:prstGeom prst="rect">
            <a:avLst/>
          </a:prstGeom>
          <a:solidFill>
            <a:srgbClr val="FFFFFF"/>
          </a:solidFill>
          <a:ln w="7160">
            <a:solidFill>
              <a:srgbClr val="000000"/>
            </a:solidFill>
          </a:ln>
        </p:spPr>
        <p:txBody>
          <a:bodyPr vert="horz" wrap="square" lIns="0" tIns="635" rIns="0" bIns="0" rtlCol="0">
            <a:spAutoFit/>
          </a:bodyPr>
          <a:lstStyle/>
          <a:p>
            <a:pPr marL="197485">
              <a:lnSpc>
                <a:spcPts val="894"/>
              </a:lnSpc>
              <a:spcBef>
                <a:spcPts val="5"/>
              </a:spcBef>
            </a:pPr>
            <a:r>
              <a:rPr sz="950" b="1" spc="-10" dirty="0">
                <a:solidFill>
                  <a:srgbClr val="FF0066"/>
                </a:solidFill>
                <a:latin typeface="Calibri"/>
                <a:cs typeface="Calibri"/>
              </a:rPr>
              <a:t>Customer</a:t>
            </a:r>
            <a:endParaRPr sz="950">
              <a:latin typeface="Calibri"/>
              <a:cs typeface="Calibri"/>
            </a:endParaRPr>
          </a:p>
        </p:txBody>
      </p:sp>
      <p:sp>
        <p:nvSpPr>
          <p:cNvPr id="65" name="object 65"/>
          <p:cNvSpPr txBox="1"/>
          <p:nvPr/>
        </p:nvSpPr>
        <p:spPr>
          <a:xfrm>
            <a:off x="7602318" y="4913945"/>
            <a:ext cx="877569" cy="196215"/>
          </a:xfrm>
          <a:prstGeom prst="rect">
            <a:avLst/>
          </a:prstGeom>
          <a:solidFill>
            <a:srgbClr val="FFFFFF"/>
          </a:solidFill>
          <a:ln w="7160">
            <a:solidFill>
              <a:srgbClr val="000000"/>
            </a:solidFill>
          </a:ln>
        </p:spPr>
        <p:txBody>
          <a:bodyPr vert="horz" wrap="square" lIns="0" tIns="29845" rIns="0" bIns="0" rtlCol="0">
            <a:spAutoFit/>
          </a:bodyPr>
          <a:lstStyle/>
          <a:p>
            <a:pPr marL="107314">
              <a:lnSpc>
                <a:spcPct val="100000"/>
              </a:lnSpc>
              <a:spcBef>
                <a:spcPts val="235"/>
              </a:spcBef>
            </a:pPr>
            <a:r>
              <a:rPr sz="950" b="1" spc="-5" dirty="0">
                <a:solidFill>
                  <a:srgbClr val="FF0066"/>
                </a:solidFill>
                <a:latin typeface="Calibri"/>
                <a:cs typeface="Calibri"/>
              </a:rPr>
              <a:t>Loyalty</a:t>
            </a:r>
            <a:r>
              <a:rPr sz="950" b="1" spc="-40" dirty="0">
                <a:solidFill>
                  <a:srgbClr val="FF0066"/>
                </a:solidFill>
                <a:latin typeface="Calibri"/>
                <a:cs typeface="Calibri"/>
              </a:rPr>
              <a:t> </a:t>
            </a:r>
            <a:r>
              <a:rPr sz="950" b="1" spc="-5" dirty="0">
                <a:solidFill>
                  <a:srgbClr val="FF0066"/>
                </a:solidFill>
                <a:latin typeface="Calibri"/>
                <a:cs typeface="Calibri"/>
              </a:rPr>
              <a:t>Index</a:t>
            </a:r>
            <a:endParaRPr sz="950">
              <a:latin typeface="Calibri"/>
              <a:cs typeface="Calibri"/>
            </a:endParaRPr>
          </a:p>
        </p:txBody>
      </p:sp>
      <p:grpSp>
        <p:nvGrpSpPr>
          <p:cNvPr id="66" name="object 66"/>
          <p:cNvGrpSpPr/>
          <p:nvPr/>
        </p:nvGrpSpPr>
        <p:grpSpPr>
          <a:xfrm>
            <a:off x="8525503" y="4795563"/>
            <a:ext cx="982980" cy="318135"/>
            <a:chOff x="8525503" y="4795563"/>
            <a:chExt cx="982980" cy="318135"/>
          </a:xfrm>
        </p:grpSpPr>
        <p:sp>
          <p:nvSpPr>
            <p:cNvPr id="67" name="object 67"/>
            <p:cNvSpPr/>
            <p:nvPr/>
          </p:nvSpPr>
          <p:spPr>
            <a:xfrm>
              <a:off x="8529313" y="4799372"/>
              <a:ext cx="975360" cy="310515"/>
            </a:xfrm>
            <a:custGeom>
              <a:avLst/>
              <a:gdLst/>
              <a:ahLst/>
              <a:cxnLst/>
              <a:rect l="l" t="t" r="r" b="b"/>
              <a:pathLst>
                <a:path w="975359" h="310514">
                  <a:moveTo>
                    <a:pt x="974910" y="0"/>
                  </a:moveTo>
                  <a:lnTo>
                    <a:pt x="0" y="0"/>
                  </a:lnTo>
                  <a:lnTo>
                    <a:pt x="0" y="310387"/>
                  </a:lnTo>
                  <a:lnTo>
                    <a:pt x="974910" y="310387"/>
                  </a:lnTo>
                  <a:lnTo>
                    <a:pt x="974910" y="0"/>
                  </a:lnTo>
                  <a:close/>
                </a:path>
              </a:pathLst>
            </a:custGeom>
            <a:solidFill>
              <a:srgbClr val="FFFFFF"/>
            </a:solidFill>
          </p:spPr>
          <p:txBody>
            <a:bodyPr wrap="square" lIns="0" tIns="0" rIns="0" bIns="0" rtlCol="0"/>
            <a:lstStyle/>
            <a:p>
              <a:endParaRPr/>
            </a:p>
          </p:txBody>
        </p:sp>
        <p:sp>
          <p:nvSpPr>
            <p:cNvPr id="68" name="object 68"/>
            <p:cNvSpPr/>
            <p:nvPr/>
          </p:nvSpPr>
          <p:spPr>
            <a:xfrm>
              <a:off x="8529313" y="4799373"/>
              <a:ext cx="975360" cy="310515"/>
            </a:xfrm>
            <a:custGeom>
              <a:avLst/>
              <a:gdLst/>
              <a:ahLst/>
              <a:cxnLst/>
              <a:rect l="l" t="t" r="r" b="b"/>
              <a:pathLst>
                <a:path w="975359" h="310514">
                  <a:moveTo>
                    <a:pt x="0" y="0"/>
                  </a:moveTo>
                  <a:lnTo>
                    <a:pt x="974909" y="0"/>
                  </a:lnTo>
                  <a:lnTo>
                    <a:pt x="974909" y="310387"/>
                  </a:lnTo>
                  <a:lnTo>
                    <a:pt x="0" y="310387"/>
                  </a:lnTo>
                  <a:lnTo>
                    <a:pt x="0" y="0"/>
                  </a:lnTo>
                  <a:close/>
                </a:path>
              </a:pathLst>
            </a:custGeom>
            <a:ln w="7160">
              <a:solidFill>
                <a:srgbClr val="000000"/>
              </a:solidFill>
            </a:ln>
          </p:spPr>
          <p:txBody>
            <a:bodyPr wrap="square" lIns="0" tIns="0" rIns="0" bIns="0" rtlCol="0"/>
            <a:lstStyle/>
            <a:p>
              <a:endParaRPr/>
            </a:p>
          </p:txBody>
        </p:sp>
      </p:grpSp>
      <p:sp>
        <p:nvSpPr>
          <p:cNvPr id="69" name="object 69"/>
          <p:cNvSpPr txBox="1"/>
          <p:nvPr/>
        </p:nvSpPr>
        <p:spPr>
          <a:xfrm>
            <a:off x="8553269" y="4799373"/>
            <a:ext cx="950594" cy="114935"/>
          </a:xfrm>
          <a:prstGeom prst="rect">
            <a:avLst/>
          </a:prstGeom>
          <a:solidFill>
            <a:srgbClr val="FFFFFF"/>
          </a:solidFill>
          <a:ln w="7160">
            <a:solidFill>
              <a:srgbClr val="000000"/>
            </a:solidFill>
          </a:ln>
        </p:spPr>
        <p:txBody>
          <a:bodyPr vert="horz" wrap="square" lIns="0" tIns="635" rIns="0" bIns="0" rtlCol="0">
            <a:spAutoFit/>
          </a:bodyPr>
          <a:lstStyle/>
          <a:p>
            <a:pPr marL="109220">
              <a:lnSpc>
                <a:spcPts val="894"/>
              </a:lnSpc>
              <a:spcBef>
                <a:spcPts val="5"/>
              </a:spcBef>
            </a:pPr>
            <a:r>
              <a:rPr sz="950" b="1" spc="-15" dirty="0">
                <a:solidFill>
                  <a:srgbClr val="FF0066"/>
                </a:solidFill>
                <a:latin typeface="Calibri"/>
                <a:cs typeface="Calibri"/>
              </a:rPr>
              <a:t>Average</a:t>
            </a:r>
            <a:r>
              <a:rPr sz="950" b="1" spc="-25" dirty="0">
                <a:solidFill>
                  <a:srgbClr val="FF0066"/>
                </a:solidFill>
                <a:latin typeface="Calibri"/>
                <a:cs typeface="Calibri"/>
              </a:rPr>
              <a:t> </a:t>
            </a:r>
            <a:r>
              <a:rPr sz="950" b="1" spc="-5" dirty="0">
                <a:solidFill>
                  <a:srgbClr val="FF0066"/>
                </a:solidFill>
                <a:latin typeface="Calibri"/>
                <a:cs typeface="Calibri"/>
              </a:rPr>
              <a:t>Time</a:t>
            </a:r>
            <a:endParaRPr sz="950">
              <a:latin typeface="Calibri"/>
              <a:cs typeface="Calibri"/>
            </a:endParaRPr>
          </a:p>
        </p:txBody>
      </p:sp>
      <p:sp>
        <p:nvSpPr>
          <p:cNvPr id="70" name="object 70"/>
          <p:cNvSpPr txBox="1"/>
          <p:nvPr/>
        </p:nvSpPr>
        <p:spPr>
          <a:xfrm>
            <a:off x="8553269" y="4913945"/>
            <a:ext cx="950594" cy="196215"/>
          </a:xfrm>
          <a:prstGeom prst="rect">
            <a:avLst/>
          </a:prstGeom>
          <a:solidFill>
            <a:srgbClr val="FFFFFF"/>
          </a:solidFill>
          <a:ln w="7160">
            <a:solidFill>
              <a:srgbClr val="000000"/>
            </a:solidFill>
          </a:ln>
        </p:spPr>
        <p:txBody>
          <a:bodyPr vert="horz" wrap="square" lIns="0" tIns="29845" rIns="0" bIns="0" rtlCol="0">
            <a:spAutoFit/>
          </a:bodyPr>
          <a:lstStyle/>
          <a:p>
            <a:pPr marL="117475">
              <a:lnSpc>
                <a:spcPct val="100000"/>
              </a:lnSpc>
              <a:spcBef>
                <a:spcPts val="235"/>
              </a:spcBef>
            </a:pPr>
            <a:r>
              <a:rPr sz="950" b="1" spc="-5" dirty="0">
                <a:solidFill>
                  <a:srgbClr val="FF0066"/>
                </a:solidFill>
                <a:latin typeface="Calibri"/>
                <a:cs typeface="Calibri"/>
              </a:rPr>
              <a:t>Spent</a:t>
            </a:r>
            <a:r>
              <a:rPr sz="950" b="1" spc="-20" dirty="0">
                <a:solidFill>
                  <a:srgbClr val="FF0066"/>
                </a:solidFill>
                <a:latin typeface="Calibri"/>
                <a:cs typeface="Calibri"/>
              </a:rPr>
              <a:t> </a:t>
            </a:r>
            <a:r>
              <a:rPr sz="950" b="1" spc="-5" dirty="0">
                <a:solidFill>
                  <a:srgbClr val="FF0066"/>
                </a:solidFill>
                <a:latin typeface="Calibri"/>
                <a:cs typeface="Calibri"/>
              </a:rPr>
              <a:t>on</a:t>
            </a:r>
            <a:r>
              <a:rPr sz="950" b="1" spc="-25" dirty="0">
                <a:solidFill>
                  <a:srgbClr val="FF0066"/>
                </a:solidFill>
                <a:latin typeface="Calibri"/>
                <a:cs typeface="Calibri"/>
              </a:rPr>
              <a:t> </a:t>
            </a:r>
            <a:r>
              <a:rPr sz="950" b="1" spc="-5" dirty="0">
                <a:solidFill>
                  <a:srgbClr val="FF0066"/>
                </a:solidFill>
                <a:latin typeface="Calibri"/>
                <a:cs typeface="Calibri"/>
              </a:rPr>
              <a:t>Plan</a:t>
            </a:r>
            <a:endParaRPr sz="950">
              <a:latin typeface="Calibri"/>
              <a:cs typeface="Calibri"/>
            </a:endParaRPr>
          </a:p>
        </p:txBody>
      </p:sp>
      <p:grpSp>
        <p:nvGrpSpPr>
          <p:cNvPr id="71" name="object 71"/>
          <p:cNvGrpSpPr/>
          <p:nvPr/>
        </p:nvGrpSpPr>
        <p:grpSpPr>
          <a:xfrm>
            <a:off x="4807762" y="3110965"/>
            <a:ext cx="5539740" cy="1687830"/>
            <a:chOff x="4807762" y="3110965"/>
            <a:chExt cx="5539740" cy="1687830"/>
          </a:xfrm>
        </p:grpSpPr>
        <p:sp>
          <p:nvSpPr>
            <p:cNvPr id="72" name="object 72"/>
            <p:cNvSpPr/>
            <p:nvPr/>
          </p:nvSpPr>
          <p:spPr>
            <a:xfrm>
              <a:off x="6817487" y="3451580"/>
              <a:ext cx="2230120" cy="1347470"/>
            </a:xfrm>
            <a:custGeom>
              <a:avLst/>
              <a:gdLst/>
              <a:ahLst/>
              <a:cxnLst/>
              <a:rect l="l" t="t" r="r" b="b"/>
              <a:pathLst>
                <a:path w="2230120" h="1347470">
                  <a:moveTo>
                    <a:pt x="1034034" y="479094"/>
                  </a:moveTo>
                  <a:lnTo>
                    <a:pt x="1008964" y="479094"/>
                  </a:lnTo>
                  <a:lnTo>
                    <a:pt x="1008964" y="271221"/>
                  </a:lnTo>
                  <a:lnTo>
                    <a:pt x="1008964" y="264071"/>
                  </a:lnTo>
                  <a:lnTo>
                    <a:pt x="546760" y="264071"/>
                  </a:lnTo>
                  <a:lnTo>
                    <a:pt x="546760" y="0"/>
                  </a:lnTo>
                  <a:lnTo>
                    <a:pt x="546023" y="0"/>
                  </a:lnTo>
                  <a:lnTo>
                    <a:pt x="539597" y="0"/>
                  </a:lnTo>
                  <a:lnTo>
                    <a:pt x="538861" y="0"/>
                  </a:lnTo>
                  <a:lnTo>
                    <a:pt x="538861" y="264071"/>
                  </a:lnTo>
                  <a:lnTo>
                    <a:pt x="25069" y="264071"/>
                  </a:lnTo>
                  <a:lnTo>
                    <a:pt x="25069" y="479094"/>
                  </a:lnTo>
                  <a:lnTo>
                    <a:pt x="0" y="479094"/>
                  </a:lnTo>
                  <a:lnTo>
                    <a:pt x="28651" y="536384"/>
                  </a:lnTo>
                  <a:lnTo>
                    <a:pt x="52514" y="488645"/>
                  </a:lnTo>
                  <a:lnTo>
                    <a:pt x="57289" y="479094"/>
                  </a:lnTo>
                  <a:lnTo>
                    <a:pt x="32232" y="479094"/>
                  </a:lnTo>
                  <a:lnTo>
                    <a:pt x="32232" y="271221"/>
                  </a:lnTo>
                  <a:lnTo>
                    <a:pt x="539597" y="271221"/>
                  </a:lnTo>
                  <a:lnTo>
                    <a:pt x="546023" y="271221"/>
                  </a:lnTo>
                  <a:lnTo>
                    <a:pt x="1001801" y="271221"/>
                  </a:lnTo>
                  <a:lnTo>
                    <a:pt x="1001801" y="479094"/>
                  </a:lnTo>
                  <a:lnTo>
                    <a:pt x="976744" y="479094"/>
                  </a:lnTo>
                  <a:lnTo>
                    <a:pt x="1005382" y="536384"/>
                  </a:lnTo>
                  <a:lnTo>
                    <a:pt x="1029258" y="488645"/>
                  </a:lnTo>
                  <a:lnTo>
                    <a:pt x="1034034" y="479094"/>
                  </a:lnTo>
                  <a:close/>
                </a:path>
                <a:path w="2230120" h="1347470">
                  <a:moveTo>
                    <a:pt x="2229561" y="1289913"/>
                  </a:moveTo>
                  <a:lnTo>
                    <a:pt x="2204504" y="1289913"/>
                  </a:lnTo>
                  <a:lnTo>
                    <a:pt x="2204504" y="1090650"/>
                  </a:lnTo>
                  <a:lnTo>
                    <a:pt x="2204504" y="1083487"/>
                  </a:lnTo>
                  <a:lnTo>
                    <a:pt x="1228496" y="1083487"/>
                  </a:lnTo>
                  <a:lnTo>
                    <a:pt x="1009218" y="1083487"/>
                  </a:lnTo>
                  <a:lnTo>
                    <a:pt x="1009218" y="829094"/>
                  </a:lnTo>
                  <a:lnTo>
                    <a:pt x="1008507" y="829094"/>
                  </a:lnTo>
                  <a:lnTo>
                    <a:pt x="1002055" y="829094"/>
                  </a:lnTo>
                  <a:lnTo>
                    <a:pt x="1001344" y="829094"/>
                  </a:lnTo>
                  <a:lnTo>
                    <a:pt x="1001344" y="1083487"/>
                  </a:lnTo>
                  <a:lnTo>
                    <a:pt x="318782" y="1083487"/>
                  </a:lnTo>
                  <a:lnTo>
                    <a:pt x="318782" y="1289913"/>
                  </a:lnTo>
                  <a:lnTo>
                    <a:pt x="293725" y="1289913"/>
                  </a:lnTo>
                  <a:lnTo>
                    <a:pt x="322364" y="1347190"/>
                  </a:lnTo>
                  <a:lnTo>
                    <a:pt x="346240" y="1299464"/>
                  </a:lnTo>
                  <a:lnTo>
                    <a:pt x="351015" y="1289913"/>
                  </a:lnTo>
                  <a:lnTo>
                    <a:pt x="325945" y="1289913"/>
                  </a:lnTo>
                  <a:lnTo>
                    <a:pt x="325945" y="1090650"/>
                  </a:lnTo>
                  <a:lnTo>
                    <a:pt x="1002055" y="1090650"/>
                  </a:lnTo>
                  <a:lnTo>
                    <a:pt x="1008507" y="1090650"/>
                  </a:lnTo>
                  <a:lnTo>
                    <a:pt x="1221333" y="1090650"/>
                  </a:lnTo>
                  <a:lnTo>
                    <a:pt x="1221333" y="1289913"/>
                  </a:lnTo>
                  <a:lnTo>
                    <a:pt x="1196276" y="1289913"/>
                  </a:lnTo>
                  <a:lnTo>
                    <a:pt x="1224915" y="1347190"/>
                  </a:lnTo>
                  <a:lnTo>
                    <a:pt x="1248778" y="1299464"/>
                  </a:lnTo>
                  <a:lnTo>
                    <a:pt x="1253553" y="1289913"/>
                  </a:lnTo>
                  <a:lnTo>
                    <a:pt x="1228496" y="1289913"/>
                  </a:lnTo>
                  <a:lnTo>
                    <a:pt x="1228496" y="1090650"/>
                  </a:lnTo>
                  <a:lnTo>
                    <a:pt x="2197341" y="1090650"/>
                  </a:lnTo>
                  <a:lnTo>
                    <a:pt x="2197341" y="1289913"/>
                  </a:lnTo>
                  <a:lnTo>
                    <a:pt x="2172284" y="1289913"/>
                  </a:lnTo>
                  <a:lnTo>
                    <a:pt x="2200922" y="1347190"/>
                  </a:lnTo>
                  <a:lnTo>
                    <a:pt x="2224786" y="1299464"/>
                  </a:lnTo>
                  <a:lnTo>
                    <a:pt x="2229561" y="1289913"/>
                  </a:lnTo>
                  <a:close/>
                </a:path>
              </a:pathLst>
            </a:custGeom>
            <a:solidFill>
              <a:srgbClr val="000000"/>
            </a:solidFill>
          </p:spPr>
          <p:txBody>
            <a:bodyPr wrap="square" lIns="0" tIns="0" rIns="0" bIns="0" rtlCol="0"/>
            <a:lstStyle/>
            <a:p>
              <a:endParaRPr/>
            </a:p>
          </p:txBody>
        </p:sp>
        <p:sp>
          <p:nvSpPr>
            <p:cNvPr id="73" name="object 73"/>
            <p:cNvSpPr/>
            <p:nvPr/>
          </p:nvSpPr>
          <p:spPr>
            <a:xfrm>
              <a:off x="4822367" y="3125570"/>
              <a:ext cx="5510530" cy="487680"/>
            </a:xfrm>
            <a:custGeom>
              <a:avLst/>
              <a:gdLst/>
              <a:ahLst/>
              <a:cxnLst/>
              <a:rect l="l" t="t" r="r" b="b"/>
              <a:pathLst>
                <a:path w="5510530" h="487679">
                  <a:moveTo>
                    <a:pt x="0" y="0"/>
                  </a:moveTo>
                  <a:lnTo>
                    <a:pt x="5509904" y="0"/>
                  </a:lnTo>
                  <a:lnTo>
                    <a:pt x="5509904" y="487454"/>
                  </a:lnTo>
                  <a:lnTo>
                    <a:pt x="0" y="487454"/>
                  </a:lnTo>
                  <a:lnTo>
                    <a:pt x="0" y="0"/>
                  </a:lnTo>
                  <a:close/>
                </a:path>
              </a:pathLst>
            </a:custGeom>
            <a:ln w="28643">
              <a:solidFill>
                <a:srgbClr val="FFFFCC"/>
              </a:solidFill>
            </a:ln>
          </p:spPr>
          <p:txBody>
            <a:bodyPr wrap="square" lIns="0" tIns="0" rIns="0" bIns="0" rtlCol="0"/>
            <a:lstStyle/>
            <a:p>
              <a:endParaRPr/>
            </a:p>
          </p:txBody>
        </p:sp>
      </p:grpSp>
      <p:sp>
        <p:nvSpPr>
          <p:cNvPr id="74" name="object 74"/>
          <p:cNvSpPr txBox="1"/>
          <p:nvPr/>
        </p:nvSpPr>
        <p:spPr>
          <a:xfrm>
            <a:off x="5120711" y="3139891"/>
            <a:ext cx="200025" cy="459105"/>
          </a:xfrm>
          <a:prstGeom prst="rect">
            <a:avLst/>
          </a:prstGeom>
          <a:solidFill>
            <a:srgbClr val="0066FF"/>
          </a:solidFill>
        </p:spPr>
        <p:txBody>
          <a:bodyPr vert="horz" wrap="square" lIns="0" tIns="17145" rIns="0" bIns="0" rtlCol="0">
            <a:spAutoFit/>
          </a:bodyPr>
          <a:lstStyle/>
          <a:p>
            <a:pPr indent="16510">
              <a:lnSpc>
                <a:spcPct val="104500"/>
              </a:lnSpc>
              <a:spcBef>
                <a:spcPts val="135"/>
              </a:spcBef>
            </a:pPr>
            <a:r>
              <a:rPr sz="850" b="1" spc="5" dirty="0">
                <a:solidFill>
                  <a:srgbClr val="FFFFCC"/>
                </a:solidFill>
                <a:latin typeface="Calibri"/>
                <a:cs typeface="Calibri"/>
              </a:rPr>
              <a:t>ay</a:t>
            </a:r>
            <a:r>
              <a:rPr sz="850" b="1" spc="10" dirty="0">
                <a:solidFill>
                  <a:srgbClr val="FFFFCC"/>
                </a:solidFill>
                <a:latin typeface="Calibri"/>
                <a:cs typeface="Calibri"/>
              </a:rPr>
              <a:t>e</a:t>
            </a:r>
            <a:r>
              <a:rPr sz="850" b="1" spc="5" dirty="0">
                <a:solidFill>
                  <a:srgbClr val="FFFFCC"/>
                </a:solidFill>
                <a:latin typeface="Calibri"/>
                <a:cs typeface="Calibri"/>
              </a:rPr>
              <a:t>r  </a:t>
            </a:r>
            <a:r>
              <a:rPr sz="850" b="1" spc="10" dirty="0">
                <a:solidFill>
                  <a:srgbClr val="FFFFCC"/>
                </a:solidFill>
                <a:latin typeface="Calibri"/>
                <a:cs typeface="Calibri"/>
              </a:rPr>
              <a:t>Re</a:t>
            </a:r>
            <a:r>
              <a:rPr sz="850" b="1" dirty="0">
                <a:solidFill>
                  <a:srgbClr val="FFFFCC"/>
                </a:solidFill>
                <a:latin typeface="Calibri"/>
                <a:cs typeface="Calibri"/>
              </a:rPr>
              <a:t>s</a:t>
            </a:r>
            <a:r>
              <a:rPr sz="850" b="1" spc="15" dirty="0">
                <a:solidFill>
                  <a:srgbClr val="FFFFCC"/>
                </a:solidFill>
                <a:latin typeface="Calibri"/>
                <a:cs typeface="Calibri"/>
              </a:rPr>
              <a:t>u</a:t>
            </a:r>
            <a:endParaRPr sz="850">
              <a:latin typeface="Calibri"/>
              <a:cs typeface="Calibri"/>
            </a:endParaRPr>
          </a:p>
        </p:txBody>
      </p:sp>
      <p:sp>
        <p:nvSpPr>
          <p:cNvPr id="75" name="object 75"/>
          <p:cNvSpPr txBox="1"/>
          <p:nvPr/>
        </p:nvSpPr>
        <p:spPr>
          <a:xfrm>
            <a:off x="5301944" y="3139891"/>
            <a:ext cx="249554" cy="459105"/>
          </a:xfrm>
          <a:prstGeom prst="rect">
            <a:avLst/>
          </a:prstGeom>
          <a:solidFill>
            <a:srgbClr val="0066FF"/>
          </a:solidFill>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6985">
              <a:lnSpc>
                <a:spcPct val="100000"/>
              </a:lnSpc>
            </a:pPr>
            <a:r>
              <a:rPr sz="850" b="1" spc="5" dirty="0">
                <a:solidFill>
                  <a:srgbClr val="FFFFCC"/>
                </a:solidFill>
                <a:latin typeface="Calibri"/>
                <a:cs typeface="Calibri"/>
              </a:rPr>
              <a:t>lt</a:t>
            </a:r>
            <a:endParaRPr sz="850">
              <a:latin typeface="Calibri"/>
              <a:cs typeface="Calibri"/>
            </a:endParaRPr>
          </a:p>
        </p:txBody>
      </p:sp>
      <p:sp>
        <p:nvSpPr>
          <p:cNvPr id="76" name="object 76"/>
          <p:cNvSpPr txBox="1"/>
          <p:nvPr/>
        </p:nvSpPr>
        <p:spPr>
          <a:xfrm>
            <a:off x="4836689" y="3139891"/>
            <a:ext cx="276860" cy="459105"/>
          </a:xfrm>
          <a:prstGeom prst="rect">
            <a:avLst/>
          </a:prstGeom>
          <a:solidFill>
            <a:srgbClr val="0066FF"/>
          </a:solidFill>
        </p:spPr>
        <p:txBody>
          <a:bodyPr vert="horz" wrap="square" lIns="0" tIns="18415" rIns="0" bIns="0" rtlCol="0">
            <a:spAutoFit/>
          </a:bodyPr>
          <a:lstStyle/>
          <a:p>
            <a:pPr marL="53975">
              <a:lnSpc>
                <a:spcPct val="103699"/>
              </a:lnSpc>
              <a:spcBef>
                <a:spcPts val="145"/>
              </a:spcBef>
            </a:pPr>
            <a:r>
              <a:rPr sz="850" b="1" spc="5" dirty="0">
                <a:solidFill>
                  <a:srgbClr val="FFFFCC"/>
                </a:solidFill>
                <a:latin typeface="Calibri"/>
                <a:cs typeface="Calibri"/>
              </a:rPr>
              <a:t>1s</a:t>
            </a:r>
            <a:r>
              <a:rPr sz="850" b="1" spc="10" dirty="0">
                <a:solidFill>
                  <a:srgbClr val="FFFFCC"/>
                </a:solidFill>
                <a:latin typeface="Calibri"/>
                <a:cs typeface="Calibri"/>
              </a:rPr>
              <a:t>t</a:t>
            </a:r>
            <a:r>
              <a:rPr sz="850" b="1" spc="-5" dirty="0">
                <a:solidFill>
                  <a:srgbClr val="FFFFCC"/>
                </a:solidFill>
                <a:latin typeface="Calibri"/>
                <a:cs typeface="Calibri"/>
              </a:rPr>
              <a:t> </a:t>
            </a:r>
            <a:r>
              <a:rPr sz="850" b="1" spc="10" dirty="0">
                <a:solidFill>
                  <a:srgbClr val="FFFFCC"/>
                </a:solidFill>
                <a:latin typeface="Calibri"/>
                <a:cs typeface="Calibri"/>
              </a:rPr>
              <a:t>L  Key </a:t>
            </a:r>
            <a:r>
              <a:rPr sz="850" b="1" spc="15" dirty="0">
                <a:solidFill>
                  <a:srgbClr val="FFFFCC"/>
                </a:solidFill>
                <a:latin typeface="Calibri"/>
                <a:cs typeface="Calibri"/>
              </a:rPr>
              <a:t> </a:t>
            </a:r>
            <a:r>
              <a:rPr sz="850" b="1" spc="10" dirty="0">
                <a:solidFill>
                  <a:srgbClr val="FFFFCC"/>
                </a:solidFill>
                <a:latin typeface="Calibri"/>
                <a:cs typeface="Calibri"/>
              </a:rPr>
              <a:t>Are</a:t>
            </a:r>
            <a:r>
              <a:rPr sz="850" b="1" spc="15" dirty="0">
                <a:solidFill>
                  <a:srgbClr val="FFFFCC"/>
                </a:solidFill>
                <a:latin typeface="Calibri"/>
                <a:cs typeface="Calibri"/>
              </a:rPr>
              <a:t>a</a:t>
            </a:r>
            <a:endParaRPr sz="850">
              <a:latin typeface="Calibri"/>
              <a:cs typeface="Calibri"/>
            </a:endParaRPr>
          </a:p>
        </p:txBody>
      </p:sp>
      <p:sp>
        <p:nvSpPr>
          <p:cNvPr id="77" name="object 77"/>
          <p:cNvSpPr/>
          <p:nvPr/>
        </p:nvSpPr>
        <p:spPr>
          <a:xfrm>
            <a:off x="4822367" y="3890082"/>
            <a:ext cx="5510530" cy="487680"/>
          </a:xfrm>
          <a:custGeom>
            <a:avLst/>
            <a:gdLst/>
            <a:ahLst/>
            <a:cxnLst/>
            <a:rect l="l" t="t" r="r" b="b"/>
            <a:pathLst>
              <a:path w="5510530" h="487679">
                <a:moveTo>
                  <a:pt x="0" y="0"/>
                </a:moveTo>
                <a:lnTo>
                  <a:pt x="5509904" y="0"/>
                </a:lnTo>
                <a:lnTo>
                  <a:pt x="5509904" y="487454"/>
                </a:lnTo>
                <a:lnTo>
                  <a:pt x="0" y="487454"/>
                </a:lnTo>
                <a:lnTo>
                  <a:pt x="0" y="0"/>
                </a:lnTo>
                <a:close/>
              </a:path>
            </a:pathLst>
          </a:custGeom>
          <a:ln w="28643">
            <a:solidFill>
              <a:srgbClr val="66FFCC"/>
            </a:solidFill>
          </a:ln>
        </p:spPr>
        <p:txBody>
          <a:bodyPr wrap="square" lIns="0" tIns="0" rIns="0" bIns="0" rtlCol="0"/>
          <a:lstStyle/>
          <a:p>
            <a:endParaRPr/>
          </a:p>
        </p:txBody>
      </p:sp>
      <p:sp>
        <p:nvSpPr>
          <p:cNvPr id="78" name="object 78"/>
          <p:cNvSpPr txBox="1"/>
          <p:nvPr/>
        </p:nvSpPr>
        <p:spPr>
          <a:xfrm>
            <a:off x="4878482" y="3977201"/>
            <a:ext cx="818515" cy="295910"/>
          </a:xfrm>
          <a:prstGeom prst="rect">
            <a:avLst/>
          </a:prstGeom>
        </p:spPr>
        <p:txBody>
          <a:bodyPr vert="horz" wrap="square" lIns="0" tIns="17145" rIns="0" bIns="0" rtlCol="0">
            <a:spAutoFit/>
          </a:bodyPr>
          <a:lstStyle/>
          <a:p>
            <a:pPr marL="12700">
              <a:lnSpc>
                <a:spcPct val="100000"/>
              </a:lnSpc>
              <a:spcBef>
                <a:spcPts val="135"/>
              </a:spcBef>
            </a:pPr>
            <a:r>
              <a:rPr sz="850" b="1" spc="10" dirty="0">
                <a:solidFill>
                  <a:srgbClr val="FFFFCC"/>
                </a:solidFill>
                <a:latin typeface="Calibri"/>
                <a:cs typeface="Calibri"/>
              </a:rPr>
              <a:t>2nd</a:t>
            </a:r>
            <a:r>
              <a:rPr sz="850" b="1" spc="-45" dirty="0">
                <a:solidFill>
                  <a:srgbClr val="FFFFCC"/>
                </a:solidFill>
                <a:latin typeface="Calibri"/>
                <a:cs typeface="Calibri"/>
              </a:rPr>
              <a:t> </a:t>
            </a:r>
            <a:r>
              <a:rPr sz="850" b="1" spc="10" dirty="0">
                <a:solidFill>
                  <a:srgbClr val="FFFFCC"/>
                </a:solidFill>
                <a:latin typeface="Calibri"/>
                <a:cs typeface="Calibri"/>
              </a:rPr>
              <a:t>Layer</a:t>
            </a:r>
            <a:endParaRPr sz="850">
              <a:latin typeface="Calibri"/>
              <a:cs typeface="Calibri"/>
            </a:endParaRPr>
          </a:p>
          <a:p>
            <a:pPr marL="12700">
              <a:lnSpc>
                <a:spcPct val="100000"/>
              </a:lnSpc>
              <a:spcBef>
                <a:spcPts val="45"/>
              </a:spcBef>
            </a:pPr>
            <a:r>
              <a:rPr sz="850" b="1" spc="10" dirty="0">
                <a:solidFill>
                  <a:srgbClr val="FFFFCC"/>
                </a:solidFill>
                <a:latin typeface="Calibri"/>
                <a:cs typeface="Calibri"/>
              </a:rPr>
              <a:t>Key</a:t>
            </a:r>
            <a:r>
              <a:rPr sz="850" b="1" spc="-50" dirty="0">
                <a:solidFill>
                  <a:srgbClr val="FFFFCC"/>
                </a:solidFill>
                <a:latin typeface="Calibri"/>
                <a:cs typeface="Calibri"/>
              </a:rPr>
              <a:t> </a:t>
            </a:r>
            <a:r>
              <a:rPr sz="850" b="1" spc="10" dirty="0">
                <a:solidFill>
                  <a:srgbClr val="FFFFCC"/>
                </a:solidFill>
                <a:latin typeface="Calibri"/>
                <a:cs typeface="Calibri"/>
              </a:rPr>
              <a:t>Performance</a:t>
            </a:r>
            <a:endParaRPr sz="850">
              <a:latin typeface="Calibri"/>
              <a:cs typeface="Calibri"/>
            </a:endParaRPr>
          </a:p>
        </p:txBody>
      </p:sp>
      <p:grpSp>
        <p:nvGrpSpPr>
          <p:cNvPr id="79" name="object 79"/>
          <p:cNvGrpSpPr/>
          <p:nvPr/>
        </p:nvGrpSpPr>
        <p:grpSpPr>
          <a:xfrm>
            <a:off x="7063139" y="5447584"/>
            <a:ext cx="982980" cy="299720"/>
            <a:chOff x="7063139" y="5447584"/>
            <a:chExt cx="982980" cy="299720"/>
          </a:xfrm>
        </p:grpSpPr>
        <p:sp>
          <p:nvSpPr>
            <p:cNvPr id="80" name="object 80"/>
            <p:cNvSpPr/>
            <p:nvPr/>
          </p:nvSpPr>
          <p:spPr>
            <a:xfrm>
              <a:off x="7066949" y="5451395"/>
              <a:ext cx="975360" cy="292100"/>
            </a:xfrm>
            <a:custGeom>
              <a:avLst/>
              <a:gdLst/>
              <a:ahLst/>
              <a:cxnLst/>
              <a:rect l="l" t="t" r="r" b="b"/>
              <a:pathLst>
                <a:path w="975359" h="292100">
                  <a:moveTo>
                    <a:pt x="974910" y="0"/>
                  </a:moveTo>
                  <a:lnTo>
                    <a:pt x="0" y="0"/>
                  </a:lnTo>
                  <a:lnTo>
                    <a:pt x="0" y="291640"/>
                  </a:lnTo>
                  <a:lnTo>
                    <a:pt x="974910" y="291640"/>
                  </a:lnTo>
                  <a:lnTo>
                    <a:pt x="974910" y="0"/>
                  </a:lnTo>
                  <a:close/>
                </a:path>
              </a:pathLst>
            </a:custGeom>
            <a:solidFill>
              <a:srgbClr val="FFFFFF"/>
            </a:solidFill>
          </p:spPr>
          <p:txBody>
            <a:bodyPr wrap="square" lIns="0" tIns="0" rIns="0" bIns="0" rtlCol="0"/>
            <a:lstStyle/>
            <a:p>
              <a:endParaRPr/>
            </a:p>
          </p:txBody>
        </p:sp>
        <p:sp>
          <p:nvSpPr>
            <p:cNvPr id="81" name="object 81"/>
            <p:cNvSpPr/>
            <p:nvPr/>
          </p:nvSpPr>
          <p:spPr>
            <a:xfrm>
              <a:off x="7066949" y="5451394"/>
              <a:ext cx="975360" cy="292100"/>
            </a:xfrm>
            <a:custGeom>
              <a:avLst/>
              <a:gdLst/>
              <a:ahLst/>
              <a:cxnLst/>
              <a:rect l="l" t="t" r="r" b="b"/>
              <a:pathLst>
                <a:path w="975359" h="292100">
                  <a:moveTo>
                    <a:pt x="0" y="0"/>
                  </a:moveTo>
                  <a:lnTo>
                    <a:pt x="974909" y="0"/>
                  </a:lnTo>
                  <a:lnTo>
                    <a:pt x="974909"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82" name="object 82"/>
          <p:cNvSpPr txBox="1"/>
          <p:nvPr/>
        </p:nvSpPr>
        <p:spPr>
          <a:xfrm>
            <a:off x="7042993" y="5451395"/>
            <a:ext cx="999490" cy="95885"/>
          </a:xfrm>
          <a:prstGeom prst="rect">
            <a:avLst/>
          </a:prstGeom>
          <a:solidFill>
            <a:srgbClr val="FFFFFF"/>
          </a:solidFill>
          <a:ln w="7160">
            <a:solidFill>
              <a:srgbClr val="000000"/>
            </a:solidFill>
          </a:ln>
        </p:spPr>
        <p:txBody>
          <a:bodyPr vert="horz" wrap="square" lIns="0" tIns="0" rIns="0" bIns="0" rtlCol="0">
            <a:spAutoFit/>
          </a:bodyPr>
          <a:lstStyle/>
          <a:p>
            <a:pPr marL="295910">
              <a:lnSpc>
                <a:spcPts val="755"/>
              </a:lnSpc>
            </a:pPr>
            <a:r>
              <a:rPr sz="950" b="1" spc="-5" dirty="0">
                <a:solidFill>
                  <a:srgbClr val="FF0066"/>
                </a:solidFill>
                <a:latin typeface="Calibri"/>
                <a:cs typeface="Calibri"/>
              </a:rPr>
              <a:t>Satisfied</a:t>
            </a:r>
            <a:endParaRPr sz="950">
              <a:latin typeface="Calibri"/>
              <a:cs typeface="Calibri"/>
            </a:endParaRPr>
          </a:p>
        </p:txBody>
      </p:sp>
      <p:sp>
        <p:nvSpPr>
          <p:cNvPr id="83" name="object 83"/>
          <p:cNvSpPr txBox="1"/>
          <p:nvPr/>
        </p:nvSpPr>
        <p:spPr>
          <a:xfrm>
            <a:off x="7148864" y="5574969"/>
            <a:ext cx="809625" cy="170815"/>
          </a:xfrm>
          <a:prstGeom prst="rect">
            <a:avLst/>
          </a:prstGeom>
        </p:spPr>
        <p:txBody>
          <a:bodyPr vert="horz" wrap="square" lIns="0" tIns="12700" rIns="0" bIns="0" rtlCol="0">
            <a:spAutoFit/>
          </a:bodyPr>
          <a:lstStyle/>
          <a:p>
            <a:pPr marL="12700">
              <a:lnSpc>
                <a:spcPct val="100000"/>
              </a:lnSpc>
              <a:spcBef>
                <a:spcPts val="100"/>
              </a:spcBef>
            </a:pPr>
            <a:r>
              <a:rPr sz="950" b="1" spc="-10" dirty="0">
                <a:solidFill>
                  <a:srgbClr val="FF0066"/>
                </a:solidFill>
                <a:latin typeface="Calibri"/>
                <a:cs typeface="Calibri"/>
              </a:rPr>
              <a:t>Customer</a:t>
            </a:r>
            <a:r>
              <a:rPr sz="950" b="1" spc="-30" dirty="0">
                <a:solidFill>
                  <a:srgbClr val="FF0066"/>
                </a:solidFill>
                <a:latin typeface="Calibri"/>
                <a:cs typeface="Calibri"/>
              </a:rPr>
              <a:t> </a:t>
            </a:r>
            <a:r>
              <a:rPr sz="950" b="1" spc="-10" dirty="0">
                <a:solidFill>
                  <a:srgbClr val="FF0066"/>
                </a:solidFill>
                <a:latin typeface="Calibri"/>
                <a:cs typeface="Calibri"/>
              </a:rPr>
              <a:t>Index</a:t>
            </a:r>
            <a:endParaRPr sz="950">
              <a:latin typeface="Calibri"/>
              <a:cs typeface="Calibri"/>
            </a:endParaRPr>
          </a:p>
        </p:txBody>
      </p:sp>
      <p:grpSp>
        <p:nvGrpSpPr>
          <p:cNvPr id="84" name="object 84"/>
          <p:cNvGrpSpPr/>
          <p:nvPr/>
        </p:nvGrpSpPr>
        <p:grpSpPr>
          <a:xfrm>
            <a:off x="8135956" y="5447584"/>
            <a:ext cx="739140" cy="299720"/>
            <a:chOff x="8135956" y="5447584"/>
            <a:chExt cx="739140" cy="299720"/>
          </a:xfrm>
        </p:grpSpPr>
        <p:sp>
          <p:nvSpPr>
            <p:cNvPr id="85" name="object 85"/>
            <p:cNvSpPr/>
            <p:nvPr/>
          </p:nvSpPr>
          <p:spPr>
            <a:xfrm>
              <a:off x="8139766" y="5451395"/>
              <a:ext cx="731520" cy="292100"/>
            </a:xfrm>
            <a:custGeom>
              <a:avLst/>
              <a:gdLst/>
              <a:ahLst/>
              <a:cxnLst/>
              <a:rect l="l" t="t" r="r" b="b"/>
              <a:pathLst>
                <a:path w="731520" h="292100">
                  <a:moveTo>
                    <a:pt x="731182" y="0"/>
                  </a:moveTo>
                  <a:lnTo>
                    <a:pt x="0" y="0"/>
                  </a:lnTo>
                  <a:lnTo>
                    <a:pt x="0" y="291640"/>
                  </a:lnTo>
                  <a:lnTo>
                    <a:pt x="731182" y="291640"/>
                  </a:lnTo>
                  <a:lnTo>
                    <a:pt x="731182" y="0"/>
                  </a:lnTo>
                  <a:close/>
                </a:path>
              </a:pathLst>
            </a:custGeom>
            <a:solidFill>
              <a:srgbClr val="FFFFFF"/>
            </a:solidFill>
          </p:spPr>
          <p:txBody>
            <a:bodyPr wrap="square" lIns="0" tIns="0" rIns="0" bIns="0" rtlCol="0"/>
            <a:lstStyle/>
            <a:p>
              <a:endParaRPr/>
            </a:p>
          </p:txBody>
        </p:sp>
        <p:sp>
          <p:nvSpPr>
            <p:cNvPr id="86" name="object 86"/>
            <p:cNvSpPr/>
            <p:nvPr/>
          </p:nvSpPr>
          <p:spPr>
            <a:xfrm>
              <a:off x="8139766" y="5451394"/>
              <a:ext cx="731520" cy="292100"/>
            </a:xfrm>
            <a:custGeom>
              <a:avLst/>
              <a:gdLst/>
              <a:ahLst/>
              <a:cxnLst/>
              <a:rect l="l" t="t" r="r" b="b"/>
              <a:pathLst>
                <a:path w="731520" h="292100">
                  <a:moveTo>
                    <a:pt x="0" y="0"/>
                  </a:moveTo>
                  <a:lnTo>
                    <a:pt x="731182" y="0"/>
                  </a:lnTo>
                  <a:lnTo>
                    <a:pt x="731182" y="291640"/>
                  </a:lnTo>
                  <a:lnTo>
                    <a:pt x="0" y="291640"/>
                  </a:lnTo>
                  <a:lnTo>
                    <a:pt x="0" y="0"/>
                  </a:lnTo>
                  <a:close/>
                </a:path>
              </a:pathLst>
            </a:custGeom>
            <a:ln w="7160">
              <a:solidFill>
                <a:srgbClr val="000000"/>
              </a:solidFill>
            </a:ln>
          </p:spPr>
          <p:txBody>
            <a:bodyPr wrap="square" lIns="0" tIns="0" rIns="0" bIns="0" rtlCol="0"/>
            <a:lstStyle/>
            <a:p>
              <a:endParaRPr/>
            </a:p>
          </p:txBody>
        </p:sp>
      </p:grpSp>
      <p:sp>
        <p:nvSpPr>
          <p:cNvPr id="87" name="object 87"/>
          <p:cNvSpPr txBox="1"/>
          <p:nvPr/>
        </p:nvSpPr>
        <p:spPr>
          <a:xfrm>
            <a:off x="8163722" y="5451395"/>
            <a:ext cx="707390" cy="95885"/>
          </a:xfrm>
          <a:prstGeom prst="rect">
            <a:avLst/>
          </a:prstGeom>
          <a:solidFill>
            <a:srgbClr val="FFFFFF"/>
          </a:solidFill>
          <a:ln w="7160">
            <a:solidFill>
              <a:srgbClr val="000000"/>
            </a:solidFill>
          </a:ln>
        </p:spPr>
        <p:txBody>
          <a:bodyPr vert="horz" wrap="square" lIns="0" tIns="0" rIns="0" bIns="0" rtlCol="0">
            <a:spAutoFit/>
          </a:bodyPr>
          <a:lstStyle/>
          <a:p>
            <a:pPr marL="158750">
              <a:lnSpc>
                <a:spcPts val="755"/>
              </a:lnSpc>
            </a:pPr>
            <a:r>
              <a:rPr sz="950" b="1" spc="-10" dirty="0">
                <a:solidFill>
                  <a:srgbClr val="FF0066"/>
                </a:solidFill>
                <a:latin typeface="Calibri"/>
                <a:cs typeface="Calibri"/>
              </a:rPr>
              <a:t>Market</a:t>
            </a:r>
            <a:endParaRPr sz="950">
              <a:latin typeface="Calibri"/>
              <a:cs typeface="Calibri"/>
            </a:endParaRPr>
          </a:p>
        </p:txBody>
      </p:sp>
      <p:sp>
        <p:nvSpPr>
          <p:cNvPr id="88" name="object 88"/>
          <p:cNvSpPr txBox="1"/>
          <p:nvPr/>
        </p:nvSpPr>
        <p:spPr>
          <a:xfrm>
            <a:off x="8254962" y="5574969"/>
            <a:ext cx="499745" cy="170815"/>
          </a:xfrm>
          <a:prstGeom prst="rect">
            <a:avLst/>
          </a:prstGeom>
        </p:spPr>
        <p:txBody>
          <a:bodyPr vert="horz" wrap="square" lIns="0" tIns="12700" rIns="0" bIns="0" rtlCol="0">
            <a:spAutoFit/>
          </a:bodyPr>
          <a:lstStyle/>
          <a:p>
            <a:pPr marL="12700">
              <a:lnSpc>
                <a:spcPct val="100000"/>
              </a:lnSpc>
              <a:spcBef>
                <a:spcPts val="100"/>
              </a:spcBef>
            </a:pPr>
            <a:r>
              <a:rPr sz="950" b="1" dirty="0">
                <a:solidFill>
                  <a:srgbClr val="FF0066"/>
                </a:solidFill>
                <a:latin typeface="Calibri"/>
                <a:cs typeface="Calibri"/>
              </a:rPr>
              <a:t>S</a:t>
            </a:r>
            <a:r>
              <a:rPr sz="950" b="1" spc="-5" dirty="0">
                <a:solidFill>
                  <a:srgbClr val="FF0066"/>
                </a:solidFill>
                <a:latin typeface="Calibri"/>
                <a:cs typeface="Calibri"/>
              </a:rPr>
              <a:t>h</a:t>
            </a:r>
            <a:r>
              <a:rPr sz="950" b="1" dirty="0">
                <a:solidFill>
                  <a:srgbClr val="FF0066"/>
                </a:solidFill>
                <a:latin typeface="Calibri"/>
                <a:cs typeface="Calibri"/>
              </a:rPr>
              <a:t>a</a:t>
            </a:r>
            <a:r>
              <a:rPr sz="950" b="1" spc="-15" dirty="0">
                <a:solidFill>
                  <a:srgbClr val="FF0066"/>
                </a:solidFill>
                <a:latin typeface="Calibri"/>
                <a:cs typeface="Calibri"/>
              </a:rPr>
              <a:t>r</a:t>
            </a:r>
            <a:r>
              <a:rPr sz="950" b="1" dirty="0">
                <a:solidFill>
                  <a:srgbClr val="FF0066"/>
                </a:solidFill>
                <a:latin typeface="Calibri"/>
                <a:cs typeface="Calibri"/>
              </a:rPr>
              <a:t>e </a:t>
            </a:r>
            <a:r>
              <a:rPr sz="950" b="1" spc="-10" dirty="0">
                <a:solidFill>
                  <a:srgbClr val="FF0066"/>
                </a:solidFill>
                <a:latin typeface="Calibri"/>
                <a:cs typeface="Calibri"/>
              </a:rPr>
              <a:t>(</a:t>
            </a:r>
            <a:r>
              <a:rPr sz="950" b="1" dirty="0">
                <a:solidFill>
                  <a:srgbClr val="FF0066"/>
                </a:solidFill>
                <a:latin typeface="Calibri"/>
                <a:cs typeface="Calibri"/>
              </a:rPr>
              <a:t>%)</a:t>
            </a:r>
            <a:endParaRPr sz="950">
              <a:latin typeface="Calibri"/>
              <a:cs typeface="Calibri"/>
            </a:endParaRPr>
          </a:p>
        </p:txBody>
      </p:sp>
      <p:grpSp>
        <p:nvGrpSpPr>
          <p:cNvPr id="89" name="object 89"/>
          <p:cNvGrpSpPr/>
          <p:nvPr/>
        </p:nvGrpSpPr>
        <p:grpSpPr>
          <a:xfrm>
            <a:off x="4807762" y="4654571"/>
            <a:ext cx="5539740" cy="1149985"/>
            <a:chOff x="4807762" y="4654571"/>
            <a:chExt cx="5539740" cy="1149985"/>
          </a:xfrm>
        </p:grpSpPr>
        <p:sp>
          <p:nvSpPr>
            <p:cNvPr id="90" name="object 90"/>
            <p:cNvSpPr/>
            <p:nvPr/>
          </p:nvSpPr>
          <p:spPr>
            <a:xfrm>
              <a:off x="7525753" y="5109768"/>
              <a:ext cx="1009650" cy="342265"/>
            </a:xfrm>
            <a:custGeom>
              <a:avLst/>
              <a:gdLst/>
              <a:ahLst/>
              <a:cxnLst/>
              <a:rect l="l" t="t" r="r" b="b"/>
              <a:pathLst>
                <a:path w="1009650" h="342264">
                  <a:moveTo>
                    <a:pt x="1009103" y="284530"/>
                  </a:moveTo>
                  <a:lnTo>
                    <a:pt x="984034" y="284530"/>
                  </a:lnTo>
                  <a:lnTo>
                    <a:pt x="984034" y="174485"/>
                  </a:lnTo>
                  <a:lnTo>
                    <a:pt x="984034" y="167322"/>
                  </a:lnTo>
                  <a:lnTo>
                    <a:pt x="519684" y="167322"/>
                  </a:lnTo>
                  <a:lnTo>
                    <a:pt x="519684" y="0"/>
                  </a:lnTo>
                  <a:lnTo>
                    <a:pt x="519150" y="0"/>
                  </a:lnTo>
                  <a:lnTo>
                    <a:pt x="512521" y="0"/>
                  </a:lnTo>
                  <a:lnTo>
                    <a:pt x="511987" y="0"/>
                  </a:lnTo>
                  <a:lnTo>
                    <a:pt x="511987" y="167322"/>
                  </a:lnTo>
                  <a:lnTo>
                    <a:pt x="25069" y="167322"/>
                  </a:lnTo>
                  <a:lnTo>
                    <a:pt x="25069" y="284530"/>
                  </a:lnTo>
                  <a:lnTo>
                    <a:pt x="0" y="284530"/>
                  </a:lnTo>
                  <a:lnTo>
                    <a:pt x="28651" y="341820"/>
                  </a:lnTo>
                  <a:lnTo>
                    <a:pt x="52514" y="294081"/>
                  </a:lnTo>
                  <a:lnTo>
                    <a:pt x="57289" y="284530"/>
                  </a:lnTo>
                  <a:lnTo>
                    <a:pt x="32232" y="284530"/>
                  </a:lnTo>
                  <a:lnTo>
                    <a:pt x="32232" y="174485"/>
                  </a:lnTo>
                  <a:lnTo>
                    <a:pt x="512521" y="174485"/>
                  </a:lnTo>
                  <a:lnTo>
                    <a:pt x="519150" y="174485"/>
                  </a:lnTo>
                  <a:lnTo>
                    <a:pt x="976871" y="174485"/>
                  </a:lnTo>
                  <a:lnTo>
                    <a:pt x="976871" y="284530"/>
                  </a:lnTo>
                  <a:lnTo>
                    <a:pt x="951814" y="284530"/>
                  </a:lnTo>
                  <a:lnTo>
                    <a:pt x="980452" y="341820"/>
                  </a:lnTo>
                  <a:lnTo>
                    <a:pt x="1004328" y="294081"/>
                  </a:lnTo>
                  <a:lnTo>
                    <a:pt x="1009103" y="284530"/>
                  </a:lnTo>
                  <a:close/>
                </a:path>
              </a:pathLst>
            </a:custGeom>
            <a:solidFill>
              <a:srgbClr val="000000"/>
            </a:solidFill>
          </p:spPr>
          <p:txBody>
            <a:bodyPr wrap="square" lIns="0" tIns="0" rIns="0" bIns="0" rtlCol="0"/>
            <a:lstStyle/>
            <a:p>
              <a:endParaRPr/>
            </a:p>
          </p:txBody>
        </p:sp>
        <p:sp>
          <p:nvSpPr>
            <p:cNvPr id="91" name="object 91"/>
            <p:cNvSpPr/>
            <p:nvPr/>
          </p:nvSpPr>
          <p:spPr>
            <a:xfrm>
              <a:off x="4822367" y="4669176"/>
              <a:ext cx="5510530" cy="1120775"/>
            </a:xfrm>
            <a:custGeom>
              <a:avLst/>
              <a:gdLst/>
              <a:ahLst/>
              <a:cxnLst/>
              <a:rect l="l" t="t" r="r" b="b"/>
              <a:pathLst>
                <a:path w="5510530" h="1120775">
                  <a:moveTo>
                    <a:pt x="0" y="0"/>
                  </a:moveTo>
                  <a:lnTo>
                    <a:pt x="5509904" y="0"/>
                  </a:lnTo>
                  <a:lnTo>
                    <a:pt x="5509904" y="1120729"/>
                  </a:lnTo>
                  <a:lnTo>
                    <a:pt x="0" y="1120729"/>
                  </a:lnTo>
                  <a:lnTo>
                    <a:pt x="0" y="0"/>
                  </a:lnTo>
                  <a:close/>
                </a:path>
              </a:pathLst>
            </a:custGeom>
            <a:ln w="28643">
              <a:solidFill>
                <a:srgbClr val="FF99FF"/>
              </a:solidFill>
            </a:ln>
          </p:spPr>
          <p:txBody>
            <a:bodyPr wrap="square" lIns="0" tIns="0" rIns="0" bIns="0" rtlCol="0"/>
            <a:lstStyle/>
            <a:p>
              <a:endParaRPr/>
            </a:p>
          </p:txBody>
        </p:sp>
      </p:grpSp>
      <p:sp>
        <p:nvSpPr>
          <p:cNvPr id="92" name="object 92"/>
          <p:cNvSpPr txBox="1"/>
          <p:nvPr/>
        </p:nvSpPr>
        <p:spPr>
          <a:xfrm>
            <a:off x="4878482" y="5008354"/>
            <a:ext cx="998855" cy="295910"/>
          </a:xfrm>
          <a:prstGeom prst="rect">
            <a:avLst/>
          </a:prstGeom>
        </p:spPr>
        <p:txBody>
          <a:bodyPr vert="horz" wrap="square" lIns="0" tIns="11430" rIns="0" bIns="0" rtlCol="0">
            <a:spAutoFit/>
          </a:bodyPr>
          <a:lstStyle/>
          <a:p>
            <a:pPr marL="12700" marR="5080">
              <a:lnSpc>
                <a:spcPct val="104500"/>
              </a:lnSpc>
              <a:spcBef>
                <a:spcPts val="90"/>
              </a:spcBef>
            </a:pPr>
            <a:r>
              <a:rPr sz="850" b="1" spc="10" dirty="0">
                <a:solidFill>
                  <a:srgbClr val="FFFFCC"/>
                </a:solidFill>
                <a:latin typeface="Calibri"/>
                <a:cs typeface="Calibri"/>
              </a:rPr>
              <a:t>3rd </a:t>
            </a:r>
            <a:r>
              <a:rPr sz="850" b="1" spc="25" dirty="0">
                <a:solidFill>
                  <a:srgbClr val="FFFFCC"/>
                </a:solidFill>
                <a:latin typeface="Calibri"/>
                <a:cs typeface="Calibri"/>
              </a:rPr>
              <a:t>&amp; </a:t>
            </a:r>
            <a:r>
              <a:rPr sz="850" b="1" spc="5" dirty="0">
                <a:solidFill>
                  <a:srgbClr val="FFFFCC"/>
                </a:solidFill>
                <a:latin typeface="Calibri"/>
                <a:cs typeface="Calibri"/>
              </a:rPr>
              <a:t>4th </a:t>
            </a:r>
            <a:r>
              <a:rPr sz="850" b="1" spc="10" dirty="0">
                <a:solidFill>
                  <a:srgbClr val="FFFFCC"/>
                </a:solidFill>
                <a:latin typeface="Calibri"/>
                <a:cs typeface="Calibri"/>
              </a:rPr>
              <a:t>Layer </a:t>
            </a:r>
            <a:r>
              <a:rPr sz="850" b="1" spc="15" dirty="0">
                <a:solidFill>
                  <a:srgbClr val="FFFFCC"/>
                </a:solidFill>
                <a:latin typeface="Calibri"/>
                <a:cs typeface="Calibri"/>
              </a:rPr>
              <a:t> </a:t>
            </a:r>
            <a:r>
              <a:rPr sz="850" b="1" spc="10" dirty="0">
                <a:solidFill>
                  <a:srgbClr val="FFFFCC"/>
                </a:solidFill>
                <a:latin typeface="Calibri"/>
                <a:cs typeface="Calibri"/>
              </a:rPr>
              <a:t>Pr</a:t>
            </a:r>
            <a:r>
              <a:rPr sz="850" b="1" spc="5" dirty="0">
                <a:solidFill>
                  <a:srgbClr val="FFFFCC"/>
                </a:solidFill>
                <a:latin typeface="Calibri"/>
                <a:cs typeface="Calibri"/>
              </a:rPr>
              <a:t>o</a:t>
            </a:r>
            <a:r>
              <a:rPr sz="850" b="1" spc="10" dirty="0">
                <a:solidFill>
                  <a:srgbClr val="FFFFCC"/>
                </a:solidFill>
                <a:latin typeface="Calibri"/>
                <a:cs typeface="Calibri"/>
              </a:rPr>
              <a:t>ce</a:t>
            </a:r>
            <a:r>
              <a:rPr sz="850" b="1" dirty="0">
                <a:solidFill>
                  <a:srgbClr val="FFFFCC"/>
                </a:solidFill>
                <a:latin typeface="Calibri"/>
                <a:cs typeface="Calibri"/>
              </a:rPr>
              <a:t>s</a:t>
            </a:r>
            <a:r>
              <a:rPr sz="850" b="1" spc="10" dirty="0">
                <a:solidFill>
                  <a:srgbClr val="FFFFCC"/>
                </a:solidFill>
                <a:latin typeface="Calibri"/>
                <a:cs typeface="Calibri"/>
              </a:rPr>
              <a:t>s</a:t>
            </a:r>
            <a:r>
              <a:rPr sz="850" b="1" spc="-5" dirty="0">
                <a:solidFill>
                  <a:srgbClr val="FFFFCC"/>
                </a:solidFill>
                <a:latin typeface="Calibri"/>
                <a:cs typeface="Calibri"/>
              </a:rPr>
              <a:t> </a:t>
            </a:r>
            <a:r>
              <a:rPr sz="850" b="1" spc="10" dirty="0">
                <a:solidFill>
                  <a:srgbClr val="FFFFCC"/>
                </a:solidFill>
                <a:latin typeface="Calibri"/>
                <a:cs typeface="Calibri"/>
              </a:rPr>
              <a:t>Perf</a:t>
            </a:r>
            <a:r>
              <a:rPr sz="850" b="1" spc="5" dirty="0">
                <a:solidFill>
                  <a:srgbClr val="FFFFCC"/>
                </a:solidFill>
                <a:latin typeface="Calibri"/>
                <a:cs typeface="Calibri"/>
              </a:rPr>
              <a:t>or</a:t>
            </a:r>
            <a:r>
              <a:rPr sz="850" b="1" spc="10" dirty="0">
                <a:solidFill>
                  <a:srgbClr val="FFFFCC"/>
                </a:solidFill>
                <a:latin typeface="Calibri"/>
                <a:cs typeface="Calibri"/>
              </a:rPr>
              <a:t>manc</a:t>
            </a:r>
            <a:r>
              <a:rPr sz="850" b="1" spc="15" dirty="0">
                <a:solidFill>
                  <a:srgbClr val="FFFFCC"/>
                </a:solidFill>
                <a:latin typeface="Calibri"/>
                <a:cs typeface="Calibri"/>
              </a:rPr>
              <a:t>e</a:t>
            </a:r>
            <a:endParaRPr sz="850">
              <a:latin typeface="Calibri"/>
              <a:cs typeface="Calibri"/>
            </a:endParaRPr>
          </a:p>
        </p:txBody>
      </p:sp>
      <p:sp>
        <p:nvSpPr>
          <p:cNvPr id="93" name="object 93"/>
          <p:cNvSpPr txBox="1"/>
          <p:nvPr/>
        </p:nvSpPr>
        <p:spPr>
          <a:xfrm>
            <a:off x="4878482" y="5277080"/>
            <a:ext cx="478155" cy="160655"/>
          </a:xfrm>
          <a:prstGeom prst="rect">
            <a:avLst/>
          </a:prstGeom>
        </p:spPr>
        <p:txBody>
          <a:bodyPr vert="horz" wrap="square" lIns="0" tIns="17145" rIns="0" bIns="0" rtlCol="0">
            <a:spAutoFit/>
          </a:bodyPr>
          <a:lstStyle/>
          <a:p>
            <a:pPr marL="12700">
              <a:lnSpc>
                <a:spcPct val="100000"/>
              </a:lnSpc>
              <a:spcBef>
                <a:spcPts val="135"/>
              </a:spcBef>
            </a:pPr>
            <a:r>
              <a:rPr sz="850" b="1" spc="15" dirty="0">
                <a:solidFill>
                  <a:srgbClr val="FFFFCC"/>
                </a:solidFill>
                <a:latin typeface="Calibri"/>
                <a:cs typeface="Calibri"/>
              </a:rPr>
              <a:t>Me</a:t>
            </a:r>
            <a:r>
              <a:rPr sz="850" b="1" spc="5" dirty="0">
                <a:solidFill>
                  <a:srgbClr val="FFFFCC"/>
                </a:solidFill>
                <a:latin typeface="Calibri"/>
                <a:cs typeface="Calibri"/>
              </a:rPr>
              <a:t>asu</a:t>
            </a:r>
            <a:r>
              <a:rPr sz="850" b="1" spc="10" dirty="0">
                <a:solidFill>
                  <a:srgbClr val="FFFFCC"/>
                </a:solidFill>
                <a:latin typeface="Calibri"/>
                <a:cs typeface="Calibri"/>
              </a:rPr>
              <a:t>res</a:t>
            </a:r>
            <a:endParaRPr sz="850">
              <a:latin typeface="Calibri"/>
              <a:cs typeface="Calibri"/>
            </a:endParaRPr>
          </a:p>
        </p:txBody>
      </p:sp>
      <p:grpSp>
        <p:nvGrpSpPr>
          <p:cNvPr id="94" name="object 94"/>
          <p:cNvGrpSpPr/>
          <p:nvPr/>
        </p:nvGrpSpPr>
        <p:grpSpPr>
          <a:xfrm>
            <a:off x="7015227" y="3447771"/>
            <a:ext cx="688975" cy="153670"/>
            <a:chOff x="7015227" y="3447771"/>
            <a:chExt cx="688975" cy="153670"/>
          </a:xfrm>
        </p:grpSpPr>
        <p:sp>
          <p:nvSpPr>
            <p:cNvPr id="95" name="object 95"/>
            <p:cNvSpPr/>
            <p:nvPr/>
          </p:nvSpPr>
          <p:spPr>
            <a:xfrm>
              <a:off x="7019037" y="3451581"/>
              <a:ext cx="681355" cy="146050"/>
            </a:xfrm>
            <a:custGeom>
              <a:avLst/>
              <a:gdLst/>
              <a:ahLst/>
              <a:cxnLst/>
              <a:rect l="l" t="t" r="r" b="b"/>
              <a:pathLst>
                <a:path w="681354" h="146050">
                  <a:moveTo>
                    <a:pt x="681188" y="0"/>
                  </a:moveTo>
                  <a:lnTo>
                    <a:pt x="0" y="0"/>
                  </a:lnTo>
                  <a:lnTo>
                    <a:pt x="0" y="145818"/>
                  </a:lnTo>
                  <a:lnTo>
                    <a:pt x="681188" y="145818"/>
                  </a:lnTo>
                  <a:lnTo>
                    <a:pt x="681188" y="0"/>
                  </a:lnTo>
                  <a:close/>
                </a:path>
              </a:pathLst>
            </a:custGeom>
            <a:solidFill>
              <a:srgbClr val="5B6973"/>
            </a:solidFill>
          </p:spPr>
          <p:txBody>
            <a:bodyPr wrap="square" lIns="0" tIns="0" rIns="0" bIns="0" rtlCol="0"/>
            <a:lstStyle/>
            <a:p>
              <a:endParaRPr/>
            </a:p>
          </p:txBody>
        </p:sp>
        <p:sp>
          <p:nvSpPr>
            <p:cNvPr id="96" name="object 96"/>
            <p:cNvSpPr/>
            <p:nvPr/>
          </p:nvSpPr>
          <p:spPr>
            <a:xfrm>
              <a:off x="7019037" y="3451581"/>
              <a:ext cx="681355" cy="146050"/>
            </a:xfrm>
            <a:custGeom>
              <a:avLst/>
              <a:gdLst/>
              <a:ahLst/>
              <a:cxnLst/>
              <a:rect l="l" t="t" r="r" b="b"/>
              <a:pathLst>
                <a:path w="681354" h="146050">
                  <a:moveTo>
                    <a:pt x="0" y="0"/>
                  </a:moveTo>
                  <a:lnTo>
                    <a:pt x="681187" y="0"/>
                  </a:lnTo>
                  <a:lnTo>
                    <a:pt x="681187" y="145819"/>
                  </a:lnTo>
                  <a:lnTo>
                    <a:pt x="0" y="145819"/>
                  </a:lnTo>
                  <a:lnTo>
                    <a:pt x="0" y="0"/>
                  </a:lnTo>
                  <a:close/>
                </a:path>
              </a:pathLst>
            </a:custGeom>
            <a:ln w="7160">
              <a:solidFill>
                <a:srgbClr val="000000"/>
              </a:solidFill>
            </a:ln>
          </p:spPr>
          <p:txBody>
            <a:bodyPr wrap="square" lIns="0" tIns="0" rIns="0" bIns="0" rtlCol="0"/>
            <a:lstStyle/>
            <a:p>
              <a:endParaRPr/>
            </a:p>
          </p:txBody>
        </p:sp>
      </p:grpSp>
      <p:sp>
        <p:nvSpPr>
          <p:cNvPr id="97" name="object 97"/>
          <p:cNvSpPr txBox="1"/>
          <p:nvPr/>
        </p:nvSpPr>
        <p:spPr>
          <a:xfrm>
            <a:off x="7046573" y="3431418"/>
            <a:ext cx="650240" cy="170815"/>
          </a:xfrm>
          <a:prstGeom prst="rect">
            <a:avLst/>
          </a:prstGeom>
        </p:spPr>
        <p:txBody>
          <a:bodyPr vert="horz" wrap="square" lIns="0" tIns="12700" rIns="0" bIns="0" rtlCol="0">
            <a:spAutoFit/>
          </a:bodyPr>
          <a:lstStyle/>
          <a:p>
            <a:pPr marL="204470">
              <a:lnSpc>
                <a:spcPct val="100000"/>
              </a:lnSpc>
              <a:spcBef>
                <a:spcPts val="100"/>
              </a:spcBef>
            </a:pPr>
            <a:r>
              <a:rPr sz="950" b="1" spc="-5" dirty="0">
                <a:solidFill>
                  <a:srgbClr val="FFFFFF"/>
                </a:solidFill>
                <a:latin typeface="Calibri"/>
                <a:cs typeface="Calibri"/>
              </a:rPr>
              <a:t>0.65</a:t>
            </a:r>
            <a:endParaRPr sz="950">
              <a:latin typeface="Calibri"/>
              <a:cs typeface="Calibri"/>
            </a:endParaRPr>
          </a:p>
        </p:txBody>
      </p:sp>
      <p:grpSp>
        <p:nvGrpSpPr>
          <p:cNvPr id="98" name="object 98"/>
          <p:cNvGrpSpPr/>
          <p:nvPr/>
        </p:nvGrpSpPr>
        <p:grpSpPr>
          <a:xfrm>
            <a:off x="6477778" y="4276861"/>
            <a:ext cx="739140" cy="153670"/>
            <a:chOff x="6477778" y="4276861"/>
            <a:chExt cx="739140" cy="153670"/>
          </a:xfrm>
        </p:grpSpPr>
        <p:sp>
          <p:nvSpPr>
            <p:cNvPr id="99" name="object 99"/>
            <p:cNvSpPr/>
            <p:nvPr/>
          </p:nvSpPr>
          <p:spPr>
            <a:xfrm>
              <a:off x="6481588" y="4280671"/>
              <a:ext cx="731520" cy="146050"/>
            </a:xfrm>
            <a:custGeom>
              <a:avLst/>
              <a:gdLst/>
              <a:ahLst/>
              <a:cxnLst/>
              <a:rect l="l" t="t" r="r" b="b"/>
              <a:pathLst>
                <a:path w="731520" h="146050">
                  <a:moveTo>
                    <a:pt x="731181" y="0"/>
                  </a:moveTo>
                  <a:lnTo>
                    <a:pt x="0" y="0"/>
                  </a:lnTo>
                  <a:lnTo>
                    <a:pt x="0" y="145819"/>
                  </a:lnTo>
                  <a:lnTo>
                    <a:pt x="731181" y="145819"/>
                  </a:lnTo>
                  <a:lnTo>
                    <a:pt x="731181" y="0"/>
                  </a:lnTo>
                  <a:close/>
                </a:path>
              </a:pathLst>
            </a:custGeom>
            <a:solidFill>
              <a:srgbClr val="5B6973"/>
            </a:solidFill>
          </p:spPr>
          <p:txBody>
            <a:bodyPr wrap="square" lIns="0" tIns="0" rIns="0" bIns="0" rtlCol="0"/>
            <a:lstStyle/>
            <a:p>
              <a:endParaRPr/>
            </a:p>
          </p:txBody>
        </p:sp>
        <p:sp>
          <p:nvSpPr>
            <p:cNvPr id="100" name="object 100"/>
            <p:cNvSpPr/>
            <p:nvPr/>
          </p:nvSpPr>
          <p:spPr>
            <a:xfrm>
              <a:off x="6481588" y="4280671"/>
              <a:ext cx="731520" cy="146050"/>
            </a:xfrm>
            <a:custGeom>
              <a:avLst/>
              <a:gdLst/>
              <a:ahLst/>
              <a:cxnLst/>
              <a:rect l="l" t="t" r="r" b="b"/>
              <a:pathLst>
                <a:path w="731520" h="146050">
                  <a:moveTo>
                    <a:pt x="0" y="0"/>
                  </a:moveTo>
                  <a:lnTo>
                    <a:pt x="731182" y="0"/>
                  </a:lnTo>
                  <a:lnTo>
                    <a:pt x="731182" y="145819"/>
                  </a:lnTo>
                  <a:lnTo>
                    <a:pt x="0" y="145819"/>
                  </a:lnTo>
                  <a:lnTo>
                    <a:pt x="0" y="0"/>
                  </a:lnTo>
                  <a:close/>
                </a:path>
              </a:pathLst>
            </a:custGeom>
            <a:ln w="7160">
              <a:solidFill>
                <a:srgbClr val="000000"/>
              </a:solidFill>
            </a:ln>
          </p:spPr>
          <p:txBody>
            <a:bodyPr wrap="square" lIns="0" tIns="0" rIns="0" bIns="0" rtlCol="0"/>
            <a:lstStyle/>
            <a:p>
              <a:endParaRPr/>
            </a:p>
          </p:txBody>
        </p:sp>
      </p:grpSp>
      <p:sp>
        <p:nvSpPr>
          <p:cNvPr id="101" name="object 101"/>
          <p:cNvSpPr txBox="1"/>
          <p:nvPr/>
        </p:nvSpPr>
        <p:spPr>
          <a:xfrm>
            <a:off x="6485168" y="4258424"/>
            <a:ext cx="724535" cy="170815"/>
          </a:xfrm>
          <a:prstGeom prst="rect">
            <a:avLst/>
          </a:prstGeom>
        </p:spPr>
        <p:txBody>
          <a:bodyPr vert="horz" wrap="square" lIns="0" tIns="12700" rIns="0" bIns="0" rtlCol="0">
            <a:spAutoFit/>
          </a:bodyPr>
          <a:lstStyle/>
          <a:p>
            <a:pPr algn="ctr">
              <a:lnSpc>
                <a:spcPct val="100000"/>
              </a:lnSpc>
              <a:spcBef>
                <a:spcPts val="100"/>
              </a:spcBef>
            </a:pPr>
            <a:r>
              <a:rPr sz="950" b="1" spc="-5" dirty="0">
                <a:solidFill>
                  <a:srgbClr val="FFFFFF"/>
                </a:solidFill>
                <a:latin typeface="Calibri"/>
                <a:cs typeface="Calibri"/>
              </a:rPr>
              <a:t>0.6</a:t>
            </a:r>
            <a:endParaRPr sz="950">
              <a:latin typeface="Calibri"/>
              <a:cs typeface="Calibri"/>
            </a:endParaRPr>
          </a:p>
        </p:txBody>
      </p:sp>
      <p:grpSp>
        <p:nvGrpSpPr>
          <p:cNvPr id="102" name="object 102"/>
          <p:cNvGrpSpPr/>
          <p:nvPr/>
        </p:nvGrpSpPr>
        <p:grpSpPr>
          <a:xfrm>
            <a:off x="7452686" y="4276861"/>
            <a:ext cx="739140" cy="153670"/>
            <a:chOff x="7452686" y="4276861"/>
            <a:chExt cx="739140" cy="153670"/>
          </a:xfrm>
        </p:grpSpPr>
        <p:sp>
          <p:nvSpPr>
            <p:cNvPr id="103" name="object 103"/>
            <p:cNvSpPr/>
            <p:nvPr/>
          </p:nvSpPr>
          <p:spPr>
            <a:xfrm>
              <a:off x="7456496" y="4280671"/>
              <a:ext cx="731520" cy="146050"/>
            </a:xfrm>
            <a:custGeom>
              <a:avLst/>
              <a:gdLst/>
              <a:ahLst/>
              <a:cxnLst/>
              <a:rect l="l" t="t" r="r" b="b"/>
              <a:pathLst>
                <a:path w="731520" h="146050">
                  <a:moveTo>
                    <a:pt x="731181" y="0"/>
                  </a:moveTo>
                  <a:lnTo>
                    <a:pt x="0" y="0"/>
                  </a:lnTo>
                  <a:lnTo>
                    <a:pt x="0" y="145819"/>
                  </a:lnTo>
                  <a:lnTo>
                    <a:pt x="731181" y="145819"/>
                  </a:lnTo>
                  <a:lnTo>
                    <a:pt x="731181" y="0"/>
                  </a:lnTo>
                  <a:close/>
                </a:path>
              </a:pathLst>
            </a:custGeom>
            <a:solidFill>
              <a:srgbClr val="5B6973"/>
            </a:solidFill>
          </p:spPr>
          <p:txBody>
            <a:bodyPr wrap="square" lIns="0" tIns="0" rIns="0" bIns="0" rtlCol="0"/>
            <a:lstStyle/>
            <a:p>
              <a:endParaRPr/>
            </a:p>
          </p:txBody>
        </p:sp>
        <p:sp>
          <p:nvSpPr>
            <p:cNvPr id="104" name="object 104"/>
            <p:cNvSpPr/>
            <p:nvPr/>
          </p:nvSpPr>
          <p:spPr>
            <a:xfrm>
              <a:off x="7456496" y="4280671"/>
              <a:ext cx="731520" cy="146050"/>
            </a:xfrm>
            <a:custGeom>
              <a:avLst/>
              <a:gdLst/>
              <a:ahLst/>
              <a:cxnLst/>
              <a:rect l="l" t="t" r="r" b="b"/>
              <a:pathLst>
                <a:path w="731520" h="146050">
                  <a:moveTo>
                    <a:pt x="0" y="0"/>
                  </a:moveTo>
                  <a:lnTo>
                    <a:pt x="731182" y="0"/>
                  </a:lnTo>
                  <a:lnTo>
                    <a:pt x="731182" y="145819"/>
                  </a:lnTo>
                  <a:lnTo>
                    <a:pt x="0" y="145819"/>
                  </a:lnTo>
                  <a:lnTo>
                    <a:pt x="0" y="0"/>
                  </a:lnTo>
                  <a:close/>
                </a:path>
              </a:pathLst>
            </a:custGeom>
            <a:ln w="7160">
              <a:solidFill>
                <a:srgbClr val="000000"/>
              </a:solidFill>
            </a:ln>
          </p:spPr>
          <p:txBody>
            <a:bodyPr wrap="square" lIns="0" tIns="0" rIns="0" bIns="0" rtlCol="0"/>
            <a:lstStyle/>
            <a:p>
              <a:endParaRPr/>
            </a:p>
          </p:txBody>
        </p:sp>
      </p:grpSp>
      <p:sp>
        <p:nvSpPr>
          <p:cNvPr id="105" name="object 105"/>
          <p:cNvSpPr txBox="1"/>
          <p:nvPr/>
        </p:nvSpPr>
        <p:spPr>
          <a:xfrm>
            <a:off x="7503823" y="4258424"/>
            <a:ext cx="656590" cy="170815"/>
          </a:xfrm>
          <a:prstGeom prst="rect">
            <a:avLst/>
          </a:prstGeom>
        </p:spPr>
        <p:txBody>
          <a:bodyPr vert="horz" wrap="square" lIns="0" tIns="12700" rIns="0" bIns="0" rtlCol="0">
            <a:spAutoFit/>
          </a:bodyPr>
          <a:lstStyle/>
          <a:p>
            <a:pPr marR="12700" algn="ctr">
              <a:lnSpc>
                <a:spcPct val="100000"/>
              </a:lnSpc>
              <a:spcBef>
                <a:spcPts val="100"/>
              </a:spcBef>
            </a:pPr>
            <a:r>
              <a:rPr sz="950" b="1" spc="-5" dirty="0">
                <a:solidFill>
                  <a:srgbClr val="FFFFFF"/>
                </a:solidFill>
                <a:latin typeface="Calibri"/>
                <a:cs typeface="Calibri"/>
              </a:rPr>
              <a:t>0.7</a:t>
            </a:r>
            <a:endParaRPr sz="950">
              <a:latin typeface="Calibri"/>
              <a:cs typeface="Calibri"/>
            </a:endParaRPr>
          </a:p>
        </p:txBody>
      </p:sp>
      <p:sp>
        <p:nvSpPr>
          <p:cNvPr id="106" name="object 106"/>
          <p:cNvSpPr txBox="1"/>
          <p:nvPr/>
        </p:nvSpPr>
        <p:spPr>
          <a:xfrm>
            <a:off x="6775310" y="5109760"/>
            <a:ext cx="725170" cy="146050"/>
          </a:xfrm>
          <a:prstGeom prst="rect">
            <a:avLst/>
          </a:prstGeom>
          <a:solidFill>
            <a:srgbClr val="5B6973"/>
          </a:solidFill>
          <a:ln w="7160">
            <a:solidFill>
              <a:srgbClr val="000000"/>
            </a:solidFill>
          </a:ln>
        </p:spPr>
        <p:txBody>
          <a:bodyPr vert="horz" wrap="square" lIns="0" tIns="0" rIns="0" bIns="0" rtlCol="0">
            <a:spAutoFit/>
          </a:bodyPr>
          <a:lstStyle/>
          <a:p>
            <a:pPr marL="1905" algn="ctr">
              <a:lnSpc>
                <a:spcPts val="1065"/>
              </a:lnSpc>
            </a:pPr>
            <a:r>
              <a:rPr sz="950" b="1" spc="-5" dirty="0">
                <a:solidFill>
                  <a:srgbClr val="FFFFFF"/>
                </a:solidFill>
                <a:latin typeface="Calibri"/>
                <a:cs typeface="Calibri"/>
              </a:rPr>
              <a:t>0.7</a:t>
            </a:r>
            <a:endParaRPr sz="950">
              <a:latin typeface="Calibri"/>
              <a:cs typeface="Calibri"/>
            </a:endParaRPr>
          </a:p>
        </p:txBody>
      </p:sp>
      <p:sp>
        <p:nvSpPr>
          <p:cNvPr id="107" name="object 107"/>
          <p:cNvSpPr/>
          <p:nvPr/>
        </p:nvSpPr>
        <p:spPr>
          <a:xfrm>
            <a:off x="7602318" y="5109760"/>
            <a:ext cx="877569" cy="146050"/>
          </a:xfrm>
          <a:custGeom>
            <a:avLst/>
            <a:gdLst/>
            <a:ahLst/>
            <a:cxnLst/>
            <a:rect l="l" t="t" r="r" b="b"/>
            <a:pathLst>
              <a:path w="877570" h="146050">
                <a:moveTo>
                  <a:pt x="877001" y="0"/>
                </a:moveTo>
                <a:lnTo>
                  <a:pt x="0" y="0"/>
                </a:lnTo>
                <a:lnTo>
                  <a:pt x="0" y="145820"/>
                </a:lnTo>
                <a:lnTo>
                  <a:pt x="877001" y="145820"/>
                </a:lnTo>
                <a:lnTo>
                  <a:pt x="877001" y="0"/>
                </a:lnTo>
                <a:close/>
              </a:path>
            </a:pathLst>
          </a:custGeom>
          <a:solidFill>
            <a:srgbClr val="5B6973"/>
          </a:solidFill>
        </p:spPr>
        <p:txBody>
          <a:bodyPr wrap="square" lIns="0" tIns="0" rIns="0" bIns="0" rtlCol="0"/>
          <a:lstStyle/>
          <a:p>
            <a:endParaRPr/>
          </a:p>
        </p:txBody>
      </p:sp>
      <p:sp>
        <p:nvSpPr>
          <p:cNvPr id="108" name="object 108"/>
          <p:cNvSpPr txBox="1"/>
          <p:nvPr/>
        </p:nvSpPr>
        <p:spPr>
          <a:xfrm>
            <a:off x="7602318" y="5109760"/>
            <a:ext cx="877569" cy="146050"/>
          </a:xfrm>
          <a:prstGeom prst="rect">
            <a:avLst/>
          </a:prstGeom>
          <a:ln w="7160">
            <a:solidFill>
              <a:srgbClr val="000000"/>
            </a:solidFill>
          </a:ln>
        </p:spPr>
        <p:txBody>
          <a:bodyPr vert="horz" wrap="square" lIns="0" tIns="0" rIns="0" bIns="0" rtlCol="0">
            <a:spAutoFit/>
          </a:bodyPr>
          <a:lstStyle/>
          <a:p>
            <a:pPr algn="ctr">
              <a:lnSpc>
                <a:spcPts val="1065"/>
              </a:lnSpc>
            </a:pPr>
            <a:r>
              <a:rPr sz="950" b="1" spc="-5" dirty="0">
                <a:solidFill>
                  <a:srgbClr val="FFFFFF"/>
                </a:solidFill>
                <a:latin typeface="Calibri"/>
                <a:cs typeface="Calibri"/>
              </a:rPr>
              <a:t>0.6</a:t>
            </a:r>
            <a:endParaRPr sz="950">
              <a:latin typeface="Calibri"/>
              <a:cs typeface="Calibri"/>
            </a:endParaRPr>
          </a:p>
        </p:txBody>
      </p:sp>
      <p:sp>
        <p:nvSpPr>
          <p:cNvPr id="109" name="object 109"/>
          <p:cNvSpPr txBox="1"/>
          <p:nvPr/>
        </p:nvSpPr>
        <p:spPr>
          <a:xfrm>
            <a:off x="8553269" y="5109760"/>
            <a:ext cx="950594" cy="146050"/>
          </a:xfrm>
          <a:prstGeom prst="rect">
            <a:avLst/>
          </a:prstGeom>
          <a:solidFill>
            <a:srgbClr val="5B6973"/>
          </a:solidFill>
          <a:ln w="7160">
            <a:solidFill>
              <a:srgbClr val="000000"/>
            </a:solidFill>
          </a:ln>
        </p:spPr>
        <p:txBody>
          <a:bodyPr vert="horz" wrap="square" lIns="0" tIns="0" rIns="0" bIns="0" rtlCol="0">
            <a:spAutoFit/>
          </a:bodyPr>
          <a:lstStyle/>
          <a:p>
            <a:pPr marR="15875" algn="ctr">
              <a:lnSpc>
                <a:spcPts val="1065"/>
              </a:lnSpc>
            </a:pPr>
            <a:r>
              <a:rPr sz="950" b="1" spc="-5" dirty="0">
                <a:solidFill>
                  <a:srgbClr val="FFFFFF"/>
                </a:solidFill>
                <a:latin typeface="Calibri"/>
                <a:cs typeface="Calibri"/>
              </a:rPr>
              <a:t>0.8</a:t>
            </a:r>
            <a:endParaRPr sz="950">
              <a:latin typeface="Calibri"/>
              <a:cs typeface="Calibri"/>
            </a:endParaRPr>
          </a:p>
        </p:txBody>
      </p:sp>
      <p:sp>
        <p:nvSpPr>
          <p:cNvPr id="110" name="object 110"/>
          <p:cNvSpPr/>
          <p:nvPr/>
        </p:nvSpPr>
        <p:spPr>
          <a:xfrm>
            <a:off x="7066949" y="5743035"/>
            <a:ext cx="975360" cy="146050"/>
          </a:xfrm>
          <a:custGeom>
            <a:avLst/>
            <a:gdLst/>
            <a:ahLst/>
            <a:cxnLst/>
            <a:rect l="l" t="t" r="r" b="b"/>
            <a:pathLst>
              <a:path w="975359" h="146050">
                <a:moveTo>
                  <a:pt x="0" y="0"/>
                </a:moveTo>
                <a:lnTo>
                  <a:pt x="974909" y="0"/>
                </a:lnTo>
                <a:lnTo>
                  <a:pt x="974909" y="145819"/>
                </a:lnTo>
                <a:lnTo>
                  <a:pt x="0" y="145819"/>
                </a:lnTo>
                <a:lnTo>
                  <a:pt x="0" y="0"/>
                </a:lnTo>
                <a:close/>
              </a:path>
            </a:pathLst>
          </a:custGeom>
          <a:ln w="7160">
            <a:solidFill>
              <a:srgbClr val="000000"/>
            </a:solidFill>
          </a:ln>
        </p:spPr>
        <p:txBody>
          <a:bodyPr wrap="square" lIns="0" tIns="0" rIns="0" bIns="0" rtlCol="0"/>
          <a:lstStyle/>
          <a:p>
            <a:endParaRPr/>
          </a:p>
        </p:txBody>
      </p:sp>
      <p:sp>
        <p:nvSpPr>
          <p:cNvPr id="111" name="object 111"/>
          <p:cNvSpPr txBox="1"/>
          <p:nvPr/>
        </p:nvSpPr>
        <p:spPr>
          <a:xfrm>
            <a:off x="7046573" y="5804227"/>
            <a:ext cx="991869" cy="81280"/>
          </a:xfrm>
          <a:prstGeom prst="rect">
            <a:avLst/>
          </a:prstGeom>
          <a:solidFill>
            <a:srgbClr val="5B6973"/>
          </a:solidFill>
        </p:spPr>
        <p:txBody>
          <a:bodyPr vert="horz" wrap="square" lIns="0" tIns="0" rIns="0" bIns="0" rtlCol="0">
            <a:spAutoFit/>
          </a:bodyPr>
          <a:lstStyle/>
          <a:p>
            <a:pPr marL="21590" algn="ctr">
              <a:lnSpc>
                <a:spcPts val="600"/>
              </a:lnSpc>
            </a:pPr>
            <a:r>
              <a:rPr sz="950" b="1" spc="-5" dirty="0">
                <a:solidFill>
                  <a:srgbClr val="FFFFFF"/>
                </a:solidFill>
                <a:latin typeface="Calibri"/>
                <a:cs typeface="Calibri"/>
              </a:rPr>
              <a:t>0.4</a:t>
            </a:r>
            <a:endParaRPr sz="950">
              <a:latin typeface="Calibri"/>
              <a:cs typeface="Calibri"/>
            </a:endParaRPr>
          </a:p>
        </p:txBody>
      </p:sp>
      <p:sp>
        <p:nvSpPr>
          <p:cNvPr id="112" name="object 112"/>
          <p:cNvSpPr/>
          <p:nvPr/>
        </p:nvSpPr>
        <p:spPr>
          <a:xfrm>
            <a:off x="8139766" y="5743035"/>
            <a:ext cx="731520" cy="146050"/>
          </a:xfrm>
          <a:custGeom>
            <a:avLst/>
            <a:gdLst/>
            <a:ahLst/>
            <a:cxnLst/>
            <a:rect l="l" t="t" r="r" b="b"/>
            <a:pathLst>
              <a:path w="731520" h="146050">
                <a:moveTo>
                  <a:pt x="0" y="0"/>
                </a:moveTo>
                <a:lnTo>
                  <a:pt x="731182" y="0"/>
                </a:lnTo>
                <a:lnTo>
                  <a:pt x="731182" y="145819"/>
                </a:lnTo>
                <a:lnTo>
                  <a:pt x="0" y="145819"/>
                </a:lnTo>
                <a:lnTo>
                  <a:pt x="0" y="0"/>
                </a:lnTo>
                <a:close/>
              </a:path>
            </a:pathLst>
          </a:custGeom>
          <a:ln w="7160">
            <a:solidFill>
              <a:srgbClr val="000000"/>
            </a:solidFill>
          </a:ln>
        </p:spPr>
        <p:txBody>
          <a:bodyPr wrap="square" lIns="0" tIns="0" rIns="0" bIns="0" rtlCol="0"/>
          <a:lstStyle/>
          <a:p>
            <a:endParaRPr/>
          </a:p>
        </p:txBody>
      </p:sp>
      <p:sp>
        <p:nvSpPr>
          <p:cNvPr id="113" name="object 113"/>
          <p:cNvSpPr txBox="1"/>
          <p:nvPr/>
        </p:nvSpPr>
        <p:spPr>
          <a:xfrm>
            <a:off x="8167303" y="5804227"/>
            <a:ext cx="700405" cy="81280"/>
          </a:xfrm>
          <a:prstGeom prst="rect">
            <a:avLst/>
          </a:prstGeom>
          <a:solidFill>
            <a:srgbClr val="5B6973"/>
          </a:solidFill>
        </p:spPr>
        <p:txBody>
          <a:bodyPr vert="horz" wrap="square" lIns="0" tIns="0" rIns="0" bIns="0" rtlCol="0">
            <a:spAutoFit/>
          </a:bodyPr>
          <a:lstStyle/>
          <a:p>
            <a:pPr marR="18415" algn="ctr">
              <a:lnSpc>
                <a:spcPts val="600"/>
              </a:lnSpc>
            </a:pPr>
            <a:r>
              <a:rPr sz="950" b="1" spc="-5" dirty="0">
                <a:solidFill>
                  <a:srgbClr val="FFFFFF"/>
                </a:solidFill>
                <a:latin typeface="Calibri"/>
                <a:cs typeface="Calibri"/>
              </a:rPr>
              <a:t>0.8</a:t>
            </a:r>
            <a:endParaRPr sz="950">
              <a:latin typeface="Calibri"/>
              <a:cs typeface="Calibri"/>
            </a:endParaRPr>
          </a:p>
        </p:txBody>
      </p:sp>
      <p:sp>
        <p:nvSpPr>
          <p:cNvPr id="114" name="object 114"/>
          <p:cNvSpPr/>
          <p:nvPr/>
        </p:nvSpPr>
        <p:spPr>
          <a:xfrm>
            <a:off x="5554590" y="3451581"/>
            <a:ext cx="635635" cy="146050"/>
          </a:xfrm>
          <a:custGeom>
            <a:avLst/>
            <a:gdLst/>
            <a:ahLst/>
            <a:cxnLst/>
            <a:rect l="l" t="t" r="r" b="b"/>
            <a:pathLst>
              <a:path w="635635" h="146050">
                <a:moveTo>
                  <a:pt x="0" y="0"/>
                </a:moveTo>
                <a:lnTo>
                  <a:pt x="635358" y="0"/>
                </a:lnTo>
                <a:lnTo>
                  <a:pt x="635358" y="145819"/>
                </a:lnTo>
                <a:lnTo>
                  <a:pt x="0" y="145819"/>
                </a:lnTo>
                <a:lnTo>
                  <a:pt x="0" y="0"/>
                </a:lnTo>
                <a:close/>
              </a:path>
            </a:pathLst>
          </a:custGeom>
          <a:ln w="7160">
            <a:solidFill>
              <a:srgbClr val="000000"/>
            </a:solidFill>
          </a:ln>
        </p:spPr>
        <p:txBody>
          <a:bodyPr wrap="square" lIns="0" tIns="0" rIns="0" bIns="0" rtlCol="0"/>
          <a:lstStyle/>
          <a:p>
            <a:endParaRPr/>
          </a:p>
        </p:txBody>
      </p:sp>
      <p:sp>
        <p:nvSpPr>
          <p:cNvPr id="115" name="object 115"/>
          <p:cNvSpPr txBox="1"/>
          <p:nvPr/>
        </p:nvSpPr>
        <p:spPr>
          <a:xfrm>
            <a:off x="5558170" y="3455162"/>
            <a:ext cx="628650" cy="141605"/>
          </a:xfrm>
          <a:prstGeom prst="rect">
            <a:avLst/>
          </a:prstGeom>
          <a:solidFill>
            <a:srgbClr val="5B6973"/>
          </a:solidFill>
        </p:spPr>
        <p:txBody>
          <a:bodyPr vert="horz" wrap="square" lIns="0" tIns="0" rIns="0" bIns="0" rtlCol="0">
            <a:spAutoFit/>
          </a:bodyPr>
          <a:lstStyle/>
          <a:p>
            <a:pPr algn="ctr">
              <a:lnSpc>
                <a:spcPts val="1055"/>
              </a:lnSpc>
            </a:pPr>
            <a:r>
              <a:rPr sz="950" b="1" spc="-5" dirty="0">
                <a:solidFill>
                  <a:srgbClr val="FFFFFF"/>
                </a:solidFill>
                <a:latin typeface="Calibri"/>
                <a:cs typeface="Calibri"/>
              </a:rPr>
              <a:t>0.5</a:t>
            </a:r>
            <a:endParaRPr sz="950">
              <a:latin typeface="Calibri"/>
              <a:cs typeface="Calibri"/>
            </a:endParaRPr>
          </a:p>
        </p:txBody>
      </p:sp>
      <p:grpSp>
        <p:nvGrpSpPr>
          <p:cNvPr id="116" name="object 116"/>
          <p:cNvGrpSpPr/>
          <p:nvPr/>
        </p:nvGrpSpPr>
        <p:grpSpPr>
          <a:xfrm>
            <a:off x="6281962" y="3447771"/>
            <a:ext cx="595630" cy="153670"/>
            <a:chOff x="6281962" y="3447771"/>
            <a:chExt cx="595630" cy="153670"/>
          </a:xfrm>
        </p:grpSpPr>
        <p:sp>
          <p:nvSpPr>
            <p:cNvPr id="117" name="object 117"/>
            <p:cNvSpPr/>
            <p:nvPr/>
          </p:nvSpPr>
          <p:spPr>
            <a:xfrm>
              <a:off x="6285772" y="3451581"/>
              <a:ext cx="588010" cy="146050"/>
            </a:xfrm>
            <a:custGeom>
              <a:avLst/>
              <a:gdLst/>
              <a:ahLst/>
              <a:cxnLst/>
              <a:rect l="l" t="t" r="r" b="b"/>
              <a:pathLst>
                <a:path w="588009" h="146050">
                  <a:moveTo>
                    <a:pt x="587446" y="0"/>
                  </a:moveTo>
                  <a:lnTo>
                    <a:pt x="0" y="0"/>
                  </a:lnTo>
                  <a:lnTo>
                    <a:pt x="0" y="145818"/>
                  </a:lnTo>
                  <a:lnTo>
                    <a:pt x="587446" y="145818"/>
                  </a:lnTo>
                  <a:lnTo>
                    <a:pt x="587446" y="0"/>
                  </a:lnTo>
                  <a:close/>
                </a:path>
              </a:pathLst>
            </a:custGeom>
            <a:solidFill>
              <a:srgbClr val="5B6973"/>
            </a:solidFill>
          </p:spPr>
          <p:txBody>
            <a:bodyPr wrap="square" lIns="0" tIns="0" rIns="0" bIns="0" rtlCol="0"/>
            <a:lstStyle/>
            <a:p>
              <a:endParaRPr/>
            </a:p>
          </p:txBody>
        </p:sp>
        <p:sp>
          <p:nvSpPr>
            <p:cNvPr id="118" name="object 118"/>
            <p:cNvSpPr/>
            <p:nvPr/>
          </p:nvSpPr>
          <p:spPr>
            <a:xfrm>
              <a:off x="6285772" y="3451581"/>
              <a:ext cx="588010" cy="146050"/>
            </a:xfrm>
            <a:custGeom>
              <a:avLst/>
              <a:gdLst/>
              <a:ahLst/>
              <a:cxnLst/>
              <a:rect l="l" t="t" r="r" b="b"/>
              <a:pathLst>
                <a:path w="588009" h="146050">
                  <a:moveTo>
                    <a:pt x="0" y="0"/>
                  </a:moveTo>
                  <a:lnTo>
                    <a:pt x="587445" y="0"/>
                  </a:lnTo>
                  <a:lnTo>
                    <a:pt x="587445" y="145819"/>
                  </a:lnTo>
                  <a:lnTo>
                    <a:pt x="0" y="145819"/>
                  </a:lnTo>
                  <a:lnTo>
                    <a:pt x="0" y="0"/>
                  </a:lnTo>
                  <a:close/>
                </a:path>
              </a:pathLst>
            </a:custGeom>
            <a:ln w="7160">
              <a:solidFill>
                <a:srgbClr val="000000"/>
              </a:solidFill>
            </a:ln>
          </p:spPr>
          <p:txBody>
            <a:bodyPr wrap="square" lIns="0" tIns="0" rIns="0" bIns="0" rtlCol="0"/>
            <a:lstStyle/>
            <a:p>
              <a:endParaRPr/>
            </a:p>
          </p:txBody>
        </p:sp>
      </p:grpSp>
      <p:sp>
        <p:nvSpPr>
          <p:cNvPr id="119" name="object 119"/>
          <p:cNvSpPr txBox="1"/>
          <p:nvPr/>
        </p:nvSpPr>
        <p:spPr>
          <a:xfrm>
            <a:off x="6289352" y="3431418"/>
            <a:ext cx="580390" cy="170815"/>
          </a:xfrm>
          <a:prstGeom prst="rect">
            <a:avLst/>
          </a:prstGeom>
        </p:spPr>
        <p:txBody>
          <a:bodyPr vert="horz" wrap="square" lIns="0" tIns="12700" rIns="0" bIns="0" rtlCol="0">
            <a:spAutoFit/>
          </a:bodyPr>
          <a:lstStyle/>
          <a:p>
            <a:pPr algn="ctr">
              <a:lnSpc>
                <a:spcPct val="100000"/>
              </a:lnSpc>
              <a:spcBef>
                <a:spcPts val="100"/>
              </a:spcBef>
            </a:pPr>
            <a:r>
              <a:rPr sz="950" b="1" spc="-5" dirty="0">
                <a:solidFill>
                  <a:srgbClr val="FFFFFF"/>
                </a:solidFill>
                <a:latin typeface="Calibri"/>
                <a:cs typeface="Calibri"/>
              </a:rPr>
              <a:t>0.4</a:t>
            </a:r>
            <a:endParaRPr sz="950">
              <a:latin typeface="Calibri"/>
              <a:cs typeface="Calibri"/>
            </a:endParaRPr>
          </a:p>
        </p:txBody>
      </p:sp>
      <p:grpSp>
        <p:nvGrpSpPr>
          <p:cNvPr id="120" name="object 120"/>
          <p:cNvGrpSpPr/>
          <p:nvPr/>
        </p:nvGrpSpPr>
        <p:grpSpPr>
          <a:xfrm>
            <a:off x="7794321" y="3447771"/>
            <a:ext cx="786765" cy="153670"/>
            <a:chOff x="7794321" y="3447771"/>
            <a:chExt cx="786765" cy="153670"/>
          </a:xfrm>
        </p:grpSpPr>
        <p:sp>
          <p:nvSpPr>
            <p:cNvPr id="121" name="object 121"/>
            <p:cNvSpPr/>
            <p:nvPr/>
          </p:nvSpPr>
          <p:spPr>
            <a:xfrm>
              <a:off x="7798131" y="3451581"/>
              <a:ext cx="779145" cy="146050"/>
            </a:xfrm>
            <a:custGeom>
              <a:avLst/>
              <a:gdLst/>
              <a:ahLst/>
              <a:cxnLst/>
              <a:rect l="l" t="t" r="r" b="b"/>
              <a:pathLst>
                <a:path w="779145" h="146050">
                  <a:moveTo>
                    <a:pt x="779094" y="0"/>
                  </a:moveTo>
                  <a:lnTo>
                    <a:pt x="0" y="0"/>
                  </a:lnTo>
                  <a:lnTo>
                    <a:pt x="0" y="145818"/>
                  </a:lnTo>
                  <a:lnTo>
                    <a:pt x="779094" y="145818"/>
                  </a:lnTo>
                  <a:lnTo>
                    <a:pt x="779094" y="0"/>
                  </a:lnTo>
                  <a:close/>
                </a:path>
              </a:pathLst>
            </a:custGeom>
            <a:solidFill>
              <a:srgbClr val="5B6973"/>
            </a:solidFill>
          </p:spPr>
          <p:txBody>
            <a:bodyPr wrap="square" lIns="0" tIns="0" rIns="0" bIns="0" rtlCol="0"/>
            <a:lstStyle/>
            <a:p>
              <a:endParaRPr/>
            </a:p>
          </p:txBody>
        </p:sp>
        <p:sp>
          <p:nvSpPr>
            <p:cNvPr id="122" name="object 122"/>
            <p:cNvSpPr/>
            <p:nvPr/>
          </p:nvSpPr>
          <p:spPr>
            <a:xfrm>
              <a:off x="7798131" y="3451581"/>
              <a:ext cx="779145" cy="146050"/>
            </a:xfrm>
            <a:custGeom>
              <a:avLst/>
              <a:gdLst/>
              <a:ahLst/>
              <a:cxnLst/>
              <a:rect l="l" t="t" r="r" b="b"/>
              <a:pathLst>
                <a:path w="779145" h="146050">
                  <a:moveTo>
                    <a:pt x="0" y="0"/>
                  </a:moveTo>
                  <a:lnTo>
                    <a:pt x="779094" y="0"/>
                  </a:lnTo>
                  <a:lnTo>
                    <a:pt x="779094" y="145819"/>
                  </a:lnTo>
                  <a:lnTo>
                    <a:pt x="0" y="145819"/>
                  </a:lnTo>
                  <a:lnTo>
                    <a:pt x="0" y="0"/>
                  </a:lnTo>
                  <a:close/>
                </a:path>
              </a:pathLst>
            </a:custGeom>
            <a:ln w="7160">
              <a:solidFill>
                <a:srgbClr val="000000"/>
              </a:solidFill>
            </a:ln>
          </p:spPr>
          <p:txBody>
            <a:bodyPr wrap="square" lIns="0" tIns="0" rIns="0" bIns="0" rtlCol="0"/>
            <a:lstStyle/>
            <a:p>
              <a:endParaRPr/>
            </a:p>
          </p:txBody>
        </p:sp>
      </p:grpSp>
      <p:sp>
        <p:nvSpPr>
          <p:cNvPr id="123" name="object 123"/>
          <p:cNvSpPr txBox="1"/>
          <p:nvPr/>
        </p:nvSpPr>
        <p:spPr>
          <a:xfrm>
            <a:off x="7801712" y="3431418"/>
            <a:ext cx="748030" cy="170815"/>
          </a:xfrm>
          <a:prstGeom prst="rect">
            <a:avLst/>
          </a:prstGeom>
        </p:spPr>
        <p:txBody>
          <a:bodyPr vert="horz" wrap="square" lIns="0" tIns="12700" rIns="0" bIns="0" rtlCol="0">
            <a:spAutoFit/>
          </a:bodyPr>
          <a:lstStyle/>
          <a:p>
            <a:pPr marL="22225" algn="ctr">
              <a:lnSpc>
                <a:spcPct val="100000"/>
              </a:lnSpc>
              <a:spcBef>
                <a:spcPts val="100"/>
              </a:spcBef>
            </a:pPr>
            <a:r>
              <a:rPr sz="950" b="1" spc="-5" dirty="0">
                <a:solidFill>
                  <a:srgbClr val="FFFFFF"/>
                </a:solidFill>
                <a:latin typeface="Calibri"/>
                <a:cs typeface="Calibri"/>
              </a:rPr>
              <a:t>0.5</a:t>
            </a:r>
            <a:endParaRPr sz="950">
              <a:latin typeface="Calibri"/>
              <a:cs typeface="Calibri"/>
            </a:endParaRPr>
          </a:p>
        </p:txBody>
      </p:sp>
      <p:sp>
        <p:nvSpPr>
          <p:cNvPr id="124" name="object 124"/>
          <p:cNvSpPr/>
          <p:nvPr/>
        </p:nvSpPr>
        <p:spPr>
          <a:xfrm>
            <a:off x="8675134" y="3451581"/>
            <a:ext cx="781685" cy="146050"/>
          </a:xfrm>
          <a:custGeom>
            <a:avLst/>
            <a:gdLst/>
            <a:ahLst/>
            <a:cxnLst/>
            <a:rect l="l" t="t" r="r" b="b"/>
            <a:pathLst>
              <a:path w="781684" h="146050">
                <a:moveTo>
                  <a:pt x="0" y="0"/>
                </a:moveTo>
                <a:lnTo>
                  <a:pt x="781177" y="0"/>
                </a:lnTo>
                <a:lnTo>
                  <a:pt x="781177" y="145819"/>
                </a:lnTo>
                <a:lnTo>
                  <a:pt x="0" y="145819"/>
                </a:lnTo>
                <a:lnTo>
                  <a:pt x="0" y="0"/>
                </a:lnTo>
                <a:close/>
              </a:path>
            </a:pathLst>
          </a:custGeom>
          <a:ln w="7160">
            <a:solidFill>
              <a:srgbClr val="000000"/>
            </a:solidFill>
          </a:ln>
        </p:spPr>
        <p:txBody>
          <a:bodyPr wrap="square" lIns="0" tIns="0" rIns="0" bIns="0" rtlCol="0"/>
          <a:lstStyle/>
          <a:p>
            <a:endParaRPr/>
          </a:p>
        </p:txBody>
      </p:sp>
      <p:sp>
        <p:nvSpPr>
          <p:cNvPr id="125" name="object 125"/>
          <p:cNvSpPr txBox="1"/>
          <p:nvPr/>
        </p:nvSpPr>
        <p:spPr>
          <a:xfrm>
            <a:off x="8678714" y="3455162"/>
            <a:ext cx="821690" cy="141605"/>
          </a:xfrm>
          <a:prstGeom prst="rect">
            <a:avLst/>
          </a:prstGeom>
          <a:solidFill>
            <a:srgbClr val="5B6973"/>
          </a:solidFill>
        </p:spPr>
        <p:txBody>
          <a:bodyPr vert="horz" wrap="square" lIns="0" tIns="0" rIns="0" bIns="0" rtlCol="0">
            <a:spAutoFit/>
          </a:bodyPr>
          <a:lstStyle/>
          <a:p>
            <a:pPr marR="40005" algn="ctr">
              <a:lnSpc>
                <a:spcPts val="1055"/>
              </a:lnSpc>
            </a:pPr>
            <a:r>
              <a:rPr sz="950" b="1" spc="-5" dirty="0">
                <a:solidFill>
                  <a:srgbClr val="FFFFFF"/>
                </a:solidFill>
                <a:latin typeface="Calibri"/>
                <a:cs typeface="Calibri"/>
              </a:rPr>
              <a:t>0.8</a:t>
            </a:r>
            <a:endParaRPr sz="950">
              <a:latin typeface="Calibri"/>
              <a:cs typeface="Calibri"/>
            </a:endParaRPr>
          </a:p>
        </p:txBody>
      </p:sp>
      <p:grpSp>
        <p:nvGrpSpPr>
          <p:cNvPr id="126" name="object 126"/>
          <p:cNvGrpSpPr/>
          <p:nvPr/>
        </p:nvGrpSpPr>
        <p:grpSpPr>
          <a:xfrm>
            <a:off x="9548325" y="3447771"/>
            <a:ext cx="741045" cy="153670"/>
            <a:chOff x="9548325" y="3447771"/>
            <a:chExt cx="741045" cy="153670"/>
          </a:xfrm>
        </p:grpSpPr>
        <p:sp>
          <p:nvSpPr>
            <p:cNvPr id="127" name="object 127"/>
            <p:cNvSpPr/>
            <p:nvPr/>
          </p:nvSpPr>
          <p:spPr>
            <a:xfrm>
              <a:off x="9552135" y="3451581"/>
              <a:ext cx="733425" cy="146050"/>
            </a:xfrm>
            <a:custGeom>
              <a:avLst/>
              <a:gdLst/>
              <a:ahLst/>
              <a:cxnLst/>
              <a:rect l="l" t="t" r="r" b="b"/>
              <a:pathLst>
                <a:path w="733425" h="146050">
                  <a:moveTo>
                    <a:pt x="733265" y="0"/>
                  </a:moveTo>
                  <a:lnTo>
                    <a:pt x="0" y="0"/>
                  </a:lnTo>
                  <a:lnTo>
                    <a:pt x="0" y="145818"/>
                  </a:lnTo>
                  <a:lnTo>
                    <a:pt x="733265" y="145818"/>
                  </a:lnTo>
                  <a:lnTo>
                    <a:pt x="733265" y="0"/>
                  </a:lnTo>
                  <a:close/>
                </a:path>
              </a:pathLst>
            </a:custGeom>
            <a:solidFill>
              <a:srgbClr val="5B6973"/>
            </a:solidFill>
          </p:spPr>
          <p:txBody>
            <a:bodyPr wrap="square" lIns="0" tIns="0" rIns="0" bIns="0" rtlCol="0"/>
            <a:lstStyle/>
            <a:p>
              <a:endParaRPr/>
            </a:p>
          </p:txBody>
        </p:sp>
        <p:sp>
          <p:nvSpPr>
            <p:cNvPr id="128" name="object 128"/>
            <p:cNvSpPr/>
            <p:nvPr/>
          </p:nvSpPr>
          <p:spPr>
            <a:xfrm>
              <a:off x="9552135" y="3451581"/>
              <a:ext cx="733425" cy="146050"/>
            </a:xfrm>
            <a:custGeom>
              <a:avLst/>
              <a:gdLst/>
              <a:ahLst/>
              <a:cxnLst/>
              <a:rect l="l" t="t" r="r" b="b"/>
              <a:pathLst>
                <a:path w="733425" h="146050">
                  <a:moveTo>
                    <a:pt x="0" y="0"/>
                  </a:moveTo>
                  <a:lnTo>
                    <a:pt x="733265" y="0"/>
                  </a:lnTo>
                  <a:lnTo>
                    <a:pt x="733265" y="145819"/>
                  </a:lnTo>
                  <a:lnTo>
                    <a:pt x="0" y="145819"/>
                  </a:lnTo>
                  <a:lnTo>
                    <a:pt x="0" y="0"/>
                  </a:lnTo>
                  <a:close/>
                </a:path>
              </a:pathLst>
            </a:custGeom>
            <a:ln w="7160">
              <a:solidFill>
                <a:srgbClr val="000000"/>
              </a:solidFill>
            </a:ln>
          </p:spPr>
          <p:txBody>
            <a:bodyPr wrap="square" lIns="0" tIns="0" rIns="0" bIns="0" rtlCol="0"/>
            <a:lstStyle/>
            <a:p>
              <a:endParaRPr/>
            </a:p>
          </p:txBody>
        </p:sp>
      </p:grpSp>
      <p:sp>
        <p:nvSpPr>
          <p:cNvPr id="129" name="object 129"/>
          <p:cNvSpPr txBox="1"/>
          <p:nvPr/>
        </p:nvSpPr>
        <p:spPr>
          <a:xfrm>
            <a:off x="9828303" y="3431418"/>
            <a:ext cx="180340" cy="170815"/>
          </a:xfrm>
          <a:prstGeom prst="rect">
            <a:avLst/>
          </a:prstGeom>
        </p:spPr>
        <p:txBody>
          <a:bodyPr vert="horz" wrap="square" lIns="0" tIns="12700" rIns="0" bIns="0" rtlCol="0">
            <a:spAutoFit/>
          </a:bodyPr>
          <a:lstStyle/>
          <a:p>
            <a:pPr marL="12700">
              <a:lnSpc>
                <a:spcPct val="100000"/>
              </a:lnSpc>
              <a:spcBef>
                <a:spcPts val="100"/>
              </a:spcBef>
            </a:pPr>
            <a:r>
              <a:rPr sz="950" b="1" spc="-5" dirty="0">
                <a:solidFill>
                  <a:srgbClr val="FFFFFF"/>
                </a:solidFill>
                <a:latin typeface="Calibri"/>
                <a:cs typeface="Calibri"/>
              </a:rPr>
              <a:t>0</a:t>
            </a:r>
            <a:r>
              <a:rPr sz="950" b="1" dirty="0">
                <a:solidFill>
                  <a:srgbClr val="FFFFFF"/>
                </a:solidFill>
                <a:latin typeface="Calibri"/>
                <a:cs typeface="Calibri"/>
              </a:rPr>
              <a:t>.4</a:t>
            </a:r>
            <a:endParaRPr sz="950">
              <a:latin typeface="Calibri"/>
              <a:cs typeface="Calibri"/>
            </a:endParaRPr>
          </a:p>
        </p:txBody>
      </p:sp>
      <p:sp>
        <p:nvSpPr>
          <p:cNvPr id="130" name="object 130"/>
          <p:cNvSpPr/>
          <p:nvPr/>
        </p:nvSpPr>
        <p:spPr>
          <a:xfrm>
            <a:off x="6775310" y="2672487"/>
            <a:ext cx="2145665" cy="146050"/>
          </a:xfrm>
          <a:custGeom>
            <a:avLst/>
            <a:gdLst/>
            <a:ahLst/>
            <a:cxnLst/>
            <a:rect l="l" t="t" r="r" b="b"/>
            <a:pathLst>
              <a:path w="2145665" h="146050">
                <a:moveTo>
                  <a:pt x="2145633" y="0"/>
                </a:moveTo>
                <a:lnTo>
                  <a:pt x="0" y="0"/>
                </a:lnTo>
                <a:lnTo>
                  <a:pt x="0" y="145818"/>
                </a:lnTo>
                <a:lnTo>
                  <a:pt x="2145633" y="145818"/>
                </a:lnTo>
                <a:lnTo>
                  <a:pt x="2145633" y="0"/>
                </a:lnTo>
                <a:close/>
              </a:path>
            </a:pathLst>
          </a:custGeom>
          <a:solidFill>
            <a:srgbClr val="5B6973"/>
          </a:solidFill>
        </p:spPr>
        <p:txBody>
          <a:bodyPr wrap="square" lIns="0" tIns="0" rIns="0" bIns="0" rtlCol="0"/>
          <a:lstStyle/>
          <a:p>
            <a:endParaRPr/>
          </a:p>
        </p:txBody>
      </p:sp>
      <p:sp>
        <p:nvSpPr>
          <p:cNvPr id="131" name="object 131"/>
          <p:cNvSpPr txBox="1"/>
          <p:nvPr/>
        </p:nvSpPr>
        <p:spPr>
          <a:xfrm>
            <a:off x="6775310" y="2672487"/>
            <a:ext cx="2145665" cy="146050"/>
          </a:xfrm>
          <a:prstGeom prst="rect">
            <a:avLst/>
          </a:prstGeom>
          <a:ln w="7160">
            <a:solidFill>
              <a:srgbClr val="000000"/>
            </a:solidFill>
          </a:ln>
        </p:spPr>
        <p:txBody>
          <a:bodyPr vert="horz" wrap="square" lIns="0" tIns="0" rIns="0" bIns="0" rtlCol="0">
            <a:spAutoFit/>
          </a:bodyPr>
          <a:lstStyle/>
          <a:p>
            <a:pPr algn="ctr">
              <a:lnSpc>
                <a:spcPts val="1065"/>
              </a:lnSpc>
            </a:pPr>
            <a:r>
              <a:rPr sz="950" b="1" spc="-5" dirty="0">
                <a:solidFill>
                  <a:srgbClr val="FFFFFF"/>
                </a:solidFill>
                <a:latin typeface="Calibri"/>
                <a:cs typeface="Calibri"/>
              </a:rPr>
              <a:t>0.54</a:t>
            </a:r>
            <a:endParaRPr sz="950">
              <a:latin typeface="Calibri"/>
              <a:cs typeface="Calibri"/>
            </a:endParaRPr>
          </a:p>
        </p:txBody>
      </p:sp>
      <p:sp>
        <p:nvSpPr>
          <p:cNvPr id="132" name="object 132"/>
          <p:cNvSpPr txBox="1"/>
          <p:nvPr/>
        </p:nvSpPr>
        <p:spPr>
          <a:xfrm>
            <a:off x="8041859" y="1891309"/>
            <a:ext cx="389890" cy="194310"/>
          </a:xfrm>
          <a:prstGeom prst="rect">
            <a:avLst/>
          </a:prstGeom>
          <a:solidFill>
            <a:srgbClr val="5B6973"/>
          </a:solidFill>
          <a:ln w="7160">
            <a:solidFill>
              <a:srgbClr val="000000"/>
            </a:solidFill>
          </a:ln>
        </p:spPr>
        <p:txBody>
          <a:bodyPr vert="horz" wrap="square" lIns="0" tIns="8890" rIns="0" bIns="0" rtlCol="0">
            <a:spAutoFit/>
          </a:bodyPr>
          <a:lstStyle/>
          <a:p>
            <a:pPr marL="71755">
              <a:lnSpc>
                <a:spcPct val="100000"/>
              </a:lnSpc>
              <a:spcBef>
                <a:spcPts val="70"/>
              </a:spcBef>
            </a:pPr>
            <a:r>
              <a:rPr sz="1050" b="1" spc="10" dirty="0">
                <a:solidFill>
                  <a:srgbClr val="FFFFFF"/>
                </a:solidFill>
                <a:latin typeface="Calibri"/>
                <a:cs typeface="Calibri"/>
              </a:rPr>
              <a:t>0.58</a:t>
            </a:r>
            <a:endParaRPr sz="1050">
              <a:latin typeface="Calibri"/>
              <a:cs typeface="Calibri"/>
            </a:endParaRPr>
          </a:p>
        </p:txBody>
      </p:sp>
      <p:sp>
        <p:nvSpPr>
          <p:cNvPr id="133" name="object 133"/>
          <p:cNvSpPr txBox="1"/>
          <p:nvPr/>
        </p:nvSpPr>
        <p:spPr>
          <a:xfrm>
            <a:off x="7500242" y="1599670"/>
            <a:ext cx="429259" cy="243840"/>
          </a:xfrm>
          <a:prstGeom prst="rect">
            <a:avLst/>
          </a:prstGeom>
          <a:solidFill>
            <a:srgbClr val="5B6973"/>
          </a:solidFill>
          <a:ln w="7160">
            <a:solidFill>
              <a:srgbClr val="000000"/>
            </a:solidFill>
          </a:ln>
        </p:spPr>
        <p:txBody>
          <a:bodyPr vert="horz" wrap="square" lIns="0" tIns="8890" rIns="0" bIns="0" rtlCol="0">
            <a:spAutoFit/>
          </a:bodyPr>
          <a:lstStyle/>
          <a:p>
            <a:pPr marL="111125">
              <a:lnSpc>
                <a:spcPct val="100000"/>
              </a:lnSpc>
              <a:spcBef>
                <a:spcPts val="70"/>
              </a:spcBef>
            </a:pPr>
            <a:r>
              <a:rPr sz="1050" b="1" spc="10" dirty="0">
                <a:solidFill>
                  <a:srgbClr val="FFFFFF"/>
                </a:solidFill>
                <a:latin typeface="Calibri"/>
                <a:cs typeface="Calibri"/>
              </a:rPr>
              <a:t>0.67</a:t>
            </a:r>
            <a:endParaRPr sz="105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9887" y="821436"/>
            <a:ext cx="5510530"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spc="-10" dirty="0"/>
              <a:t> performance</a:t>
            </a:r>
            <a:r>
              <a:rPr spc="-15" dirty="0"/>
              <a:t> </a:t>
            </a:r>
            <a:r>
              <a:rPr spc="-5" dirty="0"/>
              <a:t>dashboards</a:t>
            </a:r>
          </a:p>
        </p:txBody>
      </p:sp>
      <p:sp>
        <p:nvSpPr>
          <p:cNvPr id="3" name="object 3"/>
          <p:cNvSpPr txBox="1"/>
          <p:nvPr/>
        </p:nvSpPr>
        <p:spPr>
          <a:xfrm>
            <a:off x="8909515" y="6123432"/>
            <a:ext cx="161925" cy="19304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7F7F7F"/>
                </a:solidFill>
                <a:latin typeface="Calibri"/>
                <a:cs typeface="Calibri"/>
              </a:rPr>
              <a:t>39</a:t>
            </a:r>
            <a:endParaRPr sz="1100">
              <a:latin typeface="Calibri"/>
              <a:cs typeface="Calibri"/>
            </a:endParaRPr>
          </a:p>
        </p:txBody>
      </p:sp>
      <p:pic>
        <p:nvPicPr>
          <p:cNvPr id="4" name="object 4"/>
          <p:cNvPicPr/>
          <p:nvPr/>
        </p:nvPicPr>
        <p:blipFill>
          <a:blip r:embed="rId2" cstate="print"/>
          <a:stretch>
            <a:fillRect/>
          </a:stretch>
        </p:blipFill>
        <p:spPr>
          <a:xfrm>
            <a:off x="560831" y="2724911"/>
            <a:ext cx="1078992" cy="1078992"/>
          </a:xfrm>
          <a:prstGeom prst="rect">
            <a:avLst/>
          </a:prstGeom>
        </p:spPr>
      </p:pic>
      <p:sp>
        <p:nvSpPr>
          <p:cNvPr id="5" name="object 5"/>
          <p:cNvSpPr txBox="1"/>
          <p:nvPr/>
        </p:nvSpPr>
        <p:spPr>
          <a:xfrm>
            <a:off x="548447" y="3861816"/>
            <a:ext cx="2675890" cy="513080"/>
          </a:xfrm>
          <a:prstGeom prst="rect">
            <a:avLst/>
          </a:prstGeom>
        </p:spPr>
        <p:txBody>
          <a:bodyPr vert="horz" wrap="square" lIns="0" tIns="45719" rIns="0" bIns="0" rtlCol="0">
            <a:spAutoFit/>
          </a:bodyPr>
          <a:lstStyle/>
          <a:p>
            <a:pPr marL="12700" marR="5080">
              <a:lnSpc>
                <a:spcPts val="1800"/>
              </a:lnSpc>
              <a:spcBef>
                <a:spcPts val="359"/>
              </a:spcBef>
            </a:pPr>
            <a:r>
              <a:rPr sz="1700" b="1" dirty="0">
                <a:latin typeface="Calibri"/>
                <a:cs typeface="Calibri"/>
              </a:rPr>
              <a:t>A dashboard is a collection </a:t>
            </a:r>
            <a:r>
              <a:rPr sz="1700" b="1" spc="5" dirty="0">
                <a:latin typeface="Calibri"/>
                <a:cs typeface="Calibri"/>
              </a:rPr>
              <a:t>of </a:t>
            </a:r>
            <a:r>
              <a:rPr sz="1700" b="1" spc="-370" dirty="0">
                <a:latin typeface="Calibri"/>
                <a:cs typeface="Calibri"/>
              </a:rPr>
              <a:t> </a:t>
            </a:r>
            <a:r>
              <a:rPr sz="1700" b="1" spc="-5" dirty="0">
                <a:latin typeface="Calibri"/>
                <a:cs typeface="Calibri"/>
              </a:rPr>
              <a:t>widgets</a:t>
            </a:r>
            <a:endParaRPr sz="1700">
              <a:latin typeface="Calibri"/>
              <a:cs typeface="Calibri"/>
            </a:endParaRPr>
          </a:p>
        </p:txBody>
      </p:sp>
      <p:pic>
        <p:nvPicPr>
          <p:cNvPr id="6" name="object 6"/>
          <p:cNvPicPr/>
          <p:nvPr/>
        </p:nvPicPr>
        <p:blipFill>
          <a:blip r:embed="rId3" cstate="print"/>
          <a:stretch>
            <a:fillRect/>
          </a:stretch>
        </p:blipFill>
        <p:spPr>
          <a:xfrm>
            <a:off x="4099559" y="2724911"/>
            <a:ext cx="1082039" cy="1078992"/>
          </a:xfrm>
          <a:prstGeom prst="rect">
            <a:avLst/>
          </a:prstGeom>
        </p:spPr>
      </p:pic>
      <p:sp>
        <p:nvSpPr>
          <p:cNvPr id="7" name="object 7"/>
          <p:cNvSpPr txBox="1"/>
          <p:nvPr/>
        </p:nvSpPr>
        <p:spPr>
          <a:xfrm>
            <a:off x="4089869" y="3861816"/>
            <a:ext cx="2979420" cy="737870"/>
          </a:xfrm>
          <a:prstGeom prst="rect">
            <a:avLst/>
          </a:prstGeom>
        </p:spPr>
        <p:txBody>
          <a:bodyPr vert="horz" wrap="square" lIns="0" tIns="45719" rIns="0" bIns="0" rtlCol="0">
            <a:spAutoFit/>
          </a:bodyPr>
          <a:lstStyle/>
          <a:p>
            <a:pPr marL="12700" marR="5080">
              <a:lnSpc>
                <a:spcPts val="1800"/>
              </a:lnSpc>
              <a:spcBef>
                <a:spcPts val="359"/>
              </a:spcBef>
            </a:pPr>
            <a:r>
              <a:rPr sz="1700" b="1" spc="-5" dirty="0">
                <a:latin typeface="Calibri"/>
                <a:cs typeface="Calibri"/>
              </a:rPr>
              <a:t>Each widget displays at </a:t>
            </a:r>
            <a:r>
              <a:rPr sz="1700" b="1" dirty="0">
                <a:latin typeface="Calibri"/>
                <a:cs typeface="Calibri"/>
              </a:rPr>
              <a:t>least one </a:t>
            </a:r>
            <a:r>
              <a:rPr sz="1700" b="1" spc="-370" dirty="0">
                <a:latin typeface="Calibri"/>
                <a:cs typeface="Calibri"/>
              </a:rPr>
              <a:t> </a:t>
            </a:r>
            <a:r>
              <a:rPr sz="1700" b="1" dirty="0">
                <a:latin typeface="Calibri"/>
                <a:cs typeface="Calibri"/>
              </a:rPr>
              <a:t>performance</a:t>
            </a:r>
            <a:r>
              <a:rPr sz="1700" b="1" spc="5" dirty="0">
                <a:latin typeface="Calibri"/>
                <a:cs typeface="Calibri"/>
              </a:rPr>
              <a:t> </a:t>
            </a:r>
            <a:r>
              <a:rPr sz="1700" b="1" dirty="0">
                <a:latin typeface="Calibri"/>
                <a:cs typeface="Calibri"/>
              </a:rPr>
              <a:t>measure</a:t>
            </a:r>
            <a:endParaRPr sz="1700">
              <a:latin typeface="Calibri"/>
              <a:cs typeface="Calibri"/>
            </a:endParaRPr>
          </a:p>
          <a:p>
            <a:pPr marL="12700">
              <a:lnSpc>
                <a:spcPct val="100000"/>
              </a:lnSpc>
              <a:spcBef>
                <a:spcPts val="185"/>
              </a:spcBef>
            </a:pPr>
            <a:r>
              <a:rPr sz="1300" spc="-15" dirty="0">
                <a:latin typeface="Calibri"/>
                <a:cs typeface="Calibri"/>
              </a:rPr>
              <a:t>E.g.</a:t>
            </a:r>
            <a:r>
              <a:rPr sz="1300" spc="-40" dirty="0">
                <a:latin typeface="Calibri"/>
                <a:cs typeface="Calibri"/>
              </a:rPr>
              <a:t> </a:t>
            </a:r>
            <a:r>
              <a:rPr sz="1300" spc="-20" dirty="0">
                <a:latin typeface="Calibri"/>
                <a:cs typeface="Calibri"/>
              </a:rPr>
              <a:t>The</a:t>
            </a:r>
            <a:r>
              <a:rPr sz="1300" spc="-40" dirty="0">
                <a:latin typeface="Calibri"/>
                <a:cs typeface="Calibri"/>
              </a:rPr>
              <a:t> </a:t>
            </a:r>
            <a:r>
              <a:rPr sz="1300" spc="-30" dirty="0">
                <a:latin typeface="Calibri"/>
                <a:cs typeface="Calibri"/>
              </a:rPr>
              <a:t>average</a:t>
            </a:r>
            <a:r>
              <a:rPr sz="1300" spc="-40" dirty="0">
                <a:latin typeface="Calibri"/>
                <a:cs typeface="Calibri"/>
              </a:rPr>
              <a:t> </a:t>
            </a:r>
            <a:r>
              <a:rPr sz="1300" spc="-20" dirty="0">
                <a:latin typeface="Calibri"/>
                <a:cs typeface="Calibri"/>
              </a:rPr>
              <a:t>case</a:t>
            </a:r>
            <a:r>
              <a:rPr sz="1300" spc="-40" dirty="0">
                <a:latin typeface="Calibri"/>
                <a:cs typeface="Calibri"/>
              </a:rPr>
              <a:t> </a:t>
            </a:r>
            <a:r>
              <a:rPr sz="1300" spc="-25" dirty="0">
                <a:latin typeface="Calibri"/>
                <a:cs typeface="Calibri"/>
              </a:rPr>
              <a:t>duration</a:t>
            </a:r>
            <a:endParaRPr sz="1300">
              <a:latin typeface="Calibri"/>
              <a:cs typeface="Calibri"/>
            </a:endParaRPr>
          </a:p>
        </p:txBody>
      </p:sp>
      <p:pic>
        <p:nvPicPr>
          <p:cNvPr id="8" name="object 8"/>
          <p:cNvPicPr/>
          <p:nvPr/>
        </p:nvPicPr>
        <p:blipFill>
          <a:blip r:embed="rId4" cstate="print"/>
          <a:stretch>
            <a:fillRect/>
          </a:stretch>
        </p:blipFill>
        <p:spPr>
          <a:xfrm>
            <a:off x="7641335" y="2724911"/>
            <a:ext cx="1082040" cy="1078992"/>
          </a:xfrm>
          <a:prstGeom prst="rect">
            <a:avLst/>
          </a:prstGeom>
        </p:spPr>
      </p:pic>
      <p:sp>
        <p:nvSpPr>
          <p:cNvPr id="9" name="object 9"/>
          <p:cNvSpPr txBox="1"/>
          <p:nvPr/>
        </p:nvSpPr>
        <p:spPr>
          <a:xfrm>
            <a:off x="7631291" y="3861816"/>
            <a:ext cx="2020570" cy="284480"/>
          </a:xfrm>
          <a:prstGeom prst="rect">
            <a:avLst/>
          </a:prstGeom>
        </p:spPr>
        <p:txBody>
          <a:bodyPr vert="horz" wrap="square" lIns="0" tIns="12700" rIns="0" bIns="0" rtlCol="0">
            <a:spAutoFit/>
          </a:bodyPr>
          <a:lstStyle/>
          <a:p>
            <a:pPr marL="12700">
              <a:lnSpc>
                <a:spcPct val="100000"/>
              </a:lnSpc>
              <a:spcBef>
                <a:spcPts val="100"/>
              </a:spcBef>
            </a:pPr>
            <a:r>
              <a:rPr sz="1700" b="1" spc="-5" dirty="0">
                <a:latin typeface="Calibri"/>
                <a:cs typeface="Calibri"/>
              </a:rPr>
              <a:t>Four </a:t>
            </a:r>
            <a:r>
              <a:rPr sz="1700" b="1" dirty="0">
                <a:latin typeface="Calibri"/>
                <a:cs typeface="Calibri"/>
              </a:rPr>
              <a:t>types</a:t>
            </a:r>
            <a:r>
              <a:rPr sz="1700" b="1" spc="-5" dirty="0">
                <a:latin typeface="Calibri"/>
                <a:cs typeface="Calibri"/>
              </a:rPr>
              <a:t> </a:t>
            </a:r>
            <a:r>
              <a:rPr sz="1700" b="1" spc="5" dirty="0">
                <a:latin typeface="Calibri"/>
                <a:cs typeface="Calibri"/>
              </a:rPr>
              <a:t>of</a:t>
            </a:r>
            <a:r>
              <a:rPr sz="1700" b="1" spc="-15" dirty="0">
                <a:latin typeface="Calibri"/>
                <a:cs typeface="Calibri"/>
              </a:rPr>
              <a:t> </a:t>
            </a:r>
            <a:r>
              <a:rPr sz="1700" b="1" spc="-5" dirty="0">
                <a:latin typeface="Calibri"/>
                <a:cs typeface="Calibri"/>
              </a:rPr>
              <a:t>widgets:</a:t>
            </a:r>
            <a:endParaRPr sz="1700">
              <a:latin typeface="Calibri"/>
              <a:cs typeface="Calibri"/>
            </a:endParaRPr>
          </a:p>
        </p:txBody>
      </p:sp>
      <p:sp>
        <p:nvSpPr>
          <p:cNvPr id="10" name="object 10"/>
          <p:cNvSpPr txBox="1"/>
          <p:nvPr/>
        </p:nvSpPr>
        <p:spPr>
          <a:xfrm>
            <a:off x="7631290" y="4333239"/>
            <a:ext cx="2035175" cy="991869"/>
          </a:xfrm>
          <a:prstGeom prst="rect">
            <a:avLst/>
          </a:prstGeom>
        </p:spPr>
        <p:txBody>
          <a:bodyPr vert="horz" wrap="square" lIns="0" tIns="12700" rIns="0" bIns="0" rtlCol="0">
            <a:spAutoFit/>
          </a:bodyPr>
          <a:lstStyle/>
          <a:p>
            <a:pPr marL="12700" marR="247015">
              <a:lnSpc>
                <a:spcPct val="121500"/>
              </a:lnSpc>
              <a:spcBef>
                <a:spcPts val="100"/>
              </a:spcBef>
            </a:pPr>
            <a:r>
              <a:rPr sz="1300" spc="-25" dirty="0">
                <a:latin typeface="Calibri"/>
                <a:cs typeface="Calibri"/>
              </a:rPr>
              <a:t>Single-dimensional widgets </a:t>
            </a:r>
            <a:r>
              <a:rPr sz="1300" spc="-280" dirty="0">
                <a:latin typeface="Calibri"/>
                <a:cs typeface="Calibri"/>
              </a:rPr>
              <a:t> </a:t>
            </a:r>
            <a:r>
              <a:rPr sz="1300" spc="-30" dirty="0">
                <a:latin typeface="Calibri"/>
                <a:cs typeface="Calibri"/>
              </a:rPr>
              <a:t>Two-dimensional </a:t>
            </a:r>
            <a:r>
              <a:rPr sz="1300" spc="-25" dirty="0">
                <a:latin typeface="Calibri"/>
                <a:cs typeface="Calibri"/>
              </a:rPr>
              <a:t>widgets </a:t>
            </a:r>
            <a:r>
              <a:rPr sz="1300" spc="-20" dirty="0">
                <a:latin typeface="Calibri"/>
                <a:cs typeface="Calibri"/>
              </a:rPr>
              <a:t> </a:t>
            </a:r>
            <a:r>
              <a:rPr sz="1300" spc="-25" dirty="0">
                <a:latin typeface="Calibri"/>
                <a:cs typeface="Calibri"/>
              </a:rPr>
              <a:t>Three-dimensional</a:t>
            </a:r>
            <a:r>
              <a:rPr sz="1300" spc="-45" dirty="0">
                <a:latin typeface="Calibri"/>
                <a:cs typeface="Calibri"/>
              </a:rPr>
              <a:t> </a:t>
            </a:r>
            <a:r>
              <a:rPr sz="1300" spc="-25" dirty="0">
                <a:latin typeface="Calibri"/>
                <a:cs typeface="Calibri"/>
              </a:rPr>
              <a:t>widgets</a:t>
            </a:r>
            <a:endParaRPr sz="1300">
              <a:latin typeface="Calibri"/>
              <a:cs typeface="Calibri"/>
            </a:endParaRPr>
          </a:p>
          <a:p>
            <a:pPr marL="12700">
              <a:lnSpc>
                <a:spcPct val="100000"/>
              </a:lnSpc>
              <a:spcBef>
                <a:spcPts val="360"/>
              </a:spcBef>
            </a:pPr>
            <a:r>
              <a:rPr sz="1300" spc="-25" dirty="0">
                <a:latin typeface="Calibri"/>
                <a:cs typeface="Calibri"/>
              </a:rPr>
              <a:t>N-dimensional</a:t>
            </a:r>
            <a:r>
              <a:rPr sz="1300" spc="-35" dirty="0">
                <a:latin typeface="Calibri"/>
                <a:cs typeface="Calibri"/>
              </a:rPr>
              <a:t> </a:t>
            </a:r>
            <a:r>
              <a:rPr sz="1300" spc="-25" dirty="0">
                <a:latin typeface="Calibri"/>
                <a:cs typeface="Calibri"/>
              </a:rPr>
              <a:t>widgets</a:t>
            </a:r>
            <a:r>
              <a:rPr sz="1300" spc="-40" dirty="0">
                <a:latin typeface="Calibri"/>
                <a:cs typeface="Calibri"/>
              </a:rPr>
              <a:t> </a:t>
            </a:r>
            <a:r>
              <a:rPr sz="1300" spc="-20" dirty="0">
                <a:latin typeface="Calibri"/>
                <a:cs typeface="Calibri"/>
              </a:rPr>
              <a:t>(tables)</a:t>
            </a:r>
            <a:endParaRPr sz="13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279" y="861059"/>
            <a:ext cx="6725920"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dirty="0"/>
              <a:t> </a:t>
            </a:r>
            <a:r>
              <a:rPr spc="-10" dirty="0"/>
              <a:t>performance </a:t>
            </a:r>
            <a:r>
              <a:rPr spc="-5" dirty="0"/>
              <a:t>dashboard</a:t>
            </a:r>
            <a:r>
              <a:rPr spc="5" dirty="0"/>
              <a:t> </a:t>
            </a:r>
            <a:r>
              <a:rPr spc="-10" dirty="0"/>
              <a:t>widgets</a:t>
            </a:r>
          </a:p>
        </p:txBody>
      </p:sp>
      <p:sp>
        <p:nvSpPr>
          <p:cNvPr id="3" name="object 3"/>
          <p:cNvSpPr txBox="1"/>
          <p:nvPr/>
        </p:nvSpPr>
        <p:spPr>
          <a:xfrm>
            <a:off x="658280" y="1967484"/>
            <a:ext cx="3752215" cy="622935"/>
          </a:xfrm>
          <a:prstGeom prst="rect">
            <a:avLst/>
          </a:prstGeom>
        </p:spPr>
        <p:txBody>
          <a:bodyPr vert="horz" wrap="square" lIns="0" tIns="33019" rIns="0" bIns="0" rtlCol="0">
            <a:spAutoFit/>
          </a:bodyPr>
          <a:lstStyle/>
          <a:p>
            <a:pPr marL="194945" marR="5080" indent="-182880">
              <a:lnSpc>
                <a:spcPts val="2300"/>
              </a:lnSpc>
              <a:spcBef>
                <a:spcPts val="259"/>
              </a:spcBef>
              <a:buClr>
                <a:srgbClr val="7F7F7F"/>
              </a:buClr>
              <a:buFont typeface="Arial MT"/>
              <a:buChar char="•"/>
              <a:tabLst>
                <a:tab pos="195580" algn="l"/>
              </a:tabLst>
            </a:pPr>
            <a:r>
              <a:rPr sz="2000" spc="-10" dirty="0">
                <a:solidFill>
                  <a:srgbClr val="404040"/>
                </a:solidFill>
                <a:latin typeface="Calibri"/>
                <a:cs typeface="Calibri"/>
              </a:rPr>
              <a:t>Single-dimensional</a:t>
            </a:r>
            <a:r>
              <a:rPr sz="2000" spc="-60" dirty="0">
                <a:solidFill>
                  <a:srgbClr val="404040"/>
                </a:solidFill>
                <a:latin typeface="Calibri"/>
                <a:cs typeface="Calibri"/>
              </a:rPr>
              <a:t> </a:t>
            </a:r>
            <a:r>
              <a:rPr sz="2000" spc="-15" dirty="0">
                <a:solidFill>
                  <a:srgbClr val="404040"/>
                </a:solidFill>
                <a:latin typeface="Calibri"/>
                <a:cs typeface="Calibri"/>
              </a:rPr>
              <a:t>widgets</a:t>
            </a:r>
            <a:r>
              <a:rPr sz="2000" spc="-55" dirty="0">
                <a:solidFill>
                  <a:srgbClr val="404040"/>
                </a:solidFill>
                <a:latin typeface="Calibri"/>
                <a:cs typeface="Calibri"/>
              </a:rPr>
              <a:t> </a:t>
            </a:r>
            <a:r>
              <a:rPr sz="2000" spc="-15" dirty="0">
                <a:solidFill>
                  <a:srgbClr val="404040"/>
                </a:solidFill>
                <a:latin typeface="Calibri"/>
                <a:cs typeface="Calibri"/>
              </a:rPr>
              <a:t>display </a:t>
            </a:r>
            <a:r>
              <a:rPr sz="2000" spc="-434" dirty="0">
                <a:solidFill>
                  <a:srgbClr val="404040"/>
                </a:solidFill>
                <a:latin typeface="Calibri"/>
                <a:cs typeface="Calibri"/>
              </a:rPr>
              <a:t> </a:t>
            </a:r>
            <a:r>
              <a:rPr sz="2000" spc="-10" dirty="0">
                <a:solidFill>
                  <a:srgbClr val="404040"/>
                </a:solidFill>
                <a:latin typeface="Calibri"/>
                <a:cs typeface="Calibri"/>
              </a:rPr>
              <a:t>one</a:t>
            </a:r>
            <a:r>
              <a:rPr sz="2000" spc="-15" dirty="0">
                <a:solidFill>
                  <a:srgbClr val="404040"/>
                </a:solidFill>
                <a:latin typeface="Calibri"/>
                <a:cs typeface="Calibri"/>
              </a:rPr>
              <a:t> variable</a:t>
            </a:r>
            <a:endParaRPr sz="2000">
              <a:latin typeface="Calibri"/>
              <a:cs typeface="Calibri"/>
            </a:endParaRPr>
          </a:p>
        </p:txBody>
      </p:sp>
      <p:sp>
        <p:nvSpPr>
          <p:cNvPr id="4" name="object 4"/>
          <p:cNvSpPr txBox="1"/>
          <p:nvPr/>
        </p:nvSpPr>
        <p:spPr>
          <a:xfrm>
            <a:off x="658280" y="4073652"/>
            <a:ext cx="3813810" cy="635000"/>
          </a:xfrm>
          <a:prstGeom prst="rect">
            <a:avLst/>
          </a:prstGeom>
        </p:spPr>
        <p:txBody>
          <a:bodyPr vert="horz" wrap="square" lIns="0" tIns="12700" rIns="0" bIns="0" rtlCol="0">
            <a:spAutoFit/>
          </a:bodyPr>
          <a:lstStyle/>
          <a:p>
            <a:pPr marL="194945" marR="5080" indent="-182880">
              <a:lnSpc>
                <a:spcPct val="100000"/>
              </a:lnSpc>
              <a:spcBef>
                <a:spcPts val="100"/>
              </a:spcBef>
              <a:buClr>
                <a:srgbClr val="7F7F7F"/>
              </a:buClr>
              <a:buFont typeface="Arial MT"/>
              <a:buChar char="•"/>
              <a:tabLst>
                <a:tab pos="195580" algn="l"/>
              </a:tabLst>
            </a:pPr>
            <a:r>
              <a:rPr sz="2000" spc="-45" dirty="0">
                <a:solidFill>
                  <a:srgbClr val="404040"/>
                </a:solidFill>
                <a:latin typeface="Calibri"/>
                <a:cs typeface="Calibri"/>
              </a:rPr>
              <a:t>We </a:t>
            </a:r>
            <a:r>
              <a:rPr sz="2000" spc="-15" dirty="0">
                <a:solidFill>
                  <a:srgbClr val="404040"/>
                </a:solidFill>
                <a:latin typeface="Calibri"/>
                <a:cs typeface="Calibri"/>
              </a:rPr>
              <a:t>can group </a:t>
            </a:r>
            <a:r>
              <a:rPr sz="2000" spc="-10" dirty="0">
                <a:solidFill>
                  <a:srgbClr val="404040"/>
                </a:solidFill>
                <a:latin typeface="Calibri"/>
                <a:cs typeface="Calibri"/>
              </a:rPr>
              <a:t>multiple </a:t>
            </a:r>
            <a:r>
              <a:rPr sz="2000" spc="-15" dirty="0">
                <a:solidFill>
                  <a:srgbClr val="404040"/>
                </a:solidFill>
                <a:latin typeface="Calibri"/>
                <a:cs typeface="Calibri"/>
              </a:rPr>
              <a:t>measures </a:t>
            </a:r>
            <a:r>
              <a:rPr sz="2000" spc="-5" dirty="0">
                <a:solidFill>
                  <a:srgbClr val="404040"/>
                </a:solidFill>
                <a:latin typeface="Calibri"/>
                <a:cs typeface="Calibri"/>
              </a:rPr>
              <a:t>in </a:t>
            </a:r>
            <a:r>
              <a:rPr sz="2000" spc="-440" dirty="0">
                <a:solidFill>
                  <a:srgbClr val="404040"/>
                </a:solidFill>
                <a:latin typeface="Calibri"/>
                <a:cs typeface="Calibri"/>
              </a:rPr>
              <a:t> </a:t>
            </a:r>
            <a:r>
              <a:rPr sz="2000" spc="-10" dirty="0">
                <a:solidFill>
                  <a:srgbClr val="404040"/>
                </a:solidFill>
                <a:latin typeface="Calibri"/>
                <a:cs typeface="Calibri"/>
              </a:rPr>
              <a:t>one</a:t>
            </a:r>
            <a:r>
              <a:rPr sz="2000" spc="-15" dirty="0">
                <a:solidFill>
                  <a:srgbClr val="404040"/>
                </a:solidFill>
                <a:latin typeface="Calibri"/>
                <a:cs typeface="Calibri"/>
              </a:rPr>
              <a:t> widget </a:t>
            </a:r>
            <a:r>
              <a:rPr sz="2000" spc="-20" dirty="0">
                <a:solidFill>
                  <a:srgbClr val="404040"/>
                </a:solidFill>
                <a:latin typeface="Calibri"/>
                <a:cs typeface="Calibri"/>
              </a:rPr>
              <a:t>for convenience.</a:t>
            </a:r>
            <a:endParaRPr sz="2000">
              <a:latin typeface="Calibri"/>
              <a:cs typeface="Calibri"/>
            </a:endParaRPr>
          </a:p>
        </p:txBody>
      </p:sp>
      <p:pic>
        <p:nvPicPr>
          <p:cNvPr id="5" name="object 5"/>
          <p:cNvPicPr/>
          <p:nvPr/>
        </p:nvPicPr>
        <p:blipFill>
          <a:blip r:embed="rId2" cstate="print"/>
          <a:stretch>
            <a:fillRect/>
          </a:stretch>
        </p:blipFill>
        <p:spPr>
          <a:xfrm>
            <a:off x="5590720" y="4164298"/>
            <a:ext cx="3145295" cy="1435230"/>
          </a:xfrm>
          <a:prstGeom prst="rect">
            <a:avLst/>
          </a:prstGeom>
        </p:spPr>
      </p:pic>
      <p:pic>
        <p:nvPicPr>
          <p:cNvPr id="6" name="object 6"/>
          <p:cNvPicPr/>
          <p:nvPr/>
        </p:nvPicPr>
        <p:blipFill>
          <a:blip r:embed="rId3" cstate="print"/>
          <a:stretch>
            <a:fillRect/>
          </a:stretch>
        </p:blipFill>
        <p:spPr>
          <a:xfrm>
            <a:off x="4551483" y="1961946"/>
            <a:ext cx="5594290" cy="1255731"/>
          </a:xfrm>
          <a:prstGeom prst="rect">
            <a:avLst/>
          </a:prstGeom>
        </p:spPr>
      </p:pic>
      <p:sp>
        <p:nvSpPr>
          <p:cNvPr id="7" name="object 7"/>
          <p:cNvSpPr txBox="1"/>
          <p:nvPr/>
        </p:nvSpPr>
        <p:spPr>
          <a:xfrm>
            <a:off x="9990151" y="6123432"/>
            <a:ext cx="165100" cy="193040"/>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7F7F7F"/>
                </a:solidFill>
                <a:latin typeface="Calibri"/>
                <a:cs typeface="Calibri"/>
              </a:rPr>
              <a:t>40</a:t>
            </a:r>
            <a:endParaRPr sz="11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09515" y="6123432"/>
            <a:ext cx="161925" cy="19304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7F7F7F"/>
                </a:solidFill>
                <a:latin typeface="Calibri"/>
                <a:cs typeface="Calibri"/>
              </a:rPr>
              <a:t>41</a:t>
            </a:r>
            <a:endParaRPr sz="1100">
              <a:latin typeface="Calibri"/>
              <a:cs typeface="Calibri"/>
            </a:endParaRPr>
          </a:p>
        </p:txBody>
      </p:sp>
      <p:grpSp>
        <p:nvGrpSpPr>
          <p:cNvPr id="3" name="object 3"/>
          <p:cNvGrpSpPr/>
          <p:nvPr/>
        </p:nvGrpSpPr>
        <p:grpSpPr>
          <a:xfrm>
            <a:off x="650100" y="1445507"/>
            <a:ext cx="9763760" cy="1403985"/>
            <a:chOff x="650100" y="1445507"/>
            <a:chExt cx="9763760" cy="1403985"/>
          </a:xfrm>
        </p:grpSpPr>
        <p:sp>
          <p:nvSpPr>
            <p:cNvPr id="4" name="object 4"/>
            <p:cNvSpPr/>
            <p:nvPr/>
          </p:nvSpPr>
          <p:spPr>
            <a:xfrm>
              <a:off x="658038" y="1733885"/>
              <a:ext cx="9747885" cy="1107440"/>
            </a:xfrm>
            <a:custGeom>
              <a:avLst/>
              <a:gdLst/>
              <a:ahLst/>
              <a:cxnLst/>
              <a:rect l="l" t="t" r="r" b="b"/>
              <a:pathLst>
                <a:path w="9747885" h="1107439">
                  <a:moveTo>
                    <a:pt x="0" y="0"/>
                  </a:moveTo>
                  <a:lnTo>
                    <a:pt x="9747711" y="0"/>
                  </a:lnTo>
                  <a:lnTo>
                    <a:pt x="9747711" y="1107225"/>
                  </a:lnTo>
                  <a:lnTo>
                    <a:pt x="0" y="1107225"/>
                  </a:lnTo>
                  <a:lnTo>
                    <a:pt x="0" y="0"/>
                  </a:lnTo>
                  <a:close/>
                </a:path>
              </a:pathLst>
            </a:custGeom>
            <a:ln w="15875">
              <a:solidFill>
                <a:srgbClr val="98C723"/>
              </a:solidFill>
            </a:ln>
          </p:spPr>
          <p:txBody>
            <a:bodyPr wrap="square" lIns="0" tIns="0" rIns="0" bIns="0" rtlCol="0"/>
            <a:lstStyle/>
            <a:p>
              <a:endParaRPr/>
            </a:p>
          </p:txBody>
        </p:sp>
        <p:sp>
          <p:nvSpPr>
            <p:cNvPr id="5" name="object 5"/>
            <p:cNvSpPr/>
            <p:nvPr/>
          </p:nvSpPr>
          <p:spPr>
            <a:xfrm>
              <a:off x="1145423" y="1453445"/>
              <a:ext cx="6823709" cy="561340"/>
            </a:xfrm>
            <a:custGeom>
              <a:avLst/>
              <a:gdLst/>
              <a:ahLst/>
              <a:cxnLst/>
              <a:rect l="l" t="t" r="r" b="b"/>
              <a:pathLst>
                <a:path w="6823709" h="561339">
                  <a:moveTo>
                    <a:pt x="6729918" y="0"/>
                  </a:moveTo>
                  <a:lnTo>
                    <a:pt x="93478" y="0"/>
                  </a:lnTo>
                  <a:lnTo>
                    <a:pt x="57092" y="7345"/>
                  </a:lnTo>
                  <a:lnTo>
                    <a:pt x="27379" y="27379"/>
                  </a:lnTo>
                  <a:lnTo>
                    <a:pt x="7345" y="57092"/>
                  </a:lnTo>
                  <a:lnTo>
                    <a:pt x="0" y="93478"/>
                  </a:lnTo>
                  <a:lnTo>
                    <a:pt x="0" y="467400"/>
                  </a:lnTo>
                  <a:lnTo>
                    <a:pt x="7345" y="503786"/>
                  </a:lnTo>
                  <a:lnTo>
                    <a:pt x="27379" y="533499"/>
                  </a:lnTo>
                  <a:lnTo>
                    <a:pt x="57092" y="553533"/>
                  </a:lnTo>
                  <a:lnTo>
                    <a:pt x="93478" y="560878"/>
                  </a:lnTo>
                  <a:lnTo>
                    <a:pt x="6729918" y="560878"/>
                  </a:lnTo>
                  <a:lnTo>
                    <a:pt x="6766304" y="553533"/>
                  </a:lnTo>
                  <a:lnTo>
                    <a:pt x="6796017" y="533499"/>
                  </a:lnTo>
                  <a:lnTo>
                    <a:pt x="6816050" y="503786"/>
                  </a:lnTo>
                  <a:lnTo>
                    <a:pt x="6823396" y="467400"/>
                  </a:lnTo>
                  <a:lnTo>
                    <a:pt x="6823396" y="93478"/>
                  </a:lnTo>
                  <a:lnTo>
                    <a:pt x="6816050" y="57092"/>
                  </a:lnTo>
                  <a:lnTo>
                    <a:pt x="6796017" y="27379"/>
                  </a:lnTo>
                  <a:lnTo>
                    <a:pt x="6766304" y="7345"/>
                  </a:lnTo>
                  <a:lnTo>
                    <a:pt x="6729918" y="0"/>
                  </a:lnTo>
                  <a:close/>
                </a:path>
              </a:pathLst>
            </a:custGeom>
            <a:solidFill>
              <a:srgbClr val="98C723"/>
            </a:solidFill>
          </p:spPr>
          <p:txBody>
            <a:bodyPr wrap="square" lIns="0" tIns="0" rIns="0" bIns="0" rtlCol="0"/>
            <a:lstStyle/>
            <a:p>
              <a:endParaRPr/>
            </a:p>
          </p:txBody>
        </p:sp>
        <p:sp>
          <p:nvSpPr>
            <p:cNvPr id="6" name="object 6"/>
            <p:cNvSpPr/>
            <p:nvPr/>
          </p:nvSpPr>
          <p:spPr>
            <a:xfrm>
              <a:off x="1145423" y="1453445"/>
              <a:ext cx="6823709" cy="561340"/>
            </a:xfrm>
            <a:custGeom>
              <a:avLst/>
              <a:gdLst/>
              <a:ahLst/>
              <a:cxnLst/>
              <a:rect l="l" t="t" r="r" b="b"/>
              <a:pathLst>
                <a:path w="6823709" h="561339">
                  <a:moveTo>
                    <a:pt x="0" y="93478"/>
                  </a:moveTo>
                  <a:lnTo>
                    <a:pt x="7346" y="57092"/>
                  </a:lnTo>
                  <a:lnTo>
                    <a:pt x="27379" y="27379"/>
                  </a:lnTo>
                  <a:lnTo>
                    <a:pt x="57092" y="7346"/>
                  </a:lnTo>
                  <a:lnTo>
                    <a:pt x="93478" y="0"/>
                  </a:lnTo>
                  <a:lnTo>
                    <a:pt x="6729919" y="0"/>
                  </a:lnTo>
                  <a:lnTo>
                    <a:pt x="6766305" y="7346"/>
                  </a:lnTo>
                  <a:lnTo>
                    <a:pt x="6796018" y="27379"/>
                  </a:lnTo>
                  <a:lnTo>
                    <a:pt x="6816051" y="57092"/>
                  </a:lnTo>
                  <a:lnTo>
                    <a:pt x="6823397" y="93478"/>
                  </a:lnTo>
                  <a:lnTo>
                    <a:pt x="6823397" y="467400"/>
                  </a:lnTo>
                  <a:lnTo>
                    <a:pt x="6816051" y="503786"/>
                  </a:lnTo>
                  <a:lnTo>
                    <a:pt x="6796018" y="533499"/>
                  </a:lnTo>
                  <a:lnTo>
                    <a:pt x="6766305" y="553532"/>
                  </a:lnTo>
                  <a:lnTo>
                    <a:pt x="6729919" y="560879"/>
                  </a:lnTo>
                  <a:lnTo>
                    <a:pt x="93478" y="560879"/>
                  </a:lnTo>
                  <a:lnTo>
                    <a:pt x="57092" y="553532"/>
                  </a:lnTo>
                  <a:lnTo>
                    <a:pt x="27379" y="533499"/>
                  </a:lnTo>
                  <a:lnTo>
                    <a:pt x="7346" y="503786"/>
                  </a:lnTo>
                  <a:lnTo>
                    <a:pt x="0" y="467400"/>
                  </a:lnTo>
                  <a:lnTo>
                    <a:pt x="0" y="93478"/>
                  </a:lnTo>
                  <a:close/>
                </a:path>
              </a:pathLst>
            </a:custGeom>
            <a:ln w="15875">
              <a:solidFill>
                <a:srgbClr val="FFFFFF"/>
              </a:solidFill>
            </a:ln>
          </p:spPr>
          <p:txBody>
            <a:bodyPr wrap="square" lIns="0" tIns="0" rIns="0" bIns="0" rtlCol="0"/>
            <a:lstStyle/>
            <a:p>
              <a:endParaRPr/>
            </a:p>
          </p:txBody>
        </p:sp>
      </p:grpSp>
      <p:sp>
        <p:nvSpPr>
          <p:cNvPr id="7" name="object 7"/>
          <p:cNvSpPr txBox="1"/>
          <p:nvPr/>
        </p:nvSpPr>
        <p:spPr>
          <a:xfrm>
            <a:off x="1401869" y="1550415"/>
            <a:ext cx="8140700" cy="1147445"/>
          </a:xfrm>
          <a:prstGeom prst="rect">
            <a:avLst/>
          </a:prstGeom>
        </p:spPr>
        <p:txBody>
          <a:bodyPr vert="horz" wrap="square" lIns="0" tIns="12700" rIns="0" bIns="0" rtlCol="0">
            <a:spAutoFit/>
          </a:bodyPr>
          <a:lstStyle/>
          <a:p>
            <a:pPr marL="28575">
              <a:lnSpc>
                <a:spcPct val="100000"/>
              </a:lnSpc>
              <a:spcBef>
                <a:spcPts val="100"/>
              </a:spcBef>
            </a:pPr>
            <a:r>
              <a:rPr sz="1900" spc="-10" dirty="0">
                <a:solidFill>
                  <a:srgbClr val="FFFFFF"/>
                </a:solidFill>
                <a:latin typeface="Calibri"/>
                <a:cs typeface="Calibri"/>
              </a:rPr>
              <a:t>Two-dimensional</a:t>
            </a:r>
            <a:r>
              <a:rPr sz="1900" spc="-5" dirty="0">
                <a:solidFill>
                  <a:srgbClr val="FFFFFF"/>
                </a:solidFill>
                <a:latin typeface="Calibri"/>
                <a:cs typeface="Calibri"/>
              </a:rPr>
              <a:t> </a:t>
            </a:r>
            <a:r>
              <a:rPr sz="1900" spc="-10" dirty="0">
                <a:solidFill>
                  <a:srgbClr val="FFFFFF"/>
                </a:solidFill>
                <a:latin typeface="Calibri"/>
                <a:cs typeface="Calibri"/>
              </a:rPr>
              <a:t>widgets</a:t>
            </a:r>
            <a:r>
              <a:rPr sz="1900" dirty="0">
                <a:solidFill>
                  <a:srgbClr val="FFFFFF"/>
                </a:solidFill>
                <a:latin typeface="Calibri"/>
                <a:cs typeface="Calibri"/>
              </a:rPr>
              <a:t> </a:t>
            </a:r>
            <a:r>
              <a:rPr sz="1900" spc="-10" dirty="0">
                <a:solidFill>
                  <a:srgbClr val="FFFFFF"/>
                </a:solidFill>
                <a:latin typeface="Calibri"/>
                <a:cs typeface="Calibri"/>
              </a:rPr>
              <a:t>display</a:t>
            </a:r>
            <a:r>
              <a:rPr sz="1900" spc="-5" dirty="0">
                <a:solidFill>
                  <a:srgbClr val="FFFFFF"/>
                </a:solidFill>
                <a:latin typeface="Calibri"/>
                <a:cs typeface="Calibri"/>
              </a:rPr>
              <a:t> </a:t>
            </a:r>
            <a:r>
              <a:rPr sz="1900" spc="-10" dirty="0">
                <a:solidFill>
                  <a:srgbClr val="FFFFFF"/>
                </a:solidFill>
                <a:latin typeface="Calibri"/>
                <a:cs typeface="Calibri"/>
              </a:rPr>
              <a:t>two</a:t>
            </a:r>
            <a:r>
              <a:rPr sz="1900" dirty="0">
                <a:solidFill>
                  <a:srgbClr val="FFFFFF"/>
                </a:solidFill>
                <a:latin typeface="Calibri"/>
                <a:cs typeface="Calibri"/>
              </a:rPr>
              <a:t> </a:t>
            </a:r>
            <a:r>
              <a:rPr sz="1900" spc="-5" dirty="0">
                <a:solidFill>
                  <a:srgbClr val="FFFFFF"/>
                </a:solidFill>
                <a:latin typeface="Calibri"/>
                <a:cs typeface="Calibri"/>
              </a:rPr>
              <a:t>variables:</a:t>
            </a:r>
            <a:endParaRPr sz="1900">
              <a:latin typeface="Calibri"/>
              <a:cs typeface="Calibri"/>
            </a:endParaRPr>
          </a:p>
          <a:p>
            <a:pPr marL="184150" indent="-171450">
              <a:lnSpc>
                <a:spcPct val="100000"/>
              </a:lnSpc>
              <a:spcBef>
                <a:spcPts val="1870"/>
              </a:spcBef>
              <a:buChar char="•"/>
              <a:tabLst>
                <a:tab pos="184150" algn="l"/>
              </a:tabLst>
            </a:pPr>
            <a:r>
              <a:rPr sz="1900" spc="-5" dirty="0">
                <a:latin typeface="Calibri"/>
                <a:cs typeface="Calibri"/>
              </a:rPr>
              <a:t>Independent</a:t>
            </a:r>
            <a:r>
              <a:rPr sz="1900" spc="5" dirty="0">
                <a:latin typeface="Calibri"/>
                <a:cs typeface="Calibri"/>
              </a:rPr>
              <a:t> </a:t>
            </a:r>
            <a:r>
              <a:rPr sz="1900" spc="-10" dirty="0">
                <a:latin typeface="Calibri"/>
                <a:cs typeface="Calibri"/>
              </a:rPr>
              <a:t>variable</a:t>
            </a:r>
            <a:r>
              <a:rPr sz="1900" spc="5" dirty="0">
                <a:latin typeface="Calibri"/>
                <a:cs typeface="Calibri"/>
              </a:rPr>
              <a:t> </a:t>
            </a:r>
            <a:r>
              <a:rPr sz="1900" spc="-15" dirty="0">
                <a:latin typeface="Calibri"/>
                <a:cs typeface="Calibri"/>
              </a:rPr>
              <a:t>(x-axis)</a:t>
            </a:r>
            <a:r>
              <a:rPr sz="1900" dirty="0">
                <a:latin typeface="Calibri"/>
                <a:cs typeface="Calibri"/>
              </a:rPr>
              <a:t> –</a:t>
            </a:r>
            <a:r>
              <a:rPr sz="1900" spc="5" dirty="0">
                <a:latin typeface="Calibri"/>
                <a:cs typeface="Calibri"/>
              </a:rPr>
              <a:t> </a:t>
            </a:r>
            <a:r>
              <a:rPr sz="1900" spc="-10" dirty="0">
                <a:latin typeface="Calibri"/>
                <a:cs typeface="Calibri"/>
              </a:rPr>
              <a:t>variable</a:t>
            </a:r>
            <a:r>
              <a:rPr sz="1900" spc="5" dirty="0">
                <a:latin typeface="Calibri"/>
                <a:cs typeface="Calibri"/>
              </a:rPr>
              <a:t> </a:t>
            </a:r>
            <a:r>
              <a:rPr sz="1900" spc="-5" dirty="0">
                <a:latin typeface="Calibri"/>
                <a:cs typeface="Calibri"/>
              </a:rPr>
              <a:t>with</a:t>
            </a:r>
            <a:r>
              <a:rPr sz="1900" spc="10" dirty="0">
                <a:latin typeface="Calibri"/>
                <a:cs typeface="Calibri"/>
              </a:rPr>
              <a:t> </a:t>
            </a:r>
            <a:r>
              <a:rPr sz="1900" spc="-5" dirty="0">
                <a:latin typeface="Calibri"/>
                <a:cs typeface="Calibri"/>
              </a:rPr>
              <a:t>respect</a:t>
            </a:r>
            <a:r>
              <a:rPr sz="1900" spc="5" dirty="0">
                <a:latin typeface="Calibri"/>
                <a:cs typeface="Calibri"/>
              </a:rPr>
              <a:t> </a:t>
            </a:r>
            <a:r>
              <a:rPr sz="1900" spc="-10" dirty="0">
                <a:latin typeface="Calibri"/>
                <a:cs typeface="Calibri"/>
              </a:rPr>
              <a:t>to</a:t>
            </a:r>
            <a:r>
              <a:rPr sz="1900" spc="5" dirty="0">
                <a:latin typeface="Calibri"/>
                <a:cs typeface="Calibri"/>
              </a:rPr>
              <a:t> </a:t>
            </a:r>
            <a:r>
              <a:rPr sz="1900" spc="-5" dirty="0">
                <a:latin typeface="Calibri"/>
                <a:cs typeface="Calibri"/>
              </a:rPr>
              <a:t>which</a:t>
            </a:r>
            <a:r>
              <a:rPr sz="1900" dirty="0">
                <a:latin typeface="Calibri"/>
                <a:cs typeface="Calibri"/>
              </a:rPr>
              <a:t> </a:t>
            </a:r>
            <a:r>
              <a:rPr sz="1900" spc="-10" dirty="0">
                <a:latin typeface="Calibri"/>
                <a:cs typeface="Calibri"/>
              </a:rPr>
              <a:t>we</a:t>
            </a:r>
            <a:r>
              <a:rPr sz="1900" spc="5" dirty="0">
                <a:latin typeface="Calibri"/>
                <a:cs typeface="Calibri"/>
              </a:rPr>
              <a:t> </a:t>
            </a:r>
            <a:r>
              <a:rPr sz="1900" spc="-15" dirty="0">
                <a:latin typeface="Calibri"/>
                <a:cs typeface="Calibri"/>
              </a:rPr>
              <a:t>want</a:t>
            </a:r>
            <a:r>
              <a:rPr sz="1900" spc="10" dirty="0">
                <a:latin typeface="Calibri"/>
                <a:cs typeface="Calibri"/>
              </a:rPr>
              <a:t> </a:t>
            </a:r>
            <a:r>
              <a:rPr sz="1900" spc="-10" dirty="0">
                <a:latin typeface="Calibri"/>
                <a:cs typeface="Calibri"/>
              </a:rPr>
              <a:t>to</a:t>
            </a:r>
            <a:r>
              <a:rPr sz="1900" spc="5" dirty="0">
                <a:latin typeface="Calibri"/>
                <a:cs typeface="Calibri"/>
              </a:rPr>
              <a:t> </a:t>
            </a:r>
            <a:r>
              <a:rPr sz="1900" spc="-15" dirty="0">
                <a:latin typeface="Calibri"/>
                <a:cs typeface="Calibri"/>
              </a:rPr>
              <a:t>analyze</a:t>
            </a:r>
            <a:endParaRPr sz="1900">
              <a:latin typeface="Calibri"/>
              <a:cs typeface="Calibri"/>
            </a:endParaRPr>
          </a:p>
          <a:p>
            <a:pPr marL="184150" indent="-171450">
              <a:lnSpc>
                <a:spcPct val="100000"/>
              </a:lnSpc>
              <a:spcBef>
                <a:spcPts val="120"/>
              </a:spcBef>
              <a:buChar char="•"/>
              <a:tabLst>
                <a:tab pos="184150" algn="l"/>
              </a:tabLst>
            </a:pPr>
            <a:r>
              <a:rPr sz="1900" spc="-5" dirty="0">
                <a:latin typeface="Calibri"/>
                <a:cs typeface="Calibri"/>
              </a:rPr>
              <a:t>Dependent</a:t>
            </a:r>
            <a:r>
              <a:rPr sz="1900" dirty="0">
                <a:latin typeface="Calibri"/>
                <a:cs typeface="Calibri"/>
              </a:rPr>
              <a:t> </a:t>
            </a:r>
            <a:r>
              <a:rPr sz="1900" spc="-10" dirty="0">
                <a:latin typeface="Calibri"/>
                <a:cs typeface="Calibri"/>
              </a:rPr>
              <a:t>variable</a:t>
            </a:r>
            <a:r>
              <a:rPr sz="1900" dirty="0">
                <a:latin typeface="Calibri"/>
                <a:cs typeface="Calibri"/>
              </a:rPr>
              <a:t> </a:t>
            </a:r>
            <a:r>
              <a:rPr sz="1900" spc="-10" dirty="0">
                <a:latin typeface="Calibri"/>
                <a:cs typeface="Calibri"/>
              </a:rPr>
              <a:t>(y-axis)</a:t>
            </a:r>
            <a:r>
              <a:rPr sz="1900" dirty="0">
                <a:latin typeface="Calibri"/>
                <a:cs typeface="Calibri"/>
              </a:rPr>
              <a:t> – the</a:t>
            </a:r>
            <a:r>
              <a:rPr sz="1900" spc="5" dirty="0">
                <a:latin typeface="Calibri"/>
                <a:cs typeface="Calibri"/>
              </a:rPr>
              <a:t> </a:t>
            </a:r>
            <a:r>
              <a:rPr sz="1900" spc="-10" dirty="0">
                <a:latin typeface="Calibri"/>
                <a:cs typeface="Calibri"/>
              </a:rPr>
              <a:t>variable</a:t>
            </a:r>
            <a:r>
              <a:rPr sz="1900" dirty="0">
                <a:latin typeface="Calibri"/>
                <a:cs typeface="Calibri"/>
              </a:rPr>
              <a:t> </a:t>
            </a:r>
            <a:r>
              <a:rPr sz="1900" spc="-5" dirty="0">
                <a:latin typeface="Calibri"/>
                <a:cs typeface="Calibri"/>
              </a:rPr>
              <a:t>that</a:t>
            </a:r>
            <a:r>
              <a:rPr sz="1900" spc="5" dirty="0">
                <a:latin typeface="Calibri"/>
                <a:cs typeface="Calibri"/>
              </a:rPr>
              <a:t> </a:t>
            </a:r>
            <a:r>
              <a:rPr sz="1900" spc="-10" dirty="0">
                <a:latin typeface="Calibri"/>
                <a:cs typeface="Calibri"/>
              </a:rPr>
              <a:t>we</a:t>
            </a:r>
            <a:r>
              <a:rPr sz="1900" dirty="0">
                <a:latin typeface="Calibri"/>
                <a:cs typeface="Calibri"/>
              </a:rPr>
              <a:t> </a:t>
            </a:r>
            <a:r>
              <a:rPr sz="1900" spc="-5" dirty="0">
                <a:latin typeface="Calibri"/>
                <a:cs typeface="Calibri"/>
              </a:rPr>
              <a:t>wish </a:t>
            </a:r>
            <a:r>
              <a:rPr sz="1900" spc="-10" dirty="0">
                <a:latin typeface="Calibri"/>
                <a:cs typeface="Calibri"/>
              </a:rPr>
              <a:t>to</a:t>
            </a:r>
            <a:r>
              <a:rPr sz="1900" spc="5" dirty="0">
                <a:latin typeface="Calibri"/>
                <a:cs typeface="Calibri"/>
              </a:rPr>
              <a:t> </a:t>
            </a:r>
            <a:r>
              <a:rPr sz="1900" spc="-15" dirty="0">
                <a:latin typeface="Calibri"/>
                <a:cs typeface="Calibri"/>
              </a:rPr>
              <a:t>analyze</a:t>
            </a:r>
            <a:endParaRPr sz="1900">
              <a:latin typeface="Calibri"/>
              <a:cs typeface="Calibri"/>
            </a:endParaRPr>
          </a:p>
        </p:txBody>
      </p:sp>
      <p:grpSp>
        <p:nvGrpSpPr>
          <p:cNvPr id="8" name="object 8"/>
          <p:cNvGrpSpPr/>
          <p:nvPr/>
        </p:nvGrpSpPr>
        <p:grpSpPr>
          <a:xfrm>
            <a:off x="650100" y="2935772"/>
            <a:ext cx="9763760" cy="1104900"/>
            <a:chOff x="650100" y="2935772"/>
            <a:chExt cx="9763760" cy="1104900"/>
          </a:xfrm>
        </p:grpSpPr>
        <p:sp>
          <p:nvSpPr>
            <p:cNvPr id="9" name="object 9"/>
            <p:cNvSpPr/>
            <p:nvPr/>
          </p:nvSpPr>
          <p:spPr>
            <a:xfrm>
              <a:off x="658038" y="3224150"/>
              <a:ext cx="9747885" cy="808355"/>
            </a:xfrm>
            <a:custGeom>
              <a:avLst/>
              <a:gdLst/>
              <a:ahLst/>
              <a:cxnLst/>
              <a:rect l="l" t="t" r="r" b="b"/>
              <a:pathLst>
                <a:path w="9747885" h="808354">
                  <a:moveTo>
                    <a:pt x="0" y="0"/>
                  </a:moveTo>
                  <a:lnTo>
                    <a:pt x="9747711" y="0"/>
                  </a:lnTo>
                  <a:lnTo>
                    <a:pt x="9747711" y="807974"/>
                  </a:lnTo>
                  <a:lnTo>
                    <a:pt x="0" y="807974"/>
                  </a:lnTo>
                  <a:lnTo>
                    <a:pt x="0" y="0"/>
                  </a:lnTo>
                  <a:close/>
                </a:path>
              </a:pathLst>
            </a:custGeom>
            <a:ln w="15875">
              <a:solidFill>
                <a:srgbClr val="98C723"/>
              </a:solidFill>
            </a:ln>
          </p:spPr>
          <p:txBody>
            <a:bodyPr wrap="square" lIns="0" tIns="0" rIns="0" bIns="0" rtlCol="0"/>
            <a:lstStyle/>
            <a:p>
              <a:endParaRPr/>
            </a:p>
          </p:txBody>
        </p:sp>
        <p:sp>
          <p:nvSpPr>
            <p:cNvPr id="10" name="object 10"/>
            <p:cNvSpPr/>
            <p:nvPr/>
          </p:nvSpPr>
          <p:spPr>
            <a:xfrm>
              <a:off x="1145423" y="2943710"/>
              <a:ext cx="6823709" cy="561340"/>
            </a:xfrm>
            <a:custGeom>
              <a:avLst/>
              <a:gdLst/>
              <a:ahLst/>
              <a:cxnLst/>
              <a:rect l="l" t="t" r="r" b="b"/>
              <a:pathLst>
                <a:path w="6823709" h="561339">
                  <a:moveTo>
                    <a:pt x="6729918" y="0"/>
                  </a:moveTo>
                  <a:lnTo>
                    <a:pt x="93478" y="0"/>
                  </a:lnTo>
                  <a:lnTo>
                    <a:pt x="57092" y="7345"/>
                  </a:lnTo>
                  <a:lnTo>
                    <a:pt x="27379" y="27379"/>
                  </a:lnTo>
                  <a:lnTo>
                    <a:pt x="7345" y="57092"/>
                  </a:lnTo>
                  <a:lnTo>
                    <a:pt x="0" y="93478"/>
                  </a:lnTo>
                  <a:lnTo>
                    <a:pt x="0" y="467400"/>
                  </a:lnTo>
                  <a:lnTo>
                    <a:pt x="7345" y="503786"/>
                  </a:lnTo>
                  <a:lnTo>
                    <a:pt x="27379" y="533499"/>
                  </a:lnTo>
                  <a:lnTo>
                    <a:pt x="57092" y="553533"/>
                  </a:lnTo>
                  <a:lnTo>
                    <a:pt x="93478" y="560878"/>
                  </a:lnTo>
                  <a:lnTo>
                    <a:pt x="6729918" y="560878"/>
                  </a:lnTo>
                  <a:lnTo>
                    <a:pt x="6766304" y="553533"/>
                  </a:lnTo>
                  <a:lnTo>
                    <a:pt x="6796017" y="533499"/>
                  </a:lnTo>
                  <a:lnTo>
                    <a:pt x="6816050" y="503786"/>
                  </a:lnTo>
                  <a:lnTo>
                    <a:pt x="6823396" y="467400"/>
                  </a:lnTo>
                  <a:lnTo>
                    <a:pt x="6823396" y="93478"/>
                  </a:lnTo>
                  <a:lnTo>
                    <a:pt x="6816050" y="57092"/>
                  </a:lnTo>
                  <a:lnTo>
                    <a:pt x="6796017" y="27379"/>
                  </a:lnTo>
                  <a:lnTo>
                    <a:pt x="6766304" y="7345"/>
                  </a:lnTo>
                  <a:lnTo>
                    <a:pt x="6729918" y="0"/>
                  </a:lnTo>
                  <a:close/>
                </a:path>
              </a:pathLst>
            </a:custGeom>
            <a:solidFill>
              <a:srgbClr val="98C723"/>
            </a:solidFill>
          </p:spPr>
          <p:txBody>
            <a:bodyPr wrap="square" lIns="0" tIns="0" rIns="0" bIns="0" rtlCol="0"/>
            <a:lstStyle/>
            <a:p>
              <a:endParaRPr/>
            </a:p>
          </p:txBody>
        </p:sp>
        <p:sp>
          <p:nvSpPr>
            <p:cNvPr id="11" name="object 11"/>
            <p:cNvSpPr/>
            <p:nvPr/>
          </p:nvSpPr>
          <p:spPr>
            <a:xfrm>
              <a:off x="1145423" y="2943710"/>
              <a:ext cx="6823709" cy="561340"/>
            </a:xfrm>
            <a:custGeom>
              <a:avLst/>
              <a:gdLst/>
              <a:ahLst/>
              <a:cxnLst/>
              <a:rect l="l" t="t" r="r" b="b"/>
              <a:pathLst>
                <a:path w="6823709" h="561339">
                  <a:moveTo>
                    <a:pt x="0" y="93478"/>
                  </a:moveTo>
                  <a:lnTo>
                    <a:pt x="7346" y="57092"/>
                  </a:lnTo>
                  <a:lnTo>
                    <a:pt x="27379" y="27379"/>
                  </a:lnTo>
                  <a:lnTo>
                    <a:pt x="57092" y="7346"/>
                  </a:lnTo>
                  <a:lnTo>
                    <a:pt x="93478" y="0"/>
                  </a:lnTo>
                  <a:lnTo>
                    <a:pt x="6729919" y="0"/>
                  </a:lnTo>
                  <a:lnTo>
                    <a:pt x="6766305" y="7346"/>
                  </a:lnTo>
                  <a:lnTo>
                    <a:pt x="6796018" y="27379"/>
                  </a:lnTo>
                  <a:lnTo>
                    <a:pt x="6816051" y="57092"/>
                  </a:lnTo>
                  <a:lnTo>
                    <a:pt x="6823397" y="93478"/>
                  </a:lnTo>
                  <a:lnTo>
                    <a:pt x="6823397" y="467400"/>
                  </a:lnTo>
                  <a:lnTo>
                    <a:pt x="6816051" y="503786"/>
                  </a:lnTo>
                  <a:lnTo>
                    <a:pt x="6796018" y="533499"/>
                  </a:lnTo>
                  <a:lnTo>
                    <a:pt x="6766305" y="553532"/>
                  </a:lnTo>
                  <a:lnTo>
                    <a:pt x="6729919" y="560879"/>
                  </a:lnTo>
                  <a:lnTo>
                    <a:pt x="93478" y="560879"/>
                  </a:lnTo>
                  <a:lnTo>
                    <a:pt x="57092" y="553532"/>
                  </a:lnTo>
                  <a:lnTo>
                    <a:pt x="27379" y="533499"/>
                  </a:lnTo>
                  <a:lnTo>
                    <a:pt x="7346" y="503786"/>
                  </a:lnTo>
                  <a:lnTo>
                    <a:pt x="0" y="467400"/>
                  </a:lnTo>
                  <a:lnTo>
                    <a:pt x="0" y="93478"/>
                  </a:lnTo>
                  <a:close/>
                </a:path>
              </a:pathLst>
            </a:custGeom>
            <a:ln w="15875">
              <a:solidFill>
                <a:srgbClr val="FFFFFF"/>
              </a:solidFill>
            </a:ln>
          </p:spPr>
          <p:txBody>
            <a:bodyPr wrap="square" lIns="0" tIns="0" rIns="0" bIns="0" rtlCol="0"/>
            <a:lstStyle/>
            <a:p>
              <a:endParaRPr/>
            </a:p>
          </p:txBody>
        </p:sp>
      </p:grpSp>
      <p:grpSp>
        <p:nvGrpSpPr>
          <p:cNvPr id="12" name="object 12"/>
          <p:cNvGrpSpPr/>
          <p:nvPr/>
        </p:nvGrpSpPr>
        <p:grpSpPr>
          <a:xfrm>
            <a:off x="650100" y="4126787"/>
            <a:ext cx="9763760" cy="2002155"/>
            <a:chOff x="650100" y="4126787"/>
            <a:chExt cx="9763760" cy="2002155"/>
          </a:xfrm>
        </p:grpSpPr>
        <p:sp>
          <p:nvSpPr>
            <p:cNvPr id="13" name="object 13"/>
            <p:cNvSpPr/>
            <p:nvPr/>
          </p:nvSpPr>
          <p:spPr>
            <a:xfrm>
              <a:off x="658038" y="4415165"/>
              <a:ext cx="9747885" cy="1706245"/>
            </a:xfrm>
            <a:custGeom>
              <a:avLst/>
              <a:gdLst/>
              <a:ahLst/>
              <a:cxnLst/>
              <a:rect l="l" t="t" r="r" b="b"/>
              <a:pathLst>
                <a:path w="9747885" h="1706245">
                  <a:moveTo>
                    <a:pt x="0" y="0"/>
                  </a:moveTo>
                  <a:lnTo>
                    <a:pt x="9747711" y="0"/>
                  </a:lnTo>
                  <a:lnTo>
                    <a:pt x="9747711" y="1705725"/>
                  </a:lnTo>
                  <a:lnTo>
                    <a:pt x="0" y="1705725"/>
                  </a:lnTo>
                  <a:lnTo>
                    <a:pt x="0" y="0"/>
                  </a:lnTo>
                  <a:close/>
                </a:path>
              </a:pathLst>
            </a:custGeom>
            <a:ln w="15875">
              <a:solidFill>
                <a:srgbClr val="98C723"/>
              </a:solidFill>
            </a:ln>
          </p:spPr>
          <p:txBody>
            <a:bodyPr wrap="square" lIns="0" tIns="0" rIns="0" bIns="0" rtlCol="0"/>
            <a:lstStyle/>
            <a:p>
              <a:endParaRPr/>
            </a:p>
          </p:txBody>
        </p:sp>
        <p:sp>
          <p:nvSpPr>
            <p:cNvPr id="14" name="object 14"/>
            <p:cNvSpPr/>
            <p:nvPr/>
          </p:nvSpPr>
          <p:spPr>
            <a:xfrm>
              <a:off x="1145423" y="4134725"/>
              <a:ext cx="6823709" cy="561340"/>
            </a:xfrm>
            <a:custGeom>
              <a:avLst/>
              <a:gdLst/>
              <a:ahLst/>
              <a:cxnLst/>
              <a:rect l="l" t="t" r="r" b="b"/>
              <a:pathLst>
                <a:path w="6823709" h="561339">
                  <a:moveTo>
                    <a:pt x="6729918" y="0"/>
                  </a:moveTo>
                  <a:lnTo>
                    <a:pt x="93478" y="0"/>
                  </a:lnTo>
                  <a:lnTo>
                    <a:pt x="57092" y="7345"/>
                  </a:lnTo>
                  <a:lnTo>
                    <a:pt x="27379" y="27379"/>
                  </a:lnTo>
                  <a:lnTo>
                    <a:pt x="7345" y="57092"/>
                  </a:lnTo>
                  <a:lnTo>
                    <a:pt x="0" y="93478"/>
                  </a:lnTo>
                  <a:lnTo>
                    <a:pt x="0" y="467400"/>
                  </a:lnTo>
                  <a:lnTo>
                    <a:pt x="7345" y="503786"/>
                  </a:lnTo>
                  <a:lnTo>
                    <a:pt x="27379" y="533499"/>
                  </a:lnTo>
                  <a:lnTo>
                    <a:pt x="57092" y="553533"/>
                  </a:lnTo>
                  <a:lnTo>
                    <a:pt x="93478" y="560878"/>
                  </a:lnTo>
                  <a:lnTo>
                    <a:pt x="6729918" y="560878"/>
                  </a:lnTo>
                  <a:lnTo>
                    <a:pt x="6766304" y="553533"/>
                  </a:lnTo>
                  <a:lnTo>
                    <a:pt x="6796017" y="533499"/>
                  </a:lnTo>
                  <a:lnTo>
                    <a:pt x="6816050" y="503786"/>
                  </a:lnTo>
                  <a:lnTo>
                    <a:pt x="6823396" y="467400"/>
                  </a:lnTo>
                  <a:lnTo>
                    <a:pt x="6823396" y="93478"/>
                  </a:lnTo>
                  <a:lnTo>
                    <a:pt x="6816050" y="57092"/>
                  </a:lnTo>
                  <a:lnTo>
                    <a:pt x="6796017" y="27379"/>
                  </a:lnTo>
                  <a:lnTo>
                    <a:pt x="6766304" y="7345"/>
                  </a:lnTo>
                  <a:lnTo>
                    <a:pt x="6729918" y="0"/>
                  </a:lnTo>
                  <a:close/>
                </a:path>
              </a:pathLst>
            </a:custGeom>
            <a:solidFill>
              <a:srgbClr val="98C723"/>
            </a:solidFill>
          </p:spPr>
          <p:txBody>
            <a:bodyPr wrap="square" lIns="0" tIns="0" rIns="0" bIns="0" rtlCol="0"/>
            <a:lstStyle/>
            <a:p>
              <a:endParaRPr/>
            </a:p>
          </p:txBody>
        </p:sp>
        <p:sp>
          <p:nvSpPr>
            <p:cNvPr id="15" name="object 15"/>
            <p:cNvSpPr/>
            <p:nvPr/>
          </p:nvSpPr>
          <p:spPr>
            <a:xfrm>
              <a:off x="1145423" y="4134725"/>
              <a:ext cx="6823709" cy="561340"/>
            </a:xfrm>
            <a:custGeom>
              <a:avLst/>
              <a:gdLst/>
              <a:ahLst/>
              <a:cxnLst/>
              <a:rect l="l" t="t" r="r" b="b"/>
              <a:pathLst>
                <a:path w="6823709" h="561339">
                  <a:moveTo>
                    <a:pt x="0" y="93478"/>
                  </a:moveTo>
                  <a:lnTo>
                    <a:pt x="7346" y="57092"/>
                  </a:lnTo>
                  <a:lnTo>
                    <a:pt x="27379" y="27379"/>
                  </a:lnTo>
                  <a:lnTo>
                    <a:pt x="57092" y="7346"/>
                  </a:lnTo>
                  <a:lnTo>
                    <a:pt x="93478" y="0"/>
                  </a:lnTo>
                  <a:lnTo>
                    <a:pt x="6729919" y="0"/>
                  </a:lnTo>
                  <a:lnTo>
                    <a:pt x="6766305" y="7346"/>
                  </a:lnTo>
                  <a:lnTo>
                    <a:pt x="6796018" y="27379"/>
                  </a:lnTo>
                  <a:lnTo>
                    <a:pt x="6816051" y="57092"/>
                  </a:lnTo>
                  <a:lnTo>
                    <a:pt x="6823397" y="93478"/>
                  </a:lnTo>
                  <a:lnTo>
                    <a:pt x="6823397" y="467400"/>
                  </a:lnTo>
                  <a:lnTo>
                    <a:pt x="6816051" y="503786"/>
                  </a:lnTo>
                  <a:lnTo>
                    <a:pt x="6796018" y="533499"/>
                  </a:lnTo>
                  <a:lnTo>
                    <a:pt x="6766305" y="553532"/>
                  </a:lnTo>
                  <a:lnTo>
                    <a:pt x="6729919" y="560879"/>
                  </a:lnTo>
                  <a:lnTo>
                    <a:pt x="93478" y="560879"/>
                  </a:lnTo>
                  <a:lnTo>
                    <a:pt x="57092" y="553532"/>
                  </a:lnTo>
                  <a:lnTo>
                    <a:pt x="27379" y="533499"/>
                  </a:lnTo>
                  <a:lnTo>
                    <a:pt x="7346" y="503786"/>
                  </a:lnTo>
                  <a:lnTo>
                    <a:pt x="0" y="467400"/>
                  </a:lnTo>
                  <a:lnTo>
                    <a:pt x="0" y="93478"/>
                  </a:lnTo>
                  <a:close/>
                </a:path>
              </a:pathLst>
            </a:custGeom>
            <a:ln w="15875">
              <a:solidFill>
                <a:srgbClr val="FFFFFF"/>
              </a:solidFill>
            </a:ln>
          </p:spPr>
          <p:txBody>
            <a:bodyPr wrap="square" lIns="0" tIns="0" rIns="0" bIns="0" rtlCol="0"/>
            <a:lstStyle/>
            <a:p>
              <a:endParaRPr/>
            </a:p>
          </p:txBody>
        </p:sp>
      </p:grpSp>
      <p:sp>
        <p:nvSpPr>
          <p:cNvPr id="16" name="object 16"/>
          <p:cNvSpPr txBox="1"/>
          <p:nvPr/>
        </p:nvSpPr>
        <p:spPr>
          <a:xfrm>
            <a:off x="1401869" y="3040888"/>
            <a:ext cx="7513955" cy="2912110"/>
          </a:xfrm>
          <a:prstGeom prst="rect">
            <a:avLst/>
          </a:prstGeom>
        </p:spPr>
        <p:txBody>
          <a:bodyPr vert="horz" wrap="square" lIns="0" tIns="12700" rIns="0" bIns="0" rtlCol="0">
            <a:spAutoFit/>
          </a:bodyPr>
          <a:lstStyle/>
          <a:p>
            <a:pPr marL="28575">
              <a:lnSpc>
                <a:spcPct val="100000"/>
              </a:lnSpc>
              <a:spcBef>
                <a:spcPts val="100"/>
              </a:spcBef>
            </a:pPr>
            <a:r>
              <a:rPr sz="1900" spc="-20" dirty="0">
                <a:solidFill>
                  <a:srgbClr val="FFFFFF"/>
                </a:solidFill>
                <a:latin typeface="Calibri"/>
                <a:cs typeface="Calibri"/>
              </a:rPr>
              <a:t>Usually,</a:t>
            </a:r>
            <a:r>
              <a:rPr sz="1900" spc="-5" dirty="0">
                <a:solidFill>
                  <a:srgbClr val="FFFFFF"/>
                </a:solidFill>
                <a:latin typeface="Calibri"/>
                <a:cs typeface="Calibri"/>
              </a:rPr>
              <a:t> </a:t>
            </a:r>
            <a:r>
              <a:rPr sz="1900" dirty="0">
                <a:solidFill>
                  <a:srgbClr val="FFFFFF"/>
                </a:solidFill>
                <a:latin typeface="Calibri"/>
                <a:cs typeface="Calibri"/>
              </a:rPr>
              <a:t>a</a:t>
            </a:r>
            <a:r>
              <a:rPr sz="1900" spc="-10" dirty="0">
                <a:solidFill>
                  <a:srgbClr val="FFFFFF"/>
                </a:solidFill>
                <a:latin typeface="Calibri"/>
                <a:cs typeface="Calibri"/>
              </a:rPr>
              <a:t> </a:t>
            </a:r>
            <a:r>
              <a:rPr sz="1900" spc="-5" dirty="0">
                <a:solidFill>
                  <a:srgbClr val="FFFFFF"/>
                </a:solidFill>
                <a:latin typeface="Calibri"/>
                <a:cs typeface="Calibri"/>
              </a:rPr>
              <a:t>two-dimensional</a:t>
            </a:r>
            <a:r>
              <a:rPr sz="1900" dirty="0">
                <a:solidFill>
                  <a:srgbClr val="FFFFFF"/>
                </a:solidFill>
                <a:latin typeface="Calibri"/>
                <a:cs typeface="Calibri"/>
              </a:rPr>
              <a:t> </a:t>
            </a:r>
            <a:r>
              <a:rPr sz="1900" spc="-10" dirty="0">
                <a:solidFill>
                  <a:srgbClr val="FFFFFF"/>
                </a:solidFill>
                <a:latin typeface="Calibri"/>
                <a:cs typeface="Calibri"/>
              </a:rPr>
              <a:t>widget</a:t>
            </a:r>
            <a:r>
              <a:rPr sz="1900" spc="-5" dirty="0">
                <a:solidFill>
                  <a:srgbClr val="FFFFFF"/>
                </a:solidFill>
                <a:latin typeface="Calibri"/>
                <a:cs typeface="Calibri"/>
              </a:rPr>
              <a:t> </a:t>
            </a:r>
            <a:r>
              <a:rPr sz="1900" dirty="0">
                <a:solidFill>
                  <a:srgbClr val="FFFFFF"/>
                </a:solidFill>
                <a:latin typeface="Calibri"/>
                <a:cs typeface="Calibri"/>
              </a:rPr>
              <a:t>is</a:t>
            </a:r>
            <a:r>
              <a:rPr sz="1900" spc="-5" dirty="0">
                <a:solidFill>
                  <a:srgbClr val="FFFFFF"/>
                </a:solidFill>
                <a:latin typeface="Calibri"/>
                <a:cs typeface="Calibri"/>
              </a:rPr>
              <a:t> </a:t>
            </a:r>
            <a:r>
              <a:rPr sz="1900" dirty="0">
                <a:solidFill>
                  <a:srgbClr val="FFFFFF"/>
                </a:solidFill>
                <a:latin typeface="Calibri"/>
                <a:cs typeface="Calibri"/>
              </a:rPr>
              <a:t>a</a:t>
            </a:r>
            <a:r>
              <a:rPr sz="1900" spc="-10" dirty="0">
                <a:solidFill>
                  <a:srgbClr val="FFFFFF"/>
                </a:solidFill>
                <a:latin typeface="Calibri"/>
                <a:cs typeface="Calibri"/>
              </a:rPr>
              <a:t> </a:t>
            </a:r>
            <a:r>
              <a:rPr sz="1900" spc="-5" dirty="0">
                <a:solidFill>
                  <a:srgbClr val="FFFFFF"/>
                </a:solidFill>
                <a:latin typeface="Calibri"/>
                <a:cs typeface="Calibri"/>
              </a:rPr>
              <a:t>chart</a:t>
            </a:r>
            <a:endParaRPr sz="1900">
              <a:latin typeface="Calibri"/>
              <a:cs typeface="Calibri"/>
            </a:endParaRPr>
          </a:p>
          <a:p>
            <a:pPr marL="184150" indent="-171450">
              <a:lnSpc>
                <a:spcPct val="100000"/>
              </a:lnSpc>
              <a:spcBef>
                <a:spcPts val="1870"/>
              </a:spcBef>
              <a:buChar char="•"/>
              <a:tabLst>
                <a:tab pos="184150" algn="l"/>
              </a:tabLst>
            </a:pPr>
            <a:r>
              <a:rPr sz="1900" spc="-5" dirty="0">
                <a:latin typeface="Calibri"/>
                <a:cs typeface="Calibri"/>
              </a:rPr>
              <a:t>Bar</a:t>
            </a:r>
            <a:r>
              <a:rPr sz="1900" spc="-10" dirty="0">
                <a:latin typeface="Calibri"/>
                <a:cs typeface="Calibri"/>
              </a:rPr>
              <a:t> </a:t>
            </a:r>
            <a:r>
              <a:rPr sz="1900" spc="-5" dirty="0">
                <a:latin typeface="Calibri"/>
                <a:cs typeface="Calibri"/>
              </a:rPr>
              <a:t>chart,</a:t>
            </a:r>
            <a:r>
              <a:rPr sz="1900" spc="-10" dirty="0">
                <a:latin typeface="Calibri"/>
                <a:cs typeface="Calibri"/>
              </a:rPr>
              <a:t> </a:t>
            </a:r>
            <a:r>
              <a:rPr sz="1900" spc="-5" dirty="0">
                <a:latin typeface="Calibri"/>
                <a:cs typeface="Calibri"/>
              </a:rPr>
              <a:t>pie</a:t>
            </a:r>
            <a:r>
              <a:rPr sz="1900" spc="-10" dirty="0">
                <a:latin typeface="Calibri"/>
                <a:cs typeface="Calibri"/>
              </a:rPr>
              <a:t> </a:t>
            </a:r>
            <a:r>
              <a:rPr sz="1900" spc="-5" dirty="0">
                <a:latin typeface="Calibri"/>
                <a:cs typeface="Calibri"/>
              </a:rPr>
              <a:t>chart,</a:t>
            </a:r>
            <a:r>
              <a:rPr sz="1900" spc="-10" dirty="0">
                <a:latin typeface="Calibri"/>
                <a:cs typeface="Calibri"/>
              </a:rPr>
              <a:t> etc.</a:t>
            </a:r>
            <a:endParaRPr sz="1900">
              <a:latin typeface="Calibri"/>
              <a:cs typeface="Calibri"/>
            </a:endParaRPr>
          </a:p>
          <a:p>
            <a:pPr>
              <a:lnSpc>
                <a:spcPct val="100000"/>
              </a:lnSpc>
              <a:spcBef>
                <a:spcPts val="20"/>
              </a:spcBef>
              <a:buFont typeface="Calibri"/>
              <a:buChar char="•"/>
            </a:pPr>
            <a:endParaRPr sz="2400">
              <a:latin typeface="Calibri"/>
              <a:cs typeface="Calibri"/>
            </a:endParaRPr>
          </a:p>
          <a:p>
            <a:pPr marL="28575">
              <a:lnSpc>
                <a:spcPct val="100000"/>
              </a:lnSpc>
              <a:spcBef>
                <a:spcPts val="5"/>
              </a:spcBef>
            </a:pPr>
            <a:r>
              <a:rPr sz="1900" spc="-20" dirty="0">
                <a:solidFill>
                  <a:srgbClr val="FFFFFF"/>
                </a:solidFill>
                <a:latin typeface="Calibri"/>
                <a:cs typeface="Calibri"/>
              </a:rPr>
              <a:t>Types</a:t>
            </a:r>
            <a:r>
              <a:rPr sz="1900" spc="-15" dirty="0">
                <a:solidFill>
                  <a:srgbClr val="FFFFFF"/>
                </a:solidFill>
                <a:latin typeface="Calibri"/>
                <a:cs typeface="Calibri"/>
              </a:rPr>
              <a:t> </a:t>
            </a:r>
            <a:r>
              <a:rPr sz="1900" dirty="0">
                <a:solidFill>
                  <a:srgbClr val="FFFFFF"/>
                </a:solidFill>
                <a:latin typeface="Calibri"/>
                <a:cs typeface="Calibri"/>
              </a:rPr>
              <a:t>of</a:t>
            </a:r>
            <a:r>
              <a:rPr sz="1900" spc="-10" dirty="0">
                <a:solidFill>
                  <a:srgbClr val="FFFFFF"/>
                </a:solidFill>
                <a:latin typeface="Calibri"/>
                <a:cs typeface="Calibri"/>
              </a:rPr>
              <a:t> </a:t>
            </a:r>
            <a:r>
              <a:rPr sz="1900" spc="-5" dirty="0">
                <a:solidFill>
                  <a:srgbClr val="FFFFFF"/>
                </a:solidFill>
                <a:latin typeface="Calibri"/>
                <a:cs typeface="Calibri"/>
              </a:rPr>
              <a:t>two-dimensional</a:t>
            </a:r>
            <a:r>
              <a:rPr sz="1900" spc="-10" dirty="0">
                <a:solidFill>
                  <a:srgbClr val="FFFFFF"/>
                </a:solidFill>
                <a:latin typeface="Calibri"/>
                <a:cs typeface="Calibri"/>
              </a:rPr>
              <a:t> </a:t>
            </a:r>
            <a:r>
              <a:rPr sz="1900" spc="-5" dirty="0">
                <a:solidFill>
                  <a:srgbClr val="FFFFFF"/>
                </a:solidFill>
                <a:latin typeface="Calibri"/>
                <a:cs typeface="Calibri"/>
              </a:rPr>
              <a:t>charts:</a:t>
            </a:r>
            <a:endParaRPr sz="1900">
              <a:latin typeface="Calibri"/>
              <a:cs typeface="Calibri"/>
            </a:endParaRPr>
          </a:p>
          <a:p>
            <a:pPr marL="184150" indent="-171450">
              <a:lnSpc>
                <a:spcPct val="100000"/>
              </a:lnSpc>
              <a:spcBef>
                <a:spcPts val="1870"/>
              </a:spcBef>
              <a:buChar char="•"/>
              <a:tabLst>
                <a:tab pos="184150" algn="l"/>
              </a:tabLst>
            </a:pPr>
            <a:r>
              <a:rPr sz="1900" spc="-5" dirty="0">
                <a:latin typeface="Calibri"/>
                <a:cs typeface="Calibri"/>
              </a:rPr>
              <a:t>Longitudinal</a:t>
            </a:r>
            <a:r>
              <a:rPr sz="1900" spc="5" dirty="0">
                <a:latin typeface="Calibri"/>
                <a:cs typeface="Calibri"/>
              </a:rPr>
              <a:t> </a:t>
            </a:r>
            <a:r>
              <a:rPr sz="1900" spc="-5" dirty="0">
                <a:latin typeface="Calibri"/>
                <a:cs typeface="Calibri"/>
              </a:rPr>
              <a:t>charts:</a:t>
            </a:r>
            <a:r>
              <a:rPr sz="1900" spc="5" dirty="0">
                <a:latin typeface="Calibri"/>
                <a:cs typeface="Calibri"/>
              </a:rPr>
              <a:t> </a:t>
            </a:r>
            <a:r>
              <a:rPr sz="1900" spc="-15" dirty="0">
                <a:latin typeface="Calibri"/>
                <a:cs typeface="Calibri"/>
              </a:rPr>
              <a:t>x-axis</a:t>
            </a:r>
            <a:r>
              <a:rPr sz="1900" spc="10" dirty="0">
                <a:latin typeface="Calibri"/>
                <a:cs typeface="Calibri"/>
              </a:rPr>
              <a:t> </a:t>
            </a:r>
            <a:r>
              <a:rPr sz="1900" dirty="0">
                <a:latin typeface="Calibri"/>
                <a:cs typeface="Calibri"/>
              </a:rPr>
              <a:t>is</a:t>
            </a:r>
            <a:r>
              <a:rPr sz="1900" spc="5" dirty="0">
                <a:latin typeface="Calibri"/>
                <a:cs typeface="Calibri"/>
              </a:rPr>
              <a:t> </a:t>
            </a:r>
            <a:r>
              <a:rPr sz="1900" dirty="0">
                <a:latin typeface="Calibri"/>
                <a:cs typeface="Calibri"/>
              </a:rPr>
              <a:t>time,</a:t>
            </a:r>
            <a:r>
              <a:rPr sz="1900" spc="5" dirty="0">
                <a:latin typeface="Calibri"/>
                <a:cs typeface="Calibri"/>
              </a:rPr>
              <a:t> </a:t>
            </a:r>
            <a:r>
              <a:rPr sz="1900" spc="-15" dirty="0">
                <a:latin typeface="Calibri"/>
                <a:cs typeface="Calibri"/>
              </a:rPr>
              <a:t>y-axis</a:t>
            </a:r>
            <a:r>
              <a:rPr sz="1900" spc="5" dirty="0">
                <a:latin typeface="Calibri"/>
                <a:cs typeface="Calibri"/>
              </a:rPr>
              <a:t> </a:t>
            </a:r>
            <a:r>
              <a:rPr sz="1900" dirty="0">
                <a:latin typeface="Calibri"/>
                <a:cs typeface="Calibri"/>
              </a:rPr>
              <a:t>is a </a:t>
            </a:r>
            <a:r>
              <a:rPr sz="1900" spc="-10" dirty="0">
                <a:latin typeface="Calibri"/>
                <a:cs typeface="Calibri"/>
              </a:rPr>
              <a:t>performance</a:t>
            </a:r>
            <a:r>
              <a:rPr sz="1900" spc="5" dirty="0">
                <a:latin typeface="Calibri"/>
                <a:cs typeface="Calibri"/>
              </a:rPr>
              <a:t> </a:t>
            </a:r>
            <a:r>
              <a:rPr sz="1900" spc="-10" dirty="0">
                <a:latin typeface="Calibri"/>
                <a:cs typeface="Calibri"/>
              </a:rPr>
              <a:t>measure</a:t>
            </a:r>
            <a:endParaRPr sz="1900">
              <a:latin typeface="Calibri"/>
              <a:cs typeface="Calibri"/>
            </a:endParaRPr>
          </a:p>
          <a:p>
            <a:pPr marL="184150" marR="5080" indent="-171450">
              <a:lnSpc>
                <a:spcPts val="2110"/>
              </a:lnSpc>
              <a:spcBef>
                <a:spcPts val="330"/>
              </a:spcBef>
              <a:buChar char="•"/>
              <a:tabLst>
                <a:tab pos="184150" algn="l"/>
              </a:tabLst>
            </a:pPr>
            <a:r>
              <a:rPr sz="1900" spc="-5" dirty="0">
                <a:latin typeface="Calibri"/>
                <a:cs typeface="Calibri"/>
              </a:rPr>
              <a:t>Cross-sectional</a:t>
            </a:r>
            <a:r>
              <a:rPr sz="1900" dirty="0">
                <a:latin typeface="Calibri"/>
                <a:cs typeface="Calibri"/>
              </a:rPr>
              <a:t> </a:t>
            </a:r>
            <a:r>
              <a:rPr sz="1900" spc="-5" dirty="0">
                <a:latin typeface="Calibri"/>
                <a:cs typeface="Calibri"/>
              </a:rPr>
              <a:t>chart: </a:t>
            </a:r>
            <a:r>
              <a:rPr sz="1900" spc="-15" dirty="0">
                <a:latin typeface="Calibri"/>
                <a:cs typeface="Calibri"/>
              </a:rPr>
              <a:t>x-axis</a:t>
            </a:r>
            <a:r>
              <a:rPr sz="1900" dirty="0">
                <a:latin typeface="Calibri"/>
                <a:cs typeface="Calibri"/>
              </a:rPr>
              <a:t> is</a:t>
            </a:r>
            <a:r>
              <a:rPr sz="1900" spc="5" dirty="0">
                <a:latin typeface="Calibri"/>
                <a:cs typeface="Calibri"/>
              </a:rPr>
              <a:t> </a:t>
            </a:r>
            <a:r>
              <a:rPr sz="1900" spc="-5" dirty="0">
                <a:latin typeface="Calibri"/>
                <a:cs typeface="Calibri"/>
              </a:rPr>
              <a:t>an </a:t>
            </a:r>
            <a:r>
              <a:rPr sz="1900" spc="-10" dirty="0">
                <a:latin typeface="Calibri"/>
                <a:cs typeface="Calibri"/>
              </a:rPr>
              <a:t>attribute</a:t>
            </a:r>
            <a:r>
              <a:rPr sz="1900" dirty="0">
                <a:latin typeface="Calibri"/>
                <a:cs typeface="Calibri"/>
              </a:rPr>
              <a:t> (e.g. </a:t>
            </a:r>
            <a:r>
              <a:rPr sz="1900" spc="-20" dirty="0">
                <a:latin typeface="Calibri"/>
                <a:cs typeface="Calibri"/>
              </a:rPr>
              <a:t>activity,</a:t>
            </a:r>
            <a:r>
              <a:rPr sz="1900" dirty="0">
                <a:latin typeface="Calibri"/>
                <a:cs typeface="Calibri"/>
              </a:rPr>
              <a:t> </a:t>
            </a:r>
            <a:r>
              <a:rPr sz="1900" spc="-10" dirty="0">
                <a:latin typeface="Calibri"/>
                <a:cs typeface="Calibri"/>
              </a:rPr>
              <a:t>resource,</a:t>
            </a:r>
            <a:r>
              <a:rPr sz="1900" dirty="0">
                <a:latin typeface="Calibri"/>
                <a:cs typeface="Calibri"/>
              </a:rPr>
              <a:t> </a:t>
            </a:r>
            <a:r>
              <a:rPr sz="1900" spc="-5" dirty="0">
                <a:latin typeface="Calibri"/>
                <a:cs typeface="Calibri"/>
              </a:rPr>
              <a:t>country), </a:t>
            </a:r>
            <a:r>
              <a:rPr sz="1900" spc="-415" dirty="0">
                <a:latin typeface="Calibri"/>
                <a:cs typeface="Calibri"/>
              </a:rPr>
              <a:t> </a:t>
            </a:r>
            <a:r>
              <a:rPr sz="1900" spc="-15" dirty="0">
                <a:latin typeface="Calibri"/>
                <a:cs typeface="Calibri"/>
              </a:rPr>
              <a:t>y-axis</a:t>
            </a:r>
            <a:r>
              <a:rPr sz="1900" spc="-5" dirty="0">
                <a:latin typeface="Calibri"/>
                <a:cs typeface="Calibri"/>
              </a:rPr>
              <a:t> </a:t>
            </a:r>
            <a:r>
              <a:rPr sz="1900" dirty="0">
                <a:latin typeface="Calibri"/>
                <a:cs typeface="Calibri"/>
              </a:rPr>
              <a:t>is</a:t>
            </a:r>
            <a:r>
              <a:rPr sz="1900" spc="-5" dirty="0">
                <a:latin typeface="Calibri"/>
                <a:cs typeface="Calibri"/>
              </a:rPr>
              <a:t> </a:t>
            </a:r>
            <a:r>
              <a:rPr sz="1900" dirty="0">
                <a:latin typeface="Calibri"/>
                <a:cs typeface="Calibri"/>
              </a:rPr>
              <a:t>a</a:t>
            </a:r>
            <a:r>
              <a:rPr sz="1900" spc="-5" dirty="0">
                <a:latin typeface="Calibri"/>
                <a:cs typeface="Calibri"/>
              </a:rPr>
              <a:t> </a:t>
            </a:r>
            <a:r>
              <a:rPr sz="1900" spc="-10" dirty="0">
                <a:latin typeface="Calibri"/>
                <a:cs typeface="Calibri"/>
              </a:rPr>
              <a:t>performance</a:t>
            </a:r>
            <a:r>
              <a:rPr sz="1900" spc="-5" dirty="0">
                <a:latin typeface="Calibri"/>
                <a:cs typeface="Calibri"/>
              </a:rPr>
              <a:t> </a:t>
            </a:r>
            <a:r>
              <a:rPr sz="1900" spc="-10" dirty="0">
                <a:latin typeface="Calibri"/>
                <a:cs typeface="Calibri"/>
              </a:rPr>
              <a:t>measure</a:t>
            </a:r>
            <a:endParaRPr sz="1900">
              <a:latin typeface="Calibri"/>
              <a:cs typeface="Calibri"/>
            </a:endParaRPr>
          </a:p>
          <a:p>
            <a:pPr marL="184150" indent="-171450">
              <a:lnSpc>
                <a:spcPct val="100000"/>
              </a:lnSpc>
              <a:spcBef>
                <a:spcPts val="80"/>
              </a:spcBef>
              <a:buChar char="•"/>
              <a:tabLst>
                <a:tab pos="184150" algn="l"/>
              </a:tabLst>
            </a:pPr>
            <a:r>
              <a:rPr sz="1900" spc="-10" dirty="0">
                <a:latin typeface="Calibri"/>
                <a:cs typeface="Calibri"/>
              </a:rPr>
              <a:t>Histogram: </a:t>
            </a:r>
            <a:r>
              <a:rPr sz="1900" spc="-15" dirty="0">
                <a:latin typeface="Calibri"/>
                <a:cs typeface="Calibri"/>
              </a:rPr>
              <a:t>x-axis</a:t>
            </a:r>
            <a:r>
              <a:rPr sz="1900" spc="-5" dirty="0">
                <a:latin typeface="Calibri"/>
                <a:cs typeface="Calibri"/>
              </a:rPr>
              <a:t> </a:t>
            </a:r>
            <a:r>
              <a:rPr sz="1900" dirty="0">
                <a:latin typeface="Calibri"/>
                <a:cs typeface="Calibri"/>
              </a:rPr>
              <a:t>is</a:t>
            </a:r>
            <a:r>
              <a:rPr sz="1900" spc="-5" dirty="0">
                <a:latin typeface="Calibri"/>
                <a:cs typeface="Calibri"/>
              </a:rPr>
              <a:t> </a:t>
            </a:r>
            <a:r>
              <a:rPr sz="1900" dirty="0">
                <a:latin typeface="Calibri"/>
                <a:cs typeface="Calibri"/>
              </a:rPr>
              <a:t>a</a:t>
            </a:r>
            <a:r>
              <a:rPr sz="1900" spc="-5" dirty="0">
                <a:latin typeface="Calibri"/>
                <a:cs typeface="Calibri"/>
              </a:rPr>
              <a:t> </a:t>
            </a:r>
            <a:r>
              <a:rPr sz="1900" spc="-10" dirty="0">
                <a:latin typeface="Calibri"/>
                <a:cs typeface="Calibri"/>
              </a:rPr>
              <a:t>performance</a:t>
            </a:r>
            <a:r>
              <a:rPr sz="1900" spc="-5" dirty="0">
                <a:latin typeface="Calibri"/>
                <a:cs typeface="Calibri"/>
              </a:rPr>
              <a:t> measure,</a:t>
            </a:r>
            <a:r>
              <a:rPr sz="1900" spc="-10" dirty="0">
                <a:latin typeface="Calibri"/>
                <a:cs typeface="Calibri"/>
              </a:rPr>
              <a:t> </a:t>
            </a:r>
            <a:r>
              <a:rPr sz="1900" spc="-15" dirty="0">
                <a:latin typeface="Calibri"/>
                <a:cs typeface="Calibri"/>
              </a:rPr>
              <a:t>y-axis</a:t>
            </a:r>
            <a:r>
              <a:rPr sz="1900" spc="-5" dirty="0">
                <a:latin typeface="Calibri"/>
                <a:cs typeface="Calibri"/>
              </a:rPr>
              <a:t> </a:t>
            </a:r>
            <a:r>
              <a:rPr sz="1900" dirty="0">
                <a:latin typeface="Calibri"/>
                <a:cs typeface="Calibri"/>
              </a:rPr>
              <a:t>is</a:t>
            </a:r>
            <a:r>
              <a:rPr sz="1900" spc="-5" dirty="0">
                <a:latin typeface="Calibri"/>
                <a:cs typeface="Calibri"/>
              </a:rPr>
              <a:t> </a:t>
            </a:r>
            <a:r>
              <a:rPr sz="1900" dirty="0">
                <a:latin typeface="Calibri"/>
                <a:cs typeface="Calibri"/>
              </a:rPr>
              <a:t>a</a:t>
            </a:r>
            <a:r>
              <a:rPr sz="1900" spc="-5" dirty="0">
                <a:latin typeface="Calibri"/>
                <a:cs typeface="Calibri"/>
              </a:rPr>
              <a:t> </a:t>
            </a:r>
            <a:r>
              <a:rPr sz="1900" spc="-10" dirty="0">
                <a:latin typeface="Calibri"/>
                <a:cs typeface="Calibri"/>
              </a:rPr>
              <a:t>“count”</a:t>
            </a:r>
            <a:endParaRPr sz="1900">
              <a:latin typeface="Calibri"/>
              <a:cs typeface="Calibri"/>
            </a:endParaRPr>
          </a:p>
        </p:txBody>
      </p:sp>
      <p:sp>
        <p:nvSpPr>
          <p:cNvPr id="17" name="object 17"/>
          <p:cNvSpPr txBox="1">
            <a:spLocks noGrp="1"/>
          </p:cNvSpPr>
          <p:nvPr>
            <p:ph type="title"/>
          </p:nvPr>
        </p:nvSpPr>
        <p:spPr>
          <a:xfrm>
            <a:off x="658279" y="861059"/>
            <a:ext cx="6725920"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dirty="0"/>
              <a:t> </a:t>
            </a:r>
            <a:r>
              <a:rPr spc="-10" dirty="0"/>
              <a:t>performance </a:t>
            </a:r>
            <a:r>
              <a:rPr spc="-5" dirty="0"/>
              <a:t>dashboard</a:t>
            </a:r>
            <a:r>
              <a:rPr spc="5" dirty="0"/>
              <a:t> </a:t>
            </a:r>
            <a:r>
              <a:rPr spc="-10" dirty="0"/>
              <a:t>widgets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7" y="861059"/>
            <a:ext cx="6744334" cy="880110"/>
          </a:xfrm>
          <a:prstGeom prst="rect">
            <a:avLst/>
          </a:prstGeom>
        </p:spPr>
        <p:txBody>
          <a:bodyPr vert="horz" wrap="square" lIns="0" tIns="12700" rIns="0" bIns="0" rtlCol="0">
            <a:spAutoFit/>
          </a:bodyPr>
          <a:lstStyle/>
          <a:p>
            <a:pPr marL="30480">
              <a:lnSpc>
                <a:spcPct val="100000"/>
              </a:lnSpc>
              <a:spcBef>
                <a:spcPts val="100"/>
              </a:spcBef>
            </a:pPr>
            <a:r>
              <a:rPr spc="-15" dirty="0"/>
              <a:t>Process</a:t>
            </a:r>
            <a:r>
              <a:rPr dirty="0"/>
              <a:t> </a:t>
            </a:r>
            <a:r>
              <a:rPr spc="-10" dirty="0"/>
              <a:t>performance </a:t>
            </a:r>
            <a:r>
              <a:rPr spc="-5" dirty="0"/>
              <a:t>dashboard</a:t>
            </a:r>
            <a:r>
              <a:rPr spc="5" dirty="0"/>
              <a:t> </a:t>
            </a:r>
            <a:r>
              <a:rPr spc="-10" dirty="0"/>
              <a:t>widgets</a:t>
            </a:r>
          </a:p>
          <a:p>
            <a:pPr marL="12700">
              <a:lnSpc>
                <a:spcPct val="100000"/>
              </a:lnSpc>
              <a:spcBef>
                <a:spcPts val="5"/>
              </a:spcBef>
            </a:pPr>
            <a:r>
              <a:rPr sz="2400" spc="-5" dirty="0">
                <a:solidFill>
                  <a:srgbClr val="404040"/>
                </a:solidFill>
              </a:rPr>
              <a:t>Longitudinal</a:t>
            </a:r>
            <a:r>
              <a:rPr sz="2400" spc="-30" dirty="0">
                <a:solidFill>
                  <a:srgbClr val="404040"/>
                </a:solidFill>
              </a:rPr>
              <a:t> </a:t>
            </a:r>
            <a:r>
              <a:rPr sz="2400" spc="-5" dirty="0">
                <a:solidFill>
                  <a:srgbClr val="404040"/>
                </a:solidFill>
              </a:rPr>
              <a:t>chart</a:t>
            </a:r>
            <a:endParaRPr sz="2400"/>
          </a:p>
        </p:txBody>
      </p:sp>
      <p:pic>
        <p:nvPicPr>
          <p:cNvPr id="3" name="object 3"/>
          <p:cNvPicPr/>
          <p:nvPr/>
        </p:nvPicPr>
        <p:blipFill>
          <a:blip r:embed="rId2" cstate="print"/>
          <a:stretch>
            <a:fillRect/>
          </a:stretch>
        </p:blipFill>
        <p:spPr>
          <a:xfrm>
            <a:off x="379350" y="2703939"/>
            <a:ext cx="10166747" cy="2909721"/>
          </a:xfrm>
          <a:prstGeom prst="rect">
            <a:avLst/>
          </a:prstGeom>
        </p:spPr>
      </p:pic>
      <p:sp>
        <p:nvSpPr>
          <p:cNvPr id="4" name="object 4"/>
          <p:cNvSpPr txBox="1"/>
          <p:nvPr/>
        </p:nvSpPr>
        <p:spPr>
          <a:xfrm>
            <a:off x="9547535" y="6377004"/>
            <a:ext cx="212725" cy="1962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1100" dirty="0">
                <a:solidFill>
                  <a:srgbClr val="7F7F7F"/>
                </a:solidFill>
                <a:latin typeface="Calibri"/>
                <a:cs typeface="Calibri"/>
              </a:rPr>
              <a:t>54</a:t>
            </a:fld>
            <a:endParaRPr sz="1100">
              <a:latin typeface="Calibri"/>
              <a:cs typeface="Calibri"/>
            </a:endParaRPr>
          </a:p>
        </p:txBody>
      </p:sp>
      <p:sp>
        <p:nvSpPr>
          <p:cNvPr id="5" name="object 5"/>
          <p:cNvSpPr txBox="1"/>
          <p:nvPr/>
        </p:nvSpPr>
        <p:spPr>
          <a:xfrm>
            <a:off x="8625947" y="6392244"/>
            <a:ext cx="537210" cy="196215"/>
          </a:xfrm>
          <a:prstGeom prst="rect">
            <a:avLst/>
          </a:prstGeom>
        </p:spPr>
        <p:txBody>
          <a:bodyPr vert="horz" wrap="square" lIns="0" tIns="5715" rIns="0" bIns="0" rtlCol="0">
            <a:spAutoFit/>
          </a:bodyPr>
          <a:lstStyle/>
          <a:p>
            <a:pPr marL="12700">
              <a:lnSpc>
                <a:spcPct val="100000"/>
              </a:lnSpc>
              <a:spcBef>
                <a:spcPts val="45"/>
              </a:spcBef>
            </a:pPr>
            <a:r>
              <a:rPr sz="1100" spc="-25" dirty="0">
                <a:solidFill>
                  <a:srgbClr val="7F7F7F"/>
                </a:solidFill>
                <a:latin typeface="Calibri"/>
                <a:cs typeface="Calibri"/>
              </a:rPr>
              <a:t>10/27/23</a:t>
            </a:r>
            <a:endParaRPr sz="110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7" y="861059"/>
            <a:ext cx="6744334" cy="880110"/>
          </a:xfrm>
          <a:prstGeom prst="rect">
            <a:avLst/>
          </a:prstGeom>
        </p:spPr>
        <p:txBody>
          <a:bodyPr vert="horz" wrap="square" lIns="0" tIns="12700" rIns="0" bIns="0" rtlCol="0">
            <a:spAutoFit/>
          </a:bodyPr>
          <a:lstStyle/>
          <a:p>
            <a:pPr marL="30480">
              <a:lnSpc>
                <a:spcPct val="100000"/>
              </a:lnSpc>
              <a:spcBef>
                <a:spcPts val="100"/>
              </a:spcBef>
            </a:pPr>
            <a:r>
              <a:rPr spc="-15" dirty="0"/>
              <a:t>Process</a:t>
            </a:r>
            <a:r>
              <a:rPr dirty="0"/>
              <a:t> </a:t>
            </a:r>
            <a:r>
              <a:rPr spc="-10" dirty="0"/>
              <a:t>performance </a:t>
            </a:r>
            <a:r>
              <a:rPr spc="-5" dirty="0"/>
              <a:t>dashboard</a:t>
            </a:r>
            <a:r>
              <a:rPr spc="5" dirty="0"/>
              <a:t> </a:t>
            </a:r>
            <a:r>
              <a:rPr spc="-10" dirty="0"/>
              <a:t>widgets</a:t>
            </a:r>
          </a:p>
          <a:p>
            <a:pPr marL="12700">
              <a:lnSpc>
                <a:spcPct val="100000"/>
              </a:lnSpc>
              <a:spcBef>
                <a:spcPts val="5"/>
              </a:spcBef>
            </a:pPr>
            <a:r>
              <a:rPr sz="2400" spc="-5" dirty="0">
                <a:solidFill>
                  <a:srgbClr val="404040"/>
                </a:solidFill>
              </a:rPr>
              <a:t>Cross-sectional</a:t>
            </a:r>
            <a:r>
              <a:rPr sz="2400" spc="-45" dirty="0">
                <a:solidFill>
                  <a:srgbClr val="404040"/>
                </a:solidFill>
              </a:rPr>
              <a:t> </a:t>
            </a:r>
            <a:r>
              <a:rPr sz="2400" spc="-5" dirty="0">
                <a:solidFill>
                  <a:srgbClr val="404040"/>
                </a:solidFill>
              </a:rPr>
              <a:t>chart</a:t>
            </a:r>
            <a:endParaRPr sz="2400"/>
          </a:p>
        </p:txBody>
      </p:sp>
      <p:pic>
        <p:nvPicPr>
          <p:cNvPr id="3" name="object 3"/>
          <p:cNvPicPr/>
          <p:nvPr/>
        </p:nvPicPr>
        <p:blipFill>
          <a:blip r:embed="rId2" cstate="print"/>
          <a:stretch>
            <a:fillRect/>
          </a:stretch>
        </p:blipFill>
        <p:spPr>
          <a:xfrm>
            <a:off x="540536" y="2911492"/>
            <a:ext cx="10093662" cy="2627761"/>
          </a:xfrm>
          <a:prstGeom prst="rect">
            <a:avLst/>
          </a:prstGeom>
        </p:spPr>
      </p:pic>
      <p:sp>
        <p:nvSpPr>
          <p:cNvPr id="4" name="object 4"/>
          <p:cNvSpPr txBox="1"/>
          <p:nvPr/>
        </p:nvSpPr>
        <p:spPr>
          <a:xfrm>
            <a:off x="9547535" y="6377004"/>
            <a:ext cx="212725" cy="1962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1100" dirty="0">
                <a:solidFill>
                  <a:srgbClr val="7F7F7F"/>
                </a:solidFill>
                <a:latin typeface="Calibri"/>
                <a:cs typeface="Calibri"/>
              </a:rPr>
              <a:t>55</a:t>
            </a:fld>
            <a:endParaRPr sz="1100">
              <a:latin typeface="Calibri"/>
              <a:cs typeface="Calibri"/>
            </a:endParaRPr>
          </a:p>
        </p:txBody>
      </p:sp>
      <p:sp>
        <p:nvSpPr>
          <p:cNvPr id="5" name="object 5"/>
          <p:cNvSpPr txBox="1"/>
          <p:nvPr/>
        </p:nvSpPr>
        <p:spPr>
          <a:xfrm>
            <a:off x="8625947" y="6392244"/>
            <a:ext cx="537210" cy="196215"/>
          </a:xfrm>
          <a:prstGeom prst="rect">
            <a:avLst/>
          </a:prstGeom>
        </p:spPr>
        <p:txBody>
          <a:bodyPr vert="horz" wrap="square" lIns="0" tIns="5715" rIns="0" bIns="0" rtlCol="0">
            <a:spAutoFit/>
          </a:bodyPr>
          <a:lstStyle/>
          <a:p>
            <a:pPr marL="12700">
              <a:lnSpc>
                <a:spcPct val="100000"/>
              </a:lnSpc>
              <a:spcBef>
                <a:spcPts val="45"/>
              </a:spcBef>
            </a:pPr>
            <a:r>
              <a:rPr sz="1100" spc="-25" dirty="0">
                <a:solidFill>
                  <a:srgbClr val="7F7F7F"/>
                </a:solidFill>
                <a:latin typeface="Calibri"/>
                <a:cs typeface="Calibri"/>
              </a:rPr>
              <a:t>10/27/23</a:t>
            </a:r>
            <a:endParaRPr sz="110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7" y="861059"/>
            <a:ext cx="6744334" cy="880110"/>
          </a:xfrm>
          <a:prstGeom prst="rect">
            <a:avLst/>
          </a:prstGeom>
        </p:spPr>
        <p:txBody>
          <a:bodyPr vert="horz" wrap="square" lIns="0" tIns="12700" rIns="0" bIns="0" rtlCol="0">
            <a:spAutoFit/>
          </a:bodyPr>
          <a:lstStyle/>
          <a:p>
            <a:pPr marL="30480">
              <a:lnSpc>
                <a:spcPct val="100000"/>
              </a:lnSpc>
              <a:spcBef>
                <a:spcPts val="100"/>
              </a:spcBef>
            </a:pPr>
            <a:r>
              <a:rPr spc="-15" dirty="0"/>
              <a:t>Process</a:t>
            </a:r>
            <a:r>
              <a:rPr dirty="0"/>
              <a:t> </a:t>
            </a:r>
            <a:r>
              <a:rPr spc="-10" dirty="0"/>
              <a:t>performance </a:t>
            </a:r>
            <a:r>
              <a:rPr spc="-5" dirty="0"/>
              <a:t>dashboard</a:t>
            </a:r>
            <a:r>
              <a:rPr spc="5" dirty="0"/>
              <a:t> </a:t>
            </a:r>
            <a:r>
              <a:rPr spc="-10" dirty="0"/>
              <a:t>widgets</a:t>
            </a:r>
          </a:p>
          <a:p>
            <a:pPr marL="12700">
              <a:lnSpc>
                <a:spcPct val="100000"/>
              </a:lnSpc>
              <a:spcBef>
                <a:spcPts val="5"/>
              </a:spcBef>
            </a:pPr>
            <a:r>
              <a:rPr sz="2400" spc="-5" dirty="0">
                <a:solidFill>
                  <a:srgbClr val="404040"/>
                </a:solidFill>
              </a:rPr>
              <a:t>Cross-sectional</a:t>
            </a:r>
            <a:r>
              <a:rPr sz="2400" spc="-45" dirty="0">
                <a:solidFill>
                  <a:srgbClr val="404040"/>
                </a:solidFill>
              </a:rPr>
              <a:t> </a:t>
            </a:r>
            <a:r>
              <a:rPr sz="2400" spc="-5" dirty="0">
                <a:solidFill>
                  <a:srgbClr val="404040"/>
                </a:solidFill>
              </a:rPr>
              <a:t>chart</a:t>
            </a:r>
            <a:endParaRPr sz="2400"/>
          </a:p>
        </p:txBody>
      </p:sp>
      <p:pic>
        <p:nvPicPr>
          <p:cNvPr id="3" name="object 3"/>
          <p:cNvPicPr/>
          <p:nvPr/>
        </p:nvPicPr>
        <p:blipFill>
          <a:blip r:embed="rId2" cstate="print"/>
          <a:stretch>
            <a:fillRect/>
          </a:stretch>
        </p:blipFill>
        <p:spPr>
          <a:xfrm>
            <a:off x="524216" y="2505377"/>
            <a:ext cx="9966184" cy="2755523"/>
          </a:xfrm>
          <a:prstGeom prst="rect">
            <a:avLst/>
          </a:prstGeom>
        </p:spPr>
      </p:pic>
      <p:sp>
        <p:nvSpPr>
          <p:cNvPr id="4" name="object 4"/>
          <p:cNvSpPr txBox="1"/>
          <p:nvPr/>
        </p:nvSpPr>
        <p:spPr>
          <a:xfrm>
            <a:off x="9547535" y="6377004"/>
            <a:ext cx="212725" cy="1962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1100" dirty="0">
                <a:solidFill>
                  <a:srgbClr val="7F7F7F"/>
                </a:solidFill>
                <a:latin typeface="Calibri"/>
                <a:cs typeface="Calibri"/>
              </a:rPr>
              <a:t>56</a:t>
            </a:fld>
            <a:endParaRPr sz="1100">
              <a:latin typeface="Calibri"/>
              <a:cs typeface="Calibri"/>
            </a:endParaRPr>
          </a:p>
        </p:txBody>
      </p:sp>
      <p:sp>
        <p:nvSpPr>
          <p:cNvPr id="5" name="object 5"/>
          <p:cNvSpPr txBox="1"/>
          <p:nvPr/>
        </p:nvSpPr>
        <p:spPr>
          <a:xfrm>
            <a:off x="8625947" y="6392244"/>
            <a:ext cx="537210" cy="196215"/>
          </a:xfrm>
          <a:prstGeom prst="rect">
            <a:avLst/>
          </a:prstGeom>
        </p:spPr>
        <p:txBody>
          <a:bodyPr vert="horz" wrap="square" lIns="0" tIns="5715" rIns="0" bIns="0" rtlCol="0">
            <a:spAutoFit/>
          </a:bodyPr>
          <a:lstStyle/>
          <a:p>
            <a:pPr marL="12700">
              <a:lnSpc>
                <a:spcPct val="100000"/>
              </a:lnSpc>
              <a:spcBef>
                <a:spcPts val="45"/>
              </a:spcBef>
            </a:pPr>
            <a:r>
              <a:rPr sz="1100" spc="-25" dirty="0">
                <a:solidFill>
                  <a:srgbClr val="7F7F7F"/>
                </a:solidFill>
                <a:latin typeface="Calibri"/>
                <a:cs typeface="Calibri"/>
              </a:rPr>
              <a:t>10/27/23</a:t>
            </a:r>
            <a:endParaRPr sz="1100">
              <a:latin typeface="Calibri"/>
              <a:cs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279" y="861059"/>
            <a:ext cx="6725920"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dirty="0"/>
              <a:t> </a:t>
            </a:r>
            <a:r>
              <a:rPr spc="-10" dirty="0"/>
              <a:t>performance </a:t>
            </a:r>
            <a:r>
              <a:rPr spc="-5" dirty="0"/>
              <a:t>dashboard</a:t>
            </a:r>
            <a:r>
              <a:rPr spc="5" dirty="0"/>
              <a:t> </a:t>
            </a:r>
            <a:r>
              <a:rPr spc="-10" dirty="0"/>
              <a:t>widgets</a:t>
            </a:r>
          </a:p>
        </p:txBody>
      </p:sp>
      <p:sp>
        <p:nvSpPr>
          <p:cNvPr id="3" name="object 3"/>
          <p:cNvSpPr txBox="1"/>
          <p:nvPr/>
        </p:nvSpPr>
        <p:spPr>
          <a:xfrm>
            <a:off x="658280" y="1784603"/>
            <a:ext cx="3734435" cy="1153160"/>
          </a:xfrm>
          <a:prstGeom prst="rect">
            <a:avLst/>
          </a:prstGeom>
        </p:spPr>
        <p:txBody>
          <a:bodyPr vert="horz" wrap="square" lIns="0" tIns="34925" rIns="0" bIns="0" rtlCol="0">
            <a:spAutoFit/>
          </a:bodyPr>
          <a:lstStyle/>
          <a:p>
            <a:pPr marL="194945" marR="5080" indent="-182880">
              <a:lnSpc>
                <a:spcPts val="2280"/>
              </a:lnSpc>
              <a:spcBef>
                <a:spcPts val="275"/>
              </a:spcBef>
              <a:buClr>
                <a:srgbClr val="7F7F7F"/>
              </a:buClr>
              <a:buFont typeface="Arial MT"/>
              <a:buChar char="•"/>
              <a:tabLst>
                <a:tab pos="195580" algn="l"/>
              </a:tabLst>
            </a:pPr>
            <a:r>
              <a:rPr sz="2000" spc="-15" dirty="0">
                <a:solidFill>
                  <a:srgbClr val="404040"/>
                </a:solidFill>
                <a:latin typeface="Calibri"/>
                <a:cs typeface="Calibri"/>
              </a:rPr>
              <a:t>Three-dimensional widgets display </a:t>
            </a:r>
            <a:r>
              <a:rPr sz="2000" spc="-440" dirty="0">
                <a:solidFill>
                  <a:srgbClr val="404040"/>
                </a:solidFill>
                <a:latin typeface="Calibri"/>
                <a:cs typeface="Calibri"/>
              </a:rPr>
              <a:t> </a:t>
            </a:r>
            <a:r>
              <a:rPr sz="2000" spc="-15" dirty="0">
                <a:solidFill>
                  <a:srgbClr val="404040"/>
                </a:solidFill>
                <a:latin typeface="Calibri"/>
                <a:cs typeface="Calibri"/>
              </a:rPr>
              <a:t>three variables,</a:t>
            </a:r>
            <a:r>
              <a:rPr sz="2000" spc="-10" dirty="0">
                <a:solidFill>
                  <a:srgbClr val="404040"/>
                </a:solidFill>
                <a:latin typeface="Calibri"/>
                <a:cs typeface="Calibri"/>
              </a:rPr>
              <a:t> usually:</a:t>
            </a:r>
            <a:endParaRPr sz="2000">
              <a:latin typeface="Calibri"/>
              <a:cs typeface="Calibri"/>
            </a:endParaRPr>
          </a:p>
          <a:p>
            <a:pPr marL="424180" lvl="1" indent="-182880">
              <a:lnSpc>
                <a:spcPct val="100000"/>
              </a:lnSpc>
              <a:spcBef>
                <a:spcPts val="445"/>
              </a:spcBef>
              <a:buClr>
                <a:srgbClr val="7F7F7F"/>
              </a:buClr>
              <a:buFont typeface="Arial MT"/>
              <a:buChar char="•"/>
              <a:tabLst>
                <a:tab pos="424180" algn="l"/>
              </a:tabLst>
            </a:pPr>
            <a:r>
              <a:rPr sz="1400" spc="-15" dirty="0">
                <a:solidFill>
                  <a:srgbClr val="404040"/>
                </a:solidFill>
                <a:latin typeface="Calibri"/>
                <a:cs typeface="Calibri"/>
              </a:rPr>
              <a:t>Two</a:t>
            </a:r>
            <a:r>
              <a:rPr sz="1400" spc="10" dirty="0">
                <a:solidFill>
                  <a:srgbClr val="404040"/>
                </a:solidFill>
                <a:latin typeface="Calibri"/>
                <a:cs typeface="Calibri"/>
              </a:rPr>
              <a:t> cross-sectional</a:t>
            </a:r>
            <a:r>
              <a:rPr sz="1400" spc="-10" dirty="0">
                <a:solidFill>
                  <a:srgbClr val="404040"/>
                </a:solidFill>
                <a:latin typeface="Calibri"/>
                <a:cs typeface="Calibri"/>
              </a:rPr>
              <a:t> </a:t>
            </a:r>
            <a:r>
              <a:rPr sz="1400" spc="10" dirty="0">
                <a:solidFill>
                  <a:srgbClr val="404040"/>
                </a:solidFill>
                <a:latin typeface="Calibri"/>
                <a:cs typeface="Calibri"/>
              </a:rPr>
              <a:t>variables</a:t>
            </a:r>
            <a:endParaRPr sz="1400">
              <a:latin typeface="Calibri"/>
              <a:cs typeface="Calibri"/>
            </a:endParaRPr>
          </a:p>
          <a:p>
            <a:pPr marL="424180" lvl="1" indent="-182880">
              <a:lnSpc>
                <a:spcPct val="100000"/>
              </a:lnSpc>
              <a:spcBef>
                <a:spcPts val="340"/>
              </a:spcBef>
              <a:buClr>
                <a:srgbClr val="7F7F7F"/>
              </a:buClr>
              <a:buFont typeface="Arial MT"/>
              <a:buChar char="•"/>
              <a:tabLst>
                <a:tab pos="424180" algn="l"/>
              </a:tabLst>
            </a:pPr>
            <a:r>
              <a:rPr sz="1400" dirty="0">
                <a:solidFill>
                  <a:srgbClr val="404040"/>
                </a:solidFill>
                <a:latin typeface="Calibri"/>
                <a:cs typeface="Calibri"/>
              </a:rPr>
              <a:t>A</a:t>
            </a:r>
            <a:r>
              <a:rPr sz="1400" spc="15" dirty="0">
                <a:solidFill>
                  <a:srgbClr val="404040"/>
                </a:solidFill>
                <a:latin typeface="Calibri"/>
                <a:cs typeface="Calibri"/>
              </a:rPr>
              <a:t> </a:t>
            </a:r>
            <a:r>
              <a:rPr sz="1400" spc="10" dirty="0">
                <a:solidFill>
                  <a:srgbClr val="404040"/>
                </a:solidFill>
                <a:latin typeface="Calibri"/>
                <a:cs typeface="Calibri"/>
              </a:rPr>
              <a:t>performance measure</a:t>
            </a:r>
            <a:endParaRPr sz="1400">
              <a:latin typeface="Calibri"/>
              <a:cs typeface="Calibri"/>
            </a:endParaRPr>
          </a:p>
        </p:txBody>
      </p:sp>
      <p:sp>
        <p:nvSpPr>
          <p:cNvPr id="4" name="object 4"/>
          <p:cNvSpPr txBox="1"/>
          <p:nvPr/>
        </p:nvSpPr>
        <p:spPr>
          <a:xfrm>
            <a:off x="658280" y="4055364"/>
            <a:ext cx="3796029" cy="1650364"/>
          </a:xfrm>
          <a:prstGeom prst="rect">
            <a:avLst/>
          </a:prstGeom>
        </p:spPr>
        <p:txBody>
          <a:bodyPr vert="horz" wrap="square" lIns="0" tIns="12700" rIns="0" bIns="0" rtlCol="0">
            <a:spAutoFit/>
          </a:bodyPr>
          <a:lstStyle/>
          <a:p>
            <a:pPr marL="194945" marR="127635" indent="-182880">
              <a:lnSpc>
                <a:spcPct val="100000"/>
              </a:lnSpc>
              <a:spcBef>
                <a:spcPts val="100"/>
              </a:spcBef>
              <a:buClr>
                <a:srgbClr val="7F7F7F"/>
              </a:buClr>
              <a:buFont typeface="Arial MT"/>
              <a:buChar char="•"/>
              <a:tabLst>
                <a:tab pos="195580" algn="l"/>
              </a:tabLst>
            </a:pPr>
            <a:r>
              <a:rPr sz="2000" spc="-10" dirty="0">
                <a:solidFill>
                  <a:srgbClr val="404040"/>
                </a:solidFill>
                <a:latin typeface="Calibri"/>
                <a:cs typeface="Calibri"/>
              </a:rPr>
              <a:t>The</a:t>
            </a:r>
            <a:r>
              <a:rPr sz="2000" spc="-25" dirty="0">
                <a:solidFill>
                  <a:srgbClr val="404040"/>
                </a:solidFill>
                <a:latin typeface="Calibri"/>
                <a:cs typeface="Calibri"/>
              </a:rPr>
              <a:t> </a:t>
            </a:r>
            <a:r>
              <a:rPr sz="2000" spc="-15" dirty="0">
                <a:solidFill>
                  <a:srgbClr val="404040"/>
                </a:solidFill>
                <a:latin typeface="Calibri"/>
                <a:cs typeface="Calibri"/>
              </a:rPr>
              <a:t>third</a:t>
            </a:r>
            <a:r>
              <a:rPr sz="2000" spc="-35" dirty="0">
                <a:solidFill>
                  <a:srgbClr val="404040"/>
                </a:solidFill>
                <a:latin typeface="Calibri"/>
                <a:cs typeface="Calibri"/>
              </a:rPr>
              <a:t> </a:t>
            </a:r>
            <a:r>
              <a:rPr sz="2000" spc="-10" dirty="0">
                <a:solidFill>
                  <a:srgbClr val="404040"/>
                </a:solidFill>
                <a:latin typeface="Calibri"/>
                <a:cs typeface="Calibri"/>
              </a:rPr>
              <a:t>dimension</a:t>
            </a:r>
            <a:r>
              <a:rPr sz="2000" spc="-30" dirty="0">
                <a:solidFill>
                  <a:srgbClr val="404040"/>
                </a:solidFill>
                <a:latin typeface="Calibri"/>
                <a:cs typeface="Calibri"/>
              </a:rPr>
              <a:t> </a:t>
            </a:r>
            <a:r>
              <a:rPr sz="2000" spc="-15" dirty="0">
                <a:solidFill>
                  <a:srgbClr val="404040"/>
                </a:solidFill>
                <a:latin typeface="Calibri"/>
                <a:cs typeface="Calibri"/>
              </a:rPr>
              <a:t>can</a:t>
            </a:r>
            <a:r>
              <a:rPr sz="2000" spc="-25" dirty="0">
                <a:solidFill>
                  <a:srgbClr val="404040"/>
                </a:solidFill>
                <a:latin typeface="Calibri"/>
                <a:cs typeface="Calibri"/>
              </a:rPr>
              <a:t> </a:t>
            </a:r>
            <a:r>
              <a:rPr sz="2000" spc="-10" dirty="0">
                <a:solidFill>
                  <a:srgbClr val="404040"/>
                </a:solidFill>
                <a:latin typeface="Calibri"/>
                <a:cs typeface="Calibri"/>
              </a:rPr>
              <a:t>be</a:t>
            </a:r>
            <a:r>
              <a:rPr sz="2000" spc="-30" dirty="0">
                <a:solidFill>
                  <a:srgbClr val="404040"/>
                </a:solidFill>
                <a:latin typeface="Calibri"/>
                <a:cs typeface="Calibri"/>
              </a:rPr>
              <a:t> </a:t>
            </a:r>
            <a:r>
              <a:rPr sz="2000" spc="-15" dirty="0">
                <a:solidFill>
                  <a:srgbClr val="404040"/>
                </a:solidFill>
                <a:latin typeface="Calibri"/>
                <a:cs typeface="Calibri"/>
              </a:rPr>
              <a:t>coded </a:t>
            </a:r>
            <a:r>
              <a:rPr sz="2000" spc="-434" dirty="0">
                <a:solidFill>
                  <a:srgbClr val="404040"/>
                </a:solidFill>
                <a:latin typeface="Calibri"/>
                <a:cs typeface="Calibri"/>
              </a:rPr>
              <a:t> </a:t>
            </a:r>
            <a:r>
              <a:rPr sz="2000" spc="-5" dirty="0">
                <a:solidFill>
                  <a:srgbClr val="404040"/>
                </a:solidFill>
                <a:latin typeface="Calibri"/>
                <a:cs typeface="Calibri"/>
              </a:rPr>
              <a:t>in</a:t>
            </a:r>
            <a:r>
              <a:rPr sz="2000" spc="-25" dirty="0">
                <a:solidFill>
                  <a:srgbClr val="404040"/>
                </a:solidFill>
                <a:latin typeface="Calibri"/>
                <a:cs typeface="Calibri"/>
              </a:rPr>
              <a:t> different</a:t>
            </a:r>
            <a:r>
              <a:rPr sz="2000" spc="-15" dirty="0">
                <a:solidFill>
                  <a:srgbClr val="404040"/>
                </a:solidFill>
                <a:latin typeface="Calibri"/>
                <a:cs typeface="Calibri"/>
              </a:rPr>
              <a:t> </a:t>
            </a:r>
            <a:r>
              <a:rPr sz="2000" spc="-25" dirty="0">
                <a:solidFill>
                  <a:srgbClr val="404040"/>
                </a:solidFill>
                <a:latin typeface="Calibri"/>
                <a:cs typeface="Calibri"/>
              </a:rPr>
              <a:t>ways:</a:t>
            </a:r>
            <a:endParaRPr sz="2000">
              <a:latin typeface="Calibri"/>
              <a:cs typeface="Calibri"/>
            </a:endParaRPr>
          </a:p>
          <a:p>
            <a:pPr marL="424180" lvl="1" indent="-182880">
              <a:lnSpc>
                <a:spcPct val="100000"/>
              </a:lnSpc>
              <a:spcBef>
                <a:spcPts val="405"/>
              </a:spcBef>
              <a:buClr>
                <a:srgbClr val="7F7F7F"/>
              </a:buClr>
              <a:buFont typeface="Arial MT"/>
              <a:buChar char="•"/>
              <a:tabLst>
                <a:tab pos="424180" algn="l"/>
              </a:tabLst>
            </a:pPr>
            <a:r>
              <a:rPr sz="1400" spc="10" dirty="0">
                <a:solidFill>
                  <a:srgbClr val="404040"/>
                </a:solidFill>
                <a:latin typeface="Calibri"/>
                <a:cs typeface="Calibri"/>
              </a:rPr>
              <a:t>Heat</a:t>
            </a:r>
            <a:r>
              <a:rPr sz="1400" spc="20" dirty="0">
                <a:solidFill>
                  <a:srgbClr val="404040"/>
                </a:solidFill>
                <a:latin typeface="Calibri"/>
                <a:cs typeface="Calibri"/>
              </a:rPr>
              <a:t> </a:t>
            </a:r>
            <a:r>
              <a:rPr sz="1400" spc="15" dirty="0">
                <a:solidFill>
                  <a:srgbClr val="404040"/>
                </a:solidFill>
                <a:latin typeface="Calibri"/>
                <a:cs typeface="Calibri"/>
              </a:rPr>
              <a:t>map: </a:t>
            </a:r>
            <a:r>
              <a:rPr sz="1400" spc="5" dirty="0">
                <a:solidFill>
                  <a:srgbClr val="404040"/>
                </a:solidFill>
                <a:latin typeface="Calibri"/>
                <a:cs typeface="Calibri"/>
              </a:rPr>
              <a:t>intensity</a:t>
            </a:r>
            <a:r>
              <a:rPr sz="1400" spc="15" dirty="0">
                <a:solidFill>
                  <a:srgbClr val="404040"/>
                </a:solidFill>
                <a:latin typeface="Calibri"/>
                <a:cs typeface="Calibri"/>
              </a:rPr>
              <a:t> </a:t>
            </a:r>
            <a:r>
              <a:rPr sz="1400" spc="10" dirty="0">
                <a:solidFill>
                  <a:srgbClr val="404040"/>
                </a:solidFill>
                <a:latin typeface="Calibri"/>
                <a:cs typeface="Calibri"/>
              </a:rPr>
              <a:t>and/or</a:t>
            </a:r>
            <a:r>
              <a:rPr sz="1400" spc="15" dirty="0">
                <a:solidFill>
                  <a:srgbClr val="404040"/>
                </a:solidFill>
                <a:latin typeface="Calibri"/>
                <a:cs typeface="Calibri"/>
              </a:rPr>
              <a:t> </a:t>
            </a:r>
            <a:r>
              <a:rPr sz="1400" spc="5" dirty="0">
                <a:solidFill>
                  <a:srgbClr val="404040"/>
                </a:solidFill>
                <a:latin typeface="Calibri"/>
                <a:cs typeface="Calibri"/>
              </a:rPr>
              <a:t>color</a:t>
            </a:r>
            <a:endParaRPr sz="1400">
              <a:latin typeface="Calibri"/>
              <a:cs typeface="Calibri"/>
            </a:endParaRPr>
          </a:p>
          <a:p>
            <a:pPr marL="424180" lvl="1" indent="-182880">
              <a:lnSpc>
                <a:spcPct val="100000"/>
              </a:lnSpc>
              <a:spcBef>
                <a:spcPts val="434"/>
              </a:spcBef>
              <a:buClr>
                <a:srgbClr val="7F7F7F"/>
              </a:buClr>
              <a:buFont typeface="Arial MT"/>
              <a:buChar char="•"/>
              <a:tabLst>
                <a:tab pos="424180" algn="l"/>
              </a:tabLst>
            </a:pPr>
            <a:r>
              <a:rPr sz="1400" spc="15" dirty="0">
                <a:solidFill>
                  <a:srgbClr val="404040"/>
                </a:solidFill>
                <a:latin typeface="Calibri"/>
                <a:cs typeface="Calibri"/>
              </a:rPr>
              <a:t>Bubble</a:t>
            </a:r>
            <a:r>
              <a:rPr sz="1400" spc="20" dirty="0">
                <a:solidFill>
                  <a:srgbClr val="404040"/>
                </a:solidFill>
                <a:latin typeface="Calibri"/>
                <a:cs typeface="Calibri"/>
              </a:rPr>
              <a:t> </a:t>
            </a:r>
            <a:r>
              <a:rPr sz="1400" spc="10" dirty="0">
                <a:solidFill>
                  <a:srgbClr val="404040"/>
                </a:solidFill>
                <a:latin typeface="Calibri"/>
                <a:cs typeface="Calibri"/>
              </a:rPr>
              <a:t>chart:</a:t>
            </a:r>
            <a:r>
              <a:rPr sz="1400" spc="20" dirty="0">
                <a:solidFill>
                  <a:srgbClr val="404040"/>
                </a:solidFill>
                <a:latin typeface="Calibri"/>
                <a:cs typeface="Calibri"/>
              </a:rPr>
              <a:t> </a:t>
            </a:r>
            <a:r>
              <a:rPr sz="1400" spc="-5" dirty="0">
                <a:solidFill>
                  <a:srgbClr val="404040"/>
                </a:solidFill>
                <a:latin typeface="Calibri"/>
                <a:cs typeface="Calibri"/>
              </a:rPr>
              <a:t>size</a:t>
            </a:r>
            <a:r>
              <a:rPr sz="1400" spc="20" dirty="0">
                <a:solidFill>
                  <a:srgbClr val="404040"/>
                </a:solidFill>
                <a:latin typeface="Calibri"/>
                <a:cs typeface="Calibri"/>
              </a:rPr>
              <a:t> </a:t>
            </a:r>
            <a:r>
              <a:rPr sz="1400" spc="10" dirty="0">
                <a:solidFill>
                  <a:srgbClr val="404040"/>
                </a:solidFill>
                <a:latin typeface="Calibri"/>
                <a:cs typeface="Calibri"/>
              </a:rPr>
              <a:t>and/or</a:t>
            </a:r>
            <a:r>
              <a:rPr sz="1400" spc="20" dirty="0">
                <a:solidFill>
                  <a:srgbClr val="404040"/>
                </a:solidFill>
                <a:latin typeface="Calibri"/>
                <a:cs typeface="Calibri"/>
              </a:rPr>
              <a:t> </a:t>
            </a:r>
            <a:r>
              <a:rPr sz="1400" spc="5" dirty="0">
                <a:solidFill>
                  <a:srgbClr val="404040"/>
                </a:solidFill>
                <a:latin typeface="Calibri"/>
                <a:cs typeface="Calibri"/>
              </a:rPr>
              <a:t>intensity</a:t>
            </a:r>
            <a:endParaRPr sz="1400">
              <a:latin typeface="Calibri"/>
              <a:cs typeface="Calibri"/>
            </a:endParaRPr>
          </a:p>
          <a:p>
            <a:pPr marL="423545" marR="5080" lvl="1" indent="-182880">
              <a:lnSpc>
                <a:spcPct val="107100"/>
              </a:lnSpc>
              <a:spcBef>
                <a:spcPts val="190"/>
              </a:spcBef>
              <a:buClr>
                <a:srgbClr val="7F7F7F"/>
              </a:buClr>
              <a:buFont typeface="Arial MT"/>
              <a:buChar char="•"/>
              <a:tabLst>
                <a:tab pos="424180" algn="l"/>
              </a:tabLst>
            </a:pPr>
            <a:r>
              <a:rPr sz="1400" dirty="0">
                <a:solidFill>
                  <a:srgbClr val="404040"/>
                </a:solidFill>
                <a:latin typeface="Calibri"/>
                <a:cs typeface="Calibri"/>
              </a:rPr>
              <a:t>Scatter</a:t>
            </a:r>
            <a:r>
              <a:rPr sz="1400" spc="20" dirty="0">
                <a:solidFill>
                  <a:srgbClr val="404040"/>
                </a:solidFill>
                <a:latin typeface="Calibri"/>
                <a:cs typeface="Calibri"/>
              </a:rPr>
              <a:t> </a:t>
            </a:r>
            <a:r>
              <a:rPr sz="1400" spc="10" dirty="0">
                <a:solidFill>
                  <a:srgbClr val="404040"/>
                </a:solidFill>
                <a:latin typeface="Calibri"/>
                <a:cs typeface="Calibri"/>
              </a:rPr>
              <a:t>plot:</a:t>
            </a:r>
            <a:r>
              <a:rPr sz="1400" spc="20" dirty="0">
                <a:solidFill>
                  <a:srgbClr val="404040"/>
                </a:solidFill>
                <a:latin typeface="Calibri"/>
                <a:cs typeface="Calibri"/>
              </a:rPr>
              <a:t> </a:t>
            </a:r>
            <a:r>
              <a:rPr sz="1400" spc="10" dirty="0">
                <a:solidFill>
                  <a:srgbClr val="404040"/>
                </a:solidFill>
                <a:latin typeface="Calibri"/>
                <a:cs typeface="Calibri"/>
              </a:rPr>
              <a:t>useful </a:t>
            </a:r>
            <a:r>
              <a:rPr sz="1400" spc="15" dirty="0">
                <a:solidFill>
                  <a:srgbClr val="404040"/>
                </a:solidFill>
                <a:latin typeface="Calibri"/>
                <a:cs typeface="Calibri"/>
              </a:rPr>
              <a:t>when</a:t>
            </a:r>
            <a:r>
              <a:rPr sz="1400" spc="30" dirty="0">
                <a:solidFill>
                  <a:srgbClr val="404040"/>
                </a:solidFill>
                <a:latin typeface="Calibri"/>
                <a:cs typeface="Calibri"/>
              </a:rPr>
              <a:t> </a:t>
            </a:r>
            <a:r>
              <a:rPr sz="1400" spc="10" dirty="0">
                <a:solidFill>
                  <a:srgbClr val="404040"/>
                </a:solidFill>
                <a:latin typeface="Calibri"/>
                <a:cs typeface="Calibri"/>
              </a:rPr>
              <a:t>the</a:t>
            </a:r>
            <a:r>
              <a:rPr sz="1400" spc="20" dirty="0">
                <a:solidFill>
                  <a:srgbClr val="404040"/>
                </a:solidFill>
                <a:latin typeface="Calibri"/>
                <a:cs typeface="Calibri"/>
              </a:rPr>
              <a:t> </a:t>
            </a:r>
            <a:r>
              <a:rPr sz="1400" spc="5" dirty="0">
                <a:solidFill>
                  <a:srgbClr val="404040"/>
                </a:solidFill>
                <a:latin typeface="Calibri"/>
                <a:cs typeface="Calibri"/>
              </a:rPr>
              <a:t>third</a:t>
            </a:r>
            <a:r>
              <a:rPr sz="1400" spc="30" dirty="0">
                <a:solidFill>
                  <a:srgbClr val="404040"/>
                </a:solidFill>
                <a:latin typeface="Calibri"/>
                <a:cs typeface="Calibri"/>
              </a:rPr>
              <a:t> </a:t>
            </a:r>
            <a:r>
              <a:rPr sz="1400" spc="10" dirty="0">
                <a:solidFill>
                  <a:srgbClr val="404040"/>
                </a:solidFill>
                <a:latin typeface="Calibri"/>
                <a:cs typeface="Calibri"/>
              </a:rPr>
              <a:t>dimension </a:t>
            </a:r>
            <a:r>
              <a:rPr sz="1400" spc="-300" dirty="0">
                <a:solidFill>
                  <a:srgbClr val="404040"/>
                </a:solidFill>
                <a:latin typeface="Calibri"/>
                <a:cs typeface="Calibri"/>
              </a:rPr>
              <a:t> </a:t>
            </a:r>
            <a:r>
              <a:rPr sz="1400" dirty="0">
                <a:solidFill>
                  <a:srgbClr val="404040"/>
                </a:solidFill>
                <a:latin typeface="Calibri"/>
                <a:cs typeface="Calibri"/>
              </a:rPr>
              <a:t>is</a:t>
            </a:r>
            <a:r>
              <a:rPr sz="1400" spc="15" dirty="0">
                <a:solidFill>
                  <a:srgbClr val="404040"/>
                </a:solidFill>
                <a:latin typeface="Calibri"/>
                <a:cs typeface="Calibri"/>
              </a:rPr>
              <a:t> </a:t>
            </a:r>
            <a:r>
              <a:rPr sz="1400" spc="10" dirty="0">
                <a:solidFill>
                  <a:srgbClr val="404040"/>
                </a:solidFill>
                <a:latin typeface="Calibri"/>
                <a:cs typeface="Calibri"/>
              </a:rPr>
              <a:t>Boolean</a:t>
            </a:r>
            <a:endParaRPr sz="1400">
              <a:latin typeface="Calibri"/>
              <a:cs typeface="Calibri"/>
            </a:endParaRPr>
          </a:p>
        </p:txBody>
      </p:sp>
      <p:pic>
        <p:nvPicPr>
          <p:cNvPr id="5" name="object 5"/>
          <p:cNvPicPr/>
          <p:nvPr/>
        </p:nvPicPr>
        <p:blipFill>
          <a:blip r:embed="rId2" cstate="print"/>
          <a:stretch>
            <a:fillRect/>
          </a:stretch>
        </p:blipFill>
        <p:spPr>
          <a:xfrm>
            <a:off x="4950505" y="2450318"/>
            <a:ext cx="5636739" cy="1949520"/>
          </a:xfrm>
          <a:prstGeom prst="rect">
            <a:avLst/>
          </a:prstGeom>
        </p:spPr>
      </p:pic>
      <p:sp>
        <p:nvSpPr>
          <p:cNvPr id="6" name="object 6"/>
          <p:cNvSpPr txBox="1"/>
          <p:nvPr/>
        </p:nvSpPr>
        <p:spPr>
          <a:xfrm>
            <a:off x="9964751" y="6130116"/>
            <a:ext cx="215900" cy="1962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1100" dirty="0">
                <a:solidFill>
                  <a:srgbClr val="7F7F7F"/>
                </a:solidFill>
                <a:latin typeface="Calibri"/>
                <a:cs typeface="Calibri"/>
              </a:rPr>
              <a:t>57</a:t>
            </a:fld>
            <a:endParaRPr sz="11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279" y="861059"/>
            <a:ext cx="6725920"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dirty="0"/>
              <a:t> </a:t>
            </a:r>
            <a:r>
              <a:rPr spc="-10" dirty="0"/>
              <a:t>performance </a:t>
            </a:r>
            <a:r>
              <a:rPr spc="-5" dirty="0"/>
              <a:t>dashboard</a:t>
            </a:r>
            <a:r>
              <a:rPr spc="5" dirty="0"/>
              <a:t> </a:t>
            </a:r>
            <a:r>
              <a:rPr spc="-10" dirty="0"/>
              <a:t>widgets</a:t>
            </a:r>
          </a:p>
        </p:txBody>
      </p:sp>
      <p:sp>
        <p:nvSpPr>
          <p:cNvPr id="3" name="object 3"/>
          <p:cNvSpPr txBox="1"/>
          <p:nvPr/>
        </p:nvSpPr>
        <p:spPr>
          <a:xfrm>
            <a:off x="604709" y="1967484"/>
            <a:ext cx="3601085" cy="1381760"/>
          </a:xfrm>
          <a:prstGeom prst="rect">
            <a:avLst/>
          </a:prstGeom>
        </p:spPr>
        <p:txBody>
          <a:bodyPr vert="horz" wrap="square" lIns="0" tIns="33019" rIns="0" bIns="0" rtlCol="0">
            <a:spAutoFit/>
          </a:bodyPr>
          <a:lstStyle/>
          <a:p>
            <a:pPr marL="195580" marR="77470" indent="-182880">
              <a:lnSpc>
                <a:spcPts val="2300"/>
              </a:lnSpc>
              <a:spcBef>
                <a:spcPts val="259"/>
              </a:spcBef>
              <a:buClr>
                <a:srgbClr val="7F7F7F"/>
              </a:buClr>
              <a:buFont typeface="Arial MT"/>
              <a:buChar char="•"/>
              <a:tabLst>
                <a:tab pos="195580" algn="l"/>
              </a:tabLst>
            </a:pPr>
            <a:r>
              <a:rPr sz="2000" spc="-15" dirty="0">
                <a:solidFill>
                  <a:srgbClr val="404040"/>
                </a:solidFill>
                <a:latin typeface="Calibri"/>
                <a:cs typeface="Calibri"/>
              </a:rPr>
              <a:t>N-dimensional widgets display </a:t>
            </a:r>
            <a:r>
              <a:rPr sz="2000" dirty="0">
                <a:solidFill>
                  <a:srgbClr val="404040"/>
                </a:solidFill>
                <a:latin typeface="Calibri"/>
                <a:cs typeface="Calibri"/>
              </a:rPr>
              <a:t>N </a:t>
            </a:r>
            <a:r>
              <a:rPr sz="2000" spc="-440" dirty="0">
                <a:solidFill>
                  <a:srgbClr val="404040"/>
                </a:solidFill>
                <a:latin typeface="Calibri"/>
                <a:cs typeface="Calibri"/>
              </a:rPr>
              <a:t> </a:t>
            </a:r>
            <a:r>
              <a:rPr sz="2000" spc="-15" dirty="0">
                <a:solidFill>
                  <a:srgbClr val="404040"/>
                </a:solidFill>
                <a:latin typeface="Calibri"/>
                <a:cs typeface="Calibri"/>
              </a:rPr>
              <a:t>dimensions,</a:t>
            </a:r>
            <a:r>
              <a:rPr sz="2000" spc="-10" dirty="0">
                <a:solidFill>
                  <a:srgbClr val="404040"/>
                </a:solidFill>
                <a:latin typeface="Calibri"/>
                <a:cs typeface="Calibri"/>
              </a:rPr>
              <a:t> usually:</a:t>
            </a:r>
            <a:endParaRPr sz="2000">
              <a:latin typeface="Calibri"/>
              <a:cs typeface="Calibri"/>
            </a:endParaRPr>
          </a:p>
          <a:p>
            <a:pPr marL="424180" lvl="1" indent="-182880">
              <a:lnSpc>
                <a:spcPct val="100000"/>
              </a:lnSpc>
              <a:spcBef>
                <a:spcPts val="420"/>
              </a:spcBef>
              <a:buClr>
                <a:srgbClr val="7F7F7F"/>
              </a:buClr>
              <a:buFont typeface="Arial MT"/>
              <a:buChar char="•"/>
              <a:tabLst>
                <a:tab pos="424180" algn="l"/>
              </a:tabLst>
            </a:pPr>
            <a:r>
              <a:rPr sz="1400" dirty="0">
                <a:solidFill>
                  <a:srgbClr val="404040"/>
                </a:solidFill>
                <a:latin typeface="Calibri"/>
                <a:cs typeface="Calibri"/>
              </a:rPr>
              <a:t>A</a:t>
            </a:r>
            <a:r>
              <a:rPr sz="1400" spc="20" dirty="0">
                <a:solidFill>
                  <a:srgbClr val="404040"/>
                </a:solidFill>
                <a:latin typeface="Calibri"/>
                <a:cs typeface="Calibri"/>
              </a:rPr>
              <a:t> </a:t>
            </a:r>
            <a:r>
              <a:rPr sz="1400" spc="10" dirty="0">
                <a:solidFill>
                  <a:srgbClr val="404040"/>
                </a:solidFill>
                <a:latin typeface="Calibri"/>
                <a:cs typeface="Calibri"/>
              </a:rPr>
              <a:t>cross-sectional</a:t>
            </a:r>
            <a:r>
              <a:rPr sz="1400" spc="-5" dirty="0">
                <a:solidFill>
                  <a:srgbClr val="404040"/>
                </a:solidFill>
                <a:latin typeface="Calibri"/>
                <a:cs typeface="Calibri"/>
              </a:rPr>
              <a:t> </a:t>
            </a:r>
            <a:r>
              <a:rPr sz="1400" spc="5" dirty="0">
                <a:solidFill>
                  <a:srgbClr val="404040"/>
                </a:solidFill>
                <a:latin typeface="Calibri"/>
                <a:cs typeface="Calibri"/>
              </a:rPr>
              <a:t>variable</a:t>
            </a:r>
            <a:endParaRPr sz="1400">
              <a:latin typeface="Calibri"/>
              <a:cs typeface="Calibri"/>
            </a:endParaRPr>
          </a:p>
          <a:p>
            <a:pPr marL="424180">
              <a:lnSpc>
                <a:spcPct val="100000"/>
              </a:lnSpc>
              <a:spcBef>
                <a:spcPts val="25"/>
              </a:spcBef>
            </a:pPr>
            <a:r>
              <a:rPr sz="1400" spc="10" dirty="0">
                <a:solidFill>
                  <a:srgbClr val="404040"/>
                </a:solidFill>
                <a:latin typeface="Calibri"/>
                <a:cs typeface="Calibri"/>
              </a:rPr>
              <a:t>(e.g.</a:t>
            </a:r>
            <a:r>
              <a:rPr sz="1400" spc="15" dirty="0">
                <a:solidFill>
                  <a:srgbClr val="404040"/>
                </a:solidFill>
                <a:latin typeface="Calibri"/>
                <a:cs typeface="Calibri"/>
              </a:rPr>
              <a:t> </a:t>
            </a:r>
            <a:r>
              <a:rPr sz="1400" spc="10" dirty="0">
                <a:solidFill>
                  <a:srgbClr val="404040"/>
                </a:solidFill>
                <a:latin typeface="Calibri"/>
                <a:cs typeface="Calibri"/>
              </a:rPr>
              <a:t>the</a:t>
            </a:r>
            <a:r>
              <a:rPr sz="1400" spc="20" dirty="0">
                <a:solidFill>
                  <a:srgbClr val="404040"/>
                </a:solidFill>
                <a:latin typeface="Calibri"/>
                <a:cs typeface="Calibri"/>
              </a:rPr>
              <a:t> </a:t>
            </a:r>
            <a:r>
              <a:rPr sz="1400" spc="-5" dirty="0">
                <a:solidFill>
                  <a:srgbClr val="404040"/>
                </a:solidFill>
                <a:latin typeface="Calibri"/>
                <a:cs typeface="Calibri"/>
              </a:rPr>
              <a:t>customer,</a:t>
            </a:r>
            <a:r>
              <a:rPr sz="1400" spc="25" dirty="0">
                <a:solidFill>
                  <a:srgbClr val="404040"/>
                </a:solidFill>
                <a:latin typeface="Calibri"/>
                <a:cs typeface="Calibri"/>
              </a:rPr>
              <a:t> </a:t>
            </a:r>
            <a:r>
              <a:rPr sz="1400" spc="10" dirty="0">
                <a:solidFill>
                  <a:srgbClr val="404040"/>
                </a:solidFill>
                <a:latin typeface="Calibri"/>
                <a:cs typeface="Calibri"/>
              </a:rPr>
              <a:t>the</a:t>
            </a:r>
            <a:r>
              <a:rPr sz="1400" spc="20" dirty="0">
                <a:solidFill>
                  <a:srgbClr val="404040"/>
                </a:solidFill>
                <a:latin typeface="Calibri"/>
                <a:cs typeface="Calibri"/>
              </a:rPr>
              <a:t> </a:t>
            </a:r>
            <a:r>
              <a:rPr sz="1400" spc="5" dirty="0">
                <a:solidFill>
                  <a:srgbClr val="404040"/>
                </a:solidFill>
                <a:latin typeface="Calibri"/>
                <a:cs typeface="Calibri"/>
              </a:rPr>
              <a:t>case</a:t>
            </a:r>
            <a:r>
              <a:rPr sz="1400" spc="25" dirty="0">
                <a:solidFill>
                  <a:srgbClr val="404040"/>
                </a:solidFill>
                <a:latin typeface="Calibri"/>
                <a:cs typeface="Calibri"/>
              </a:rPr>
              <a:t> </a:t>
            </a:r>
            <a:r>
              <a:rPr sz="1400" spc="-5" dirty="0">
                <a:solidFill>
                  <a:srgbClr val="404040"/>
                </a:solidFill>
                <a:latin typeface="Calibri"/>
                <a:cs typeface="Calibri"/>
              </a:rPr>
              <a:t>identifier,</a:t>
            </a:r>
            <a:r>
              <a:rPr sz="1400" spc="20" dirty="0">
                <a:solidFill>
                  <a:srgbClr val="404040"/>
                </a:solidFill>
                <a:latin typeface="Calibri"/>
                <a:cs typeface="Calibri"/>
              </a:rPr>
              <a:t> </a:t>
            </a:r>
            <a:r>
              <a:rPr sz="1400" spc="5" dirty="0">
                <a:solidFill>
                  <a:srgbClr val="404040"/>
                </a:solidFill>
                <a:latin typeface="Calibri"/>
                <a:cs typeface="Calibri"/>
              </a:rPr>
              <a:t>etc.)</a:t>
            </a:r>
            <a:endParaRPr sz="1400">
              <a:latin typeface="Calibri"/>
              <a:cs typeface="Calibri"/>
            </a:endParaRPr>
          </a:p>
          <a:p>
            <a:pPr marL="424180" lvl="1" indent="-182880">
              <a:lnSpc>
                <a:spcPct val="100000"/>
              </a:lnSpc>
              <a:spcBef>
                <a:spcPts val="434"/>
              </a:spcBef>
              <a:buClr>
                <a:srgbClr val="7F7F7F"/>
              </a:buClr>
              <a:buFont typeface="Arial MT"/>
              <a:buChar char="•"/>
              <a:tabLst>
                <a:tab pos="424180" algn="l"/>
              </a:tabLst>
            </a:pPr>
            <a:r>
              <a:rPr sz="1400" dirty="0">
                <a:solidFill>
                  <a:srgbClr val="404040"/>
                </a:solidFill>
                <a:latin typeface="Calibri"/>
                <a:cs typeface="Calibri"/>
              </a:rPr>
              <a:t>Several</a:t>
            </a:r>
            <a:r>
              <a:rPr sz="1400" spc="5" dirty="0">
                <a:solidFill>
                  <a:srgbClr val="404040"/>
                </a:solidFill>
                <a:latin typeface="Calibri"/>
                <a:cs typeface="Calibri"/>
              </a:rPr>
              <a:t> </a:t>
            </a:r>
            <a:r>
              <a:rPr sz="1400" spc="10" dirty="0">
                <a:solidFill>
                  <a:srgbClr val="404040"/>
                </a:solidFill>
                <a:latin typeface="Calibri"/>
                <a:cs typeface="Calibri"/>
              </a:rPr>
              <a:t>performance</a:t>
            </a:r>
            <a:r>
              <a:rPr sz="1400" spc="15" dirty="0">
                <a:solidFill>
                  <a:srgbClr val="404040"/>
                </a:solidFill>
                <a:latin typeface="Calibri"/>
                <a:cs typeface="Calibri"/>
              </a:rPr>
              <a:t> </a:t>
            </a:r>
            <a:r>
              <a:rPr sz="1400" spc="10" dirty="0">
                <a:solidFill>
                  <a:srgbClr val="404040"/>
                </a:solidFill>
                <a:latin typeface="Calibri"/>
                <a:cs typeface="Calibri"/>
              </a:rPr>
              <a:t>measures</a:t>
            </a:r>
            <a:endParaRPr sz="1400">
              <a:latin typeface="Calibri"/>
              <a:cs typeface="Calibri"/>
            </a:endParaRPr>
          </a:p>
        </p:txBody>
      </p:sp>
      <p:sp>
        <p:nvSpPr>
          <p:cNvPr id="4" name="object 4"/>
          <p:cNvSpPr txBox="1"/>
          <p:nvPr/>
        </p:nvSpPr>
        <p:spPr>
          <a:xfrm>
            <a:off x="604709" y="4101084"/>
            <a:ext cx="3676650" cy="635000"/>
          </a:xfrm>
          <a:prstGeom prst="rect">
            <a:avLst/>
          </a:prstGeom>
        </p:spPr>
        <p:txBody>
          <a:bodyPr vert="horz" wrap="square" lIns="0" tIns="12700" rIns="0" bIns="0" rtlCol="0">
            <a:spAutoFit/>
          </a:bodyPr>
          <a:lstStyle/>
          <a:p>
            <a:pPr marL="195580" marR="5080" indent="-182880">
              <a:lnSpc>
                <a:spcPct val="100000"/>
              </a:lnSpc>
              <a:spcBef>
                <a:spcPts val="100"/>
              </a:spcBef>
              <a:buClr>
                <a:srgbClr val="7F7F7F"/>
              </a:buClr>
              <a:buFont typeface="Arial MT"/>
              <a:buChar char="•"/>
              <a:tabLst>
                <a:tab pos="195580" algn="l"/>
              </a:tabLst>
            </a:pPr>
            <a:r>
              <a:rPr sz="2000" spc="-5" dirty="0">
                <a:solidFill>
                  <a:srgbClr val="404040"/>
                </a:solidFill>
                <a:latin typeface="Calibri"/>
                <a:cs typeface="Calibri"/>
              </a:rPr>
              <a:t>In </a:t>
            </a:r>
            <a:r>
              <a:rPr sz="2000" spc="-20" dirty="0">
                <a:solidFill>
                  <a:srgbClr val="404040"/>
                </a:solidFill>
                <a:latin typeface="Calibri"/>
                <a:cs typeface="Calibri"/>
              </a:rPr>
              <a:t>general, </a:t>
            </a:r>
            <a:r>
              <a:rPr sz="2000" spc="-15" dirty="0">
                <a:solidFill>
                  <a:srgbClr val="404040"/>
                </a:solidFill>
                <a:latin typeface="Calibri"/>
                <a:cs typeface="Calibri"/>
              </a:rPr>
              <a:t>N-dimensional widgets </a:t>
            </a:r>
            <a:r>
              <a:rPr sz="2000" spc="-440" dirty="0">
                <a:solidFill>
                  <a:srgbClr val="404040"/>
                </a:solidFill>
                <a:latin typeface="Calibri"/>
                <a:cs typeface="Calibri"/>
              </a:rPr>
              <a:t> </a:t>
            </a:r>
            <a:r>
              <a:rPr sz="2000" spc="-20" dirty="0">
                <a:solidFill>
                  <a:srgbClr val="404040"/>
                </a:solidFill>
                <a:latin typeface="Calibri"/>
                <a:cs typeface="Calibri"/>
              </a:rPr>
              <a:t>are</a:t>
            </a:r>
            <a:r>
              <a:rPr sz="2000" spc="-15" dirty="0">
                <a:solidFill>
                  <a:srgbClr val="404040"/>
                </a:solidFill>
                <a:latin typeface="Calibri"/>
                <a:cs typeface="Calibri"/>
              </a:rPr>
              <a:t> tables</a:t>
            </a:r>
            <a:endParaRPr sz="2000">
              <a:latin typeface="Calibri"/>
              <a:cs typeface="Calibri"/>
            </a:endParaRPr>
          </a:p>
        </p:txBody>
      </p:sp>
      <p:pic>
        <p:nvPicPr>
          <p:cNvPr id="5" name="object 5"/>
          <p:cNvPicPr/>
          <p:nvPr/>
        </p:nvPicPr>
        <p:blipFill>
          <a:blip r:embed="rId2" cstate="print"/>
          <a:stretch>
            <a:fillRect/>
          </a:stretch>
        </p:blipFill>
        <p:spPr>
          <a:xfrm>
            <a:off x="4796260" y="2447635"/>
            <a:ext cx="5917773" cy="1962727"/>
          </a:xfrm>
          <a:prstGeom prst="rect">
            <a:avLst/>
          </a:prstGeom>
        </p:spPr>
      </p:pic>
      <p:sp>
        <p:nvSpPr>
          <p:cNvPr id="6" name="object 6"/>
          <p:cNvSpPr txBox="1"/>
          <p:nvPr/>
        </p:nvSpPr>
        <p:spPr>
          <a:xfrm>
            <a:off x="9964751" y="6130116"/>
            <a:ext cx="215900" cy="1962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1100" dirty="0">
                <a:solidFill>
                  <a:srgbClr val="7F7F7F"/>
                </a:solidFill>
                <a:latin typeface="Calibri"/>
                <a:cs typeface="Calibri"/>
              </a:rPr>
              <a:t>58</a:t>
            </a:fld>
            <a:endParaRPr sz="1100">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9676" y="449580"/>
            <a:ext cx="7074534" cy="513080"/>
          </a:xfrm>
          <a:prstGeom prst="rect">
            <a:avLst/>
          </a:prstGeom>
        </p:spPr>
        <p:txBody>
          <a:bodyPr vert="horz" wrap="square" lIns="0" tIns="12700" rIns="0" bIns="0" rtlCol="0">
            <a:spAutoFit/>
          </a:bodyPr>
          <a:lstStyle/>
          <a:p>
            <a:pPr marL="12700">
              <a:lnSpc>
                <a:spcPct val="100000"/>
              </a:lnSpc>
              <a:spcBef>
                <a:spcPts val="100"/>
              </a:spcBef>
            </a:pPr>
            <a:r>
              <a:rPr dirty="0"/>
              <a:t>Designing</a:t>
            </a:r>
            <a:r>
              <a:rPr spc="-25" dirty="0"/>
              <a:t> </a:t>
            </a:r>
            <a:r>
              <a:rPr spc="-15" dirty="0"/>
              <a:t>Process</a:t>
            </a:r>
            <a:r>
              <a:rPr spc="-25" dirty="0"/>
              <a:t> </a:t>
            </a:r>
            <a:r>
              <a:rPr spc="-15" dirty="0"/>
              <a:t>Performance</a:t>
            </a:r>
            <a:r>
              <a:rPr spc="-25" dirty="0"/>
              <a:t> </a:t>
            </a:r>
            <a:r>
              <a:rPr spc="-5" dirty="0"/>
              <a:t>Dashboard</a:t>
            </a:r>
          </a:p>
        </p:txBody>
      </p:sp>
      <p:sp>
        <p:nvSpPr>
          <p:cNvPr id="3" name="object 3"/>
          <p:cNvSpPr txBox="1"/>
          <p:nvPr/>
        </p:nvSpPr>
        <p:spPr>
          <a:xfrm>
            <a:off x="9572935" y="6370320"/>
            <a:ext cx="161925" cy="19304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7F7F7F"/>
                </a:solidFill>
                <a:latin typeface="Calibri"/>
                <a:cs typeface="Calibri"/>
              </a:rPr>
              <a:t>47</a:t>
            </a:r>
            <a:endParaRPr sz="1100">
              <a:latin typeface="Calibri"/>
              <a:cs typeface="Calibri"/>
            </a:endParaRPr>
          </a:p>
        </p:txBody>
      </p:sp>
      <p:grpSp>
        <p:nvGrpSpPr>
          <p:cNvPr id="4" name="object 4"/>
          <p:cNvGrpSpPr/>
          <p:nvPr/>
        </p:nvGrpSpPr>
        <p:grpSpPr>
          <a:xfrm>
            <a:off x="542544" y="1173480"/>
            <a:ext cx="10134600" cy="5382895"/>
            <a:chOff x="542544" y="1173480"/>
            <a:chExt cx="10134600" cy="5382895"/>
          </a:xfrm>
        </p:grpSpPr>
        <p:pic>
          <p:nvPicPr>
            <p:cNvPr id="5" name="object 5"/>
            <p:cNvPicPr/>
            <p:nvPr/>
          </p:nvPicPr>
          <p:blipFill>
            <a:blip r:embed="rId2" cstate="print"/>
            <a:stretch>
              <a:fillRect/>
            </a:stretch>
          </p:blipFill>
          <p:spPr>
            <a:xfrm>
              <a:off x="542544" y="1173480"/>
              <a:ext cx="7836408" cy="1048512"/>
            </a:xfrm>
            <a:prstGeom prst="rect">
              <a:avLst/>
            </a:prstGeom>
          </p:spPr>
        </p:pic>
        <p:pic>
          <p:nvPicPr>
            <p:cNvPr id="6" name="object 6"/>
            <p:cNvPicPr/>
            <p:nvPr/>
          </p:nvPicPr>
          <p:blipFill>
            <a:blip r:embed="rId3" cstate="print"/>
            <a:stretch>
              <a:fillRect/>
            </a:stretch>
          </p:blipFill>
          <p:spPr>
            <a:xfrm>
              <a:off x="1109472" y="2368296"/>
              <a:ext cx="7845552" cy="874776"/>
            </a:xfrm>
            <a:prstGeom prst="rect">
              <a:avLst/>
            </a:prstGeom>
          </p:spPr>
        </p:pic>
        <p:pic>
          <p:nvPicPr>
            <p:cNvPr id="7" name="object 7"/>
            <p:cNvPicPr/>
            <p:nvPr/>
          </p:nvPicPr>
          <p:blipFill>
            <a:blip r:embed="rId2" cstate="print"/>
            <a:stretch>
              <a:fillRect/>
            </a:stretch>
          </p:blipFill>
          <p:spPr>
            <a:xfrm>
              <a:off x="1691640" y="3340608"/>
              <a:ext cx="7836408" cy="1048512"/>
            </a:xfrm>
            <a:prstGeom prst="rect">
              <a:avLst/>
            </a:prstGeom>
          </p:spPr>
        </p:pic>
        <p:pic>
          <p:nvPicPr>
            <p:cNvPr id="8" name="object 8"/>
            <p:cNvPicPr/>
            <p:nvPr/>
          </p:nvPicPr>
          <p:blipFill>
            <a:blip r:embed="rId4" cstate="print"/>
            <a:stretch>
              <a:fillRect/>
            </a:stretch>
          </p:blipFill>
          <p:spPr>
            <a:xfrm>
              <a:off x="2264664" y="4425695"/>
              <a:ext cx="7839456" cy="1045463"/>
            </a:xfrm>
            <a:prstGeom prst="rect">
              <a:avLst/>
            </a:prstGeom>
          </p:spPr>
        </p:pic>
        <p:pic>
          <p:nvPicPr>
            <p:cNvPr id="9" name="object 9"/>
            <p:cNvPicPr/>
            <p:nvPr/>
          </p:nvPicPr>
          <p:blipFill>
            <a:blip r:embed="rId2" cstate="print"/>
            <a:stretch>
              <a:fillRect/>
            </a:stretch>
          </p:blipFill>
          <p:spPr>
            <a:xfrm>
              <a:off x="2840736" y="5507736"/>
              <a:ext cx="7836408" cy="1048512"/>
            </a:xfrm>
            <a:prstGeom prst="rect">
              <a:avLst/>
            </a:prstGeom>
          </p:spPr>
        </p:pic>
      </p:grpSp>
      <p:sp>
        <p:nvSpPr>
          <p:cNvPr id="10" name="object 10"/>
          <p:cNvSpPr txBox="1"/>
          <p:nvPr/>
        </p:nvSpPr>
        <p:spPr>
          <a:xfrm>
            <a:off x="722228" y="1358391"/>
            <a:ext cx="8368030" cy="4917440"/>
          </a:xfrm>
          <a:prstGeom prst="rect">
            <a:avLst/>
          </a:prstGeom>
        </p:spPr>
        <p:txBody>
          <a:bodyPr vert="horz" wrap="square" lIns="0" tIns="41275" rIns="0" bIns="0" rtlCol="0">
            <a:spAutoFit/>
          </a:bodyPr>
          <a:lstStyle/>
          <a:p>
            <a:pPr marL="12700" marR="2527935">
              <a:lnSpc>
                <a:spcPts val="2090"/>
              </a:lnSpc>
              <a:spcBef>
                <a:spcPts val="325"/>
              </a:spcBef>
            </a:pPr>
            <a:r>
              <a:rPr sz="1900" spc="-5" dirty="0">
                <a:solidFill>
                  <a:srgbClr val="FFFFFF"/>
                </a:solidFill>
                <a:latin typeface="Calibri"/>
                <a:cs typeface="Calibri"/>
              </a:rPr>
              <a:t>Identify </a:t>
            </a:r>
            <a:r>
              <a:rPr sz="1900" dirty="0">
                <a:solidFill>
                  <a:srgbClr val="FFFFFF"/>
                </a:solidFill>
                <a:latin typeface="Calibri"/>
                <a:cs typeface="Calibri"/>
              </a:rPr>
              <a:t>a</a:t>
            </a:r>
            <a:r>
              <a:rPr sz="1900" spc="-5" dirty="0">
                <a:solidFill>
                  <a:srgbClr val="FFFFFF"/>
                </a:solidFill>
                <a:latin typeface="Calibri"/>
                <a:cs typeface="Calibri"/>
              </a:rPr>
              <a:t> user </a:t>
            </a:r>
            <a:r>
              <a:rPr sz="1900" dirty="0">
                <a:solidFill>
                  <a:srgbClr val="FFFFFF"/>
                </a:solidFill>
                <a:latin typeface="Calibri"/>
                <a:cs typeface="Calibri"/>
              </a:rPr>
              <a:t>or </a:t>
            </a:r>
            <a:r>
              <a:rPr sz="1900" spc="-10" dirty="0">
                <a:solidFill>
                  <a:srgbClr val="FFFFFF"/>
                </a:solidFill>
                <a:latin typeface="Calibri"/>
                <a:cs typeface="Calibri"/>
              </a:rPr>
              <a:t>users</a:t>
            </a:r>
            <a:r>
              <a:rPr sz="1900" spc="-5" dirty="0">
                <a:solidFill>
                  <a:srgbClr val="FFFFFF"/>
                </a:solidFill>
                <a:latin typeface="Calibri"/>
                <a:cs typeface="Calibri"/>
              </a:rPr>
              <a:t> and define</a:t>
            </a:r>
            <a:r>
              <a:rPr sz="1900" dirty="0">
                <a:solidFill>
                  <a:srgbClr val="FFFFFF"/>
                </a:solidFill>
                <a:latin typeface="Calibri"/>
                <a:cs typeface="Calibri"/>
              </a:rPr>
              <a:t> a</a:t>
            </a:r>
            <a:r>
              <a:rPr sz="1900" spc="-10" dirty="0">
                <a:solidFill>
                  <a:srgbClr val="FFFFFF"/>
                </a:solidFill>
                <a:latin typeface="Calibri"/>
                <a:cs typeface="Calibri"/>
              </a:rPr>
              <a:t> </a:t>
            </a:r>
            <a:r>
              <a:rPr sz="1900" spc="-5" dirty="0">
                <a:solidFill>
                  <a:srgbClr val="FFFFFF"/>
                </a:solidFill>
                <a:latin typeface="Calibri"/>
                <a:cs typeface="Calibri"/>
              </a:rPr>
              <a:t>clear</a:t>
            </a:r>
            <a:r>
              <a:rPr sz="1900" dirty="0">
                <a:solidFill>
                  <a:srgbClr val="FFFFFF"/>
                </a:solidFill>
                <a:latin typeface="Calibri"/>
                <a:cs typeface="Calibri"/>
              </a:rPr>
              <a:t> </a:t>
            </a:r>
            <a:r>
              <a:rPr sz="1900" spc="-5" dirty="0">
                <a:solidFill>
                  <a:srgbClr val="FFFFFF"/>
                </a:solidFill>
                <a:latin typeface="Calibri"/>
                <a:cs typeface="Calibri"/>
              </a:rPr>
              <a:t>question</a:t>
            </a:r>
            <a:r>
              <a:rPr sz="1900" spc="-10" dirty="0">
                <a:solidFill>
                  <a:srgbClr val="FFFFFF"/>
                </a:solidFill>
                <a:latin typeface="Calibri"/>
                <a:cs typeface="Calibri"/>
              </a:rPr>
              <a:t> </a:t>
            </a:r>
            <a:r>
              <a:rPr sz="1900" dirty="0">
                <a:solidFill>
                  <a:srgbClr val="FFFFFF"/>
                </a:solidFill>
                <a:latin typeface="Calibri"/>
                <a:cs typeface="Calibri"/>
              </a:rPr>
              <a:t>or </a:t>
            </a:r>
            <a:r>
              <a:rPr sz="1900" spc="-5" dirty="0">
                <a:solidFill>
                  <a:srgbClr val="FFFFFF"/>
                </a:solidFill>
                <a:latin typeface="Calibri"/>
                <a:cs typeface="Calibri"/>
              </a:rPr>
              <a:t>set</a:t>
            </a:r>
            <a:r>
              <a:rPr sz="1900" dirty="0">
                <a:solidFill>
                  <a:srgbClr val="FFFFFF"/>
                </a:solidFill>
                <a:latin typeface="Calibri"/>
                <a:cs typeface="Calibri"/>
              </a:rPr>
              <a:t> of </a:t>
            </a:r>
            <a:r>
              <a:rPr sz="1900" spc="-415" dirty="0">
                <a:solidFill>
                  <a:srgbClr val="FFFFFF"/>
                </a:solidFill>
                <a:latin typeface="Calibri"/>
                <a:cs typeface="Calibri"/>
              </a:rPr>
              <a:t> </a:t>
            </a:r>
            <a:r>
              <a:rPr sz="1900" spc="-5" dirty="0">
                <a:solidFill>
                  <a:srgbClr val="FFFFFF"/>
                </a:solidFill>
                <a:latin typeface="Calibri"/>
                <a:cs typeface="Calibri"/>
              </a:rPr>
              <a:t>questions that</a:t>
            </a:r>
            <a:r>
              <a:rPr sz="1900" dirty="0">
                <a:solidFill>
                  <a:srgbClr val="FFFFFF"/>
                </a:solidFill>
                <a:latin typeface="Calibri"/>
                <a:cs typeface="Calibri"/>
              </a:rPr>
              <a:t> </a:t>
            </a:r>
            <a:r>
              <a:rPr sz="1900" spc="-10" dirty="0">
                <a:solidFill>
                  <a:srgbClr val="FFFFFF"/>
                </a:solidFill>
                <a:latin typeface="Calibri"/>
                <a:cs typeface="Calibri"/>
              </a:rPr>
              <a:t>users</a:t>
            </a:r>
            <a:r>
              <a:rPr sz="1900" dirty="0">
                <a:solidFill>
                  <a:srgbClr val="FFFFFF"/>
                </a:solidFill>
                <a:latin typeface="Calibri"/>
                <a:cs typeface="Calibri"/>
              </a:rPr>
              <a:t> </a:t>
            </a:r>
            <a:r>
              <a:rPr sz="1900" spc="-5" dirty="0">
                <a:solidFill>
                  <a:srgbClr val="FFFFFF"/>
                </a:solidFill>
                <a:latin typeface="Calibri"/>
                <a:cs typeface="Calibri"/>
              </a:rPr>
              <a:t>will </a:t>
            </a:r>
            <a:r>
              <a:rPr sz="1900" spc="-10" dirty="0">
                <a:solidFill>
                  <a:srgbClr val="FFFFFF"/>
                </a:solidFill>
                <a:latin typeface="Calibri"/>
                <a:cs typeface="Calibri"/>
              </a:rPr>
              <a:t>answer</a:t>
            </a:r>
            <a:r>
              <a:rPr sz="1900" dirty="0">
                <a:solidFill>
                  <a:srgbClr val="FFFFFF"/>
                </a:solidFill>
                <a:latin typeface="Calibri"/>
                <a:cs typeface="Calibri"/>
              </a:rPr>
              <a:t> </a:t>
            </a:r>
            <a:r>
              <a:rPr sz="1900" spc="-5" dirty="0">
                <a:solidFill>
                  <a:srgbClr val="FFFFFF"/>
                </a:solidFill>
                <a:latin typeface="Calibri"/>
                <a:cs typeface="Calibri"/>
              </a:rPr>
              <a:t>with</a:t>
            </a:r>
            <a:r>
              <a:rPr sz="1900" dirty="0">
                <a:solidFill>
                  <a:srgbClr val="FFFFFF"/>
                </a:solidFill>
                <a:latin typeface="Calibri"/>
                <a:cs typeface="Calibri"/>
              </a:rPr>
              <a:t> this </a:t>
            </a:r>
            <a:r>
              <a:rPr sz="1900" spc="-5" dirty="0">
                <a:solidFill>
                  <a:srgbClr val="FFFFFF"/>
                </a:solidFill>
                <a:latin typeface="Calibri"/>
                <a:cs typeface="Calibri"/>
              </a:rPr>
              <a:t>question</a:t>
            </a:r>
            <a:endParaRPr sz="1900">
              <a:latin typeface="Calibri"/>
              <a:cs typeface="Calibri"/>
            </a:endParaRPr>
          </a:p>
          <a:p>
            <a:pPr>
              <a:lnSpc>
                <a:spcPct val="100000"/>
              </a:lnSpc>
            </a:pPr>
            <a:endParaRPr sz="2300">
              <a:latin typeface="Calibri"/>
              <a:cs typeface="Calibri"/>
            </a:endParaRPr>
          </a:p>
          <a:p>
            <a:pPr marL="580390" marR="1710689">
              <a:lnSpc>
                <a:spcPts val="2090"/>
              </a:lnSpc>
              <a:spcBef>
                <a:spcPts val="1560"/>
              </a:spcBef>
            </a:pPr>
            <a:r>
              <a:rPr sz="1900" spc="-5" dirty="0">
                <a:solidFill>
                  <a:srgbClr val="FFFFFF"/>
                </a:solidFill>
                <a:latin typeface="Calibri"/>
                <a:cs typeface="Calibri"/>
              </a:rPr>
              <a:t>Identify</a:t>
            </a:r>
            <a:r>
              <a:rPr sz="1900" dirty="0">
                <a:solidFill>
                  <a:srgbClr val="FFFFFF"/>
                </a:solidFill>
                <a:latin typeface="Calibri"/>
                <a:cs typeface="Calibri"/>
              </a:rPr>
              <a:t> the </a:t>
            </a:r>
            <a:r>
              <a:rPr sz="1900" spc="-5" dirty="0">
                <a:solidFill>
                  <a:srgbClr val="FFFFFF"/>
                </a:solidFill>
                <a:latin typeface="Calibri"/>
                <a:cs typeface="Calibri"/>
              </a:rPr>
              <a:t>type</a:t>
            </a:r>
            <a:r>
              <a:rPr sz="1900" dirty="0">
                <a:solidFill>
                  <a:srgbClr val="FFFFFF"/>
                </a:solidFill>
                <a:latin typeface="Calibri"/>
                <a:cs typeface="Calibri"/>
              </a:rPr>
              <a:t> of </a:t>
            </a:r>
            <a:r>
              <a:rPr sz="1900" spc="-10" dirty="0">
                <a:solidFill>
                  <a:srgbClr val="FFFFFF"/>
                </a:solidFill>
                <a:latin typeface="Calibri"/>
                <a:cs typeface="Calibri"/>
              </a:rPr>
              <a:t>dashboard</a:t>
            </a:r>
            <a:r>
              <a:rPr sz="1900" dirty="0">
                <a:solidFill>
                  <a:srgbClr val="FFFFFF"/>
                </a:solidFill>
                <a:latin typeface="Calibri"/>
                <a:cs typeface="Calibri"/>
              </a:rPr>
              <a:t> </a:t>
            </a:r>
            <a:r>
              <a:rPr sz="1900" spc="-5" dirty="0">
                <a:solidFill>
                  <a:srgbClr val="FFFFFF"/>
                </a:solidFill>
                <a:latin typeface="Calibri"/>
                <a:cs typeface="Calibri"/>
              </a:rPr>
              <a:t>elements</a:t>
            </a:r>
            <a:r>
              <a:rPr sz="1900" dirty="0">
                <a:solidFill>
                  <a:srgbClr val="FFFFFF"/>
                </a:solidFill>
                <a:latin typeface="Calibri"/>
                <a:cs typeface="Calibri"/>
              </a:rPr>
              <a:t> </a:t>
            </a:r>
            <a:r>
              <a:rPr sz="1900" spc="-5" dirty="0">
                <a:solidFill>
                  <a:srgbClr val="FFFFFF"/>
                </a:solidFill>
                <a:latin typeface="Calibri"/>
                <a:cs typeface="Calibri"/>
              </a:rPr>
              <a:t>based </a:t>
            </a:r>
            <a:r>
              <a:rPr sz="1900" dirty="0">
                <a:solidFill>
                  <a:srgbClr val="FFFFFF"/>
                </a:solidFill>
                <a:latin typeface="Calibri"/>
                <a:cs typeface="Calibri"/>
              </a:rPr>
              <a:t>on</a:t>
            </a:r>
            <a:r>
              <a:rPr sz="1900" spc="-5" dirty="0">
                <a:solidFill>
                  <a:srgbClr val="FFFFFF"/>
                </a:solidFill>
                <a:latin typeface="Calibri"/>
                <a:cs typeface="Calibri"/>
              </a:rPr>
              <a:t> </a:t>
            </a:r>
            <a:r>
              <a:rPr sz="1900" dirty="0">
                <a:solidFill>
                  <a:srgbClr val="FFFFFF"/>
                </a:solidFill>
                <a:latin typeface="Calibri"/>
                <a:cs typeface="Calibri"/>
              </a:rPr>
              <a:t>the </a:t>
            </a:r>
            <a:r>
              <a:rPr sz="1900" spc="-5" dirty="0">
                <a:solidFill>
                  <a:srgbClr val="FFFFFF"/>
                </a:solidFill>
                <a:latin typeface="Calibri"/>
                <a:cs typeface="Calibri"/>
              </a:rPr>
              <a:t>insights </a:t>
            </a:r>
            <a:r>
              <a:rPr sz="1900" spc="-409" dirty="0">
                <a:solidFill>
                  <a:srgbClr val="FFFFFF"/>
                </a:solidFill>
                <a:latin typeface="Calibri"/>
                <a:cs typeface="Calibri"/>
              </a:rPr>
              <a:t> </a:t>
            </a:r>
            <a:r>
              <a:rPr sz="1900" spc="-10" dirty="0">
                <a:solidFill>
                  <a:srgbClr val="FFFFFF"/>
                </a:solidFill>
                <a:latin typeface="Calibri"/>
                <a:cs typeface="Calibri"/>
              </a:rPr>
              <a:t>required to</a:t>
            </a:r>
            <a:r>
              <a:rPr sz="1900" dirty="0">
                <a:solidFill>
                  <a:srgbClr val="FFFFFF"/>
                </a:solidFill>
                <a:latin typeface="Calibri"/>
                <a:cs typeface="Calibri"/>
              </a:rPr>
              <a:t> </a:t>
            </a:r>
            <a:r>
              <a:rPr sz="1900" spc="-10" dirty="0">
                <a:solidFill>
                  <a:srgbClr val="FFFFFF"/>
                </a:solidFill>
                <a:latin typeface="Calibri"/>
                <a:cs typeface="Calibri"/>
              </a:rPr>
              <a:t>answer</a:t>
            </a:r>
            <a:r>
              <a:rPr sz="1900" dirty="0">
                <a:solidFill>
                  <a:srgbClr val="FFFFFF"/>
                </a:solidFill>
                <a:latin typeface="Calibri"/>
                <a:cs typeface="Calibri"/>
              </a:rPr>
              <a:t> the </a:t>
            </a:r>
            <a:r>
              <a:rPr sz="1900" spc="-5" dirty="0">
                <a:solidFill>
                  <a:srgbClr val="FFFFFF"/>
                </a:solidFill>
                <a:latin typeface="Calibri"/>
                <a:cs typeface="Calibri"/>
              </a:rPr>
              <a:t>question</a:t>
            </a:r>
            <a:endParaRPr sz="1900">
              <a:latin typeface="Calibri"/>
              <a:cs typeface="Calibri"/>
            </a:endParaRPr>
          </a:p>
          <a:p>
            <a:pPr>
              <a:lnSpc>
                <a:spcPct val="100000"/>
              </a:lnSpc>
            </a:pPr>
            <a:endParaRPr sz="2300">
              <a:latin typeface="Calibri"/>
              <a:cs typeface="Calibri"/>
            </a:endParaRPr>
          </a:p>
          <a:p>
            <a:pPr marL="1162050" marR="1680210">
              <a:lnSpc>
                <a:spcPts val="2110"/>
              </a:lnSpc>
              <a:spcBef>
                <a:spcPts val="1515"/>
              </a:spcBef>
            </a:pPr>
            <a:r>
              <a:rPr sz="1900" spc="-5" dirty="0">
                <a:solidFill>
                  <a:srgbClr val="FFFFFF"/>
                </a:solidFill>
                <a:latin typeface="Calibri"/>
                <a:cs typeface="Calibri"/>
              </a:rPr>
              <a:t>Identify</a:t>
            </a:r>
            <a:r>
              <a:rPr sz="1900" dirty="0">
                <a:solidFill>
                  <a:srgbClr val="FFFFFF"/>
                </a:solidFill>
                <a:latin typeface="Calibri"/>
                <a:cs typeface="Calibri"/>
              </a:rPr>
              <a:t> a </a:t>
            </a:r>
            <a:r>
              <a:rPr sz="1900" spc="-5" dirty="0">
                <a:solidFill>
                  <a:srgbClr val="FFFFFF"/>
                </a:solidFill>
                <a:latin typeface="Calibri"/>
                <a:cs typeface="Calibri"/>
              </a:rPr>
              <a:t>type</a:t>
            </a:r>
            <a:r>
              <a:rPr sz="1900" dirty="0">
                <a:solidFill>
                  <a:srgbClr val="FFFFFF"/>
                </a:solidFill>
                <a:latin typeface="Calibri"/>
                <a:cs typeface="Calibri"/>
              </a:rPr>
              <a:t> of</a:t>
            </a:r>
            <a:r>
              <a:rPr sz="1900" spc="5" dirty="0">
                <a:solidFill>
                  <a:srgbClr val="FFFFFF"/>
                </a:solidFill>
                <a:latin typeface="Calibri"/>
                <a:cs typeface="Calibri"/>
              </a:rPr>
              <a:t> </a:t>
            </a:r>
            <a:r>
              <a:rPr sz="1900" spc="-10" dirty="0">
                <a:solidFill>
                  <a:srgbClr val="FFFFFF"/>
                </a:solidFill>
                <a:latin typeface="Calibri"/>
                <a:cs typeface="Calibri"/>
              </a:rPr>
              <a:t>visualization</a:t>
            </a:r>
            <a:r>
              <a:rPr sz="1900" spc="-5" dirty="0">
                <a:solidFill>
                  <a:srgbClr val="FFFFFF"/>
                </a:solidFill>
                <a:latin typeface="Calibri"/>
                <a:cs typeface="Calibri"/>
              </a:rPr>
              <a:t> </a:t>
            </a:r>
            <a:r>
              <a:rPr sz="1900" dirty="0">
                <a:solidFill>
                  <a:srgbClr val="FFFFFF"/>
                </a:solidFill>
                <a:latin typeface="Calibri"/>
                <a:cs typeface="Calibri"/>
              </a:rPr>
              <a:t>(e.g. </a:t>
            </a:r>
            <a:r>
              <a:rPr sz="1900" spc="-5" dirty="0">
                <a:solidFill>
                  <a:srgbClr val="FFFFFF"/>
                </a:solidFill>
                <a:latin typeface="Calibri"/>
                <a:cs typeface="Calibri"/>
              </a:rPr>
              <a:t>type</a:t>
            </a:r>
            <a:r>
              <a:rPr sz="1900" spc="5" dirty="0">
                <a:solidFill>
                  <a:srgbClr val="FFFFFF"/>
                </a:solidFill>
                <a:latin typeface="Calibri"/>
                <a:cs typeface="Calibri"/>
              </a:rPr>
              <a:t> </a:t>
            </a:r>
            <a:r>
              <a:rPr sz="1900" dirty="0">
                <a:solidFill>
                  <a:srgbClr val="FFFFFF"/>
                </a:solidFill>
                <a:latin typeface="Calibri"/>
                <a:cs typeface="Calibri"/>
              </a:rPr>
              <a:t>of </a:t>
            </a:r>
            <a:r>
              <a:rPr sz="1900" spc="-5" dirty="0">
                <a:solidFill>
                  <a:srgbClr val="FFFFFF"/>
                </a:solidFill>
                <a:latin typeface="Calibri"/>
                <a:cs typeface="Calibri"/>
              </a:rPr>
              <a:t>chart)</a:t>
            </a:r>
            <a:r>
              <a:rPr sz="1900" spc="5" dirty="0">
                <a:solidFill>
                  <a:srgbClr val="FFFFFF"/>
                </a:solidFill>
                <a:latin typeface="Calibri"/>
                <a:cs typeface="Calibri"/>
              </a:rPr>
              <a:t> </a:t>
            </a:r>
            <a:r>
              <a:rPr sz="1900" spc="-15" dirty="0">
                <a:solidFill>
                  <a:srgbClr val="FFFFFF"/>
                </a:solidFill>
                <a:latin typeface="Calibri"/>
                <a:cs typeface="Calibri"/>
              </a:rPr>
              <a:t>for</a:t>
            </a:r>
            <a:r>
              <a:rPr sz="1900" dirty="0">
                <a:solidFill>
                  <a:srgbClr val="FFFFFF"/>
                </a:solidFill>
                <a:latin typeface="Calibri"/>
                <a:cs typeface="Calibri"/>
              </a:rPr>
              <a:t> the </a:t>
            </a:r>
            <a:r>
              <a:rPr sz="1900" spc="-415" dirty="0">
                <a:solidFill>
                  <a:srgbClr val="FFFFFF"/>
                </a:solidFill>
                <a:latin typeface="Calibri"/>
                <a:cs typeface="Calibri"/>
              </a:rPr>
              <a:t> </a:t>
            </a:r>
            <a:r>
              <a:rPr sz="1900" spc="-5" dirty="0">
                <a:solidFill>
                  <a:srgbClr val="FFFFFF"/>
                </a:solidFill>
                <a:latin typeface="Calibri"/>
                <a:cs typeface="Calibri"/>
              </a:rPr>
              <a:t>element</a:t>
            </a:r>
            <a:endParaRPr sz="1900">
              <a:latin typeface="Calibri"/>
              <a:cs typeface="Calibri"/>
            </a:endParaRPr>
          </a:p>
          <a:p>
            <a:pPr>
              <a:lnSpc>
                <a:spcPct val="100000"/>
              </a:lnSpc>
            </a:pPr>
            <a:endParaRPr sz="2300">
              <a:latin typeface="Calibri"/>
              <a:cs typeface="Calibri"/>
            </a:endParaRPr>
          </a:p>
          <a:p>
            <a:pPr marL="1736725" marR="775335">
              <a:lnSpc>
                <a:spcPts val="2090"/>
              </a:lnSpc>
              <a:spcBef>
                <a:spcPts val="1530"/>
              </a:spcBef>
            </a:pPr>
            <a:r>
              <a:rPr sz="1900" spc="-10" dirty="0">
                <a:solidFill>
                  <a:srgbClr val="FFFFFF"/>
                </a:solidFill>
                <a:latin typeface="Calibri"/>
                <a:cs typeface="Calibri"/>
              </a:rPr>
              <a:t>Determine</a:t>
            </a:r>
            <a:r>
              <a:rPr sz="1900" spc="-5" dirty="0">
                <a:solidFill>
                  <a:srgbClr val="FFFFFF"/>
                </a:solidFill>
                <a:latin typeface="Calibri"/>
                <a:cs typeface="Calibri"/>
              </a:rPr>
              <a:t> </a:t>
            </a:r>
            <a:r>
              <a:rPr sz="1900" spc="-15" dirty="0">
                <a:solidFill>
                  <a:srgbClr val="FFFFFF"/>
                </a:solidFill>
                <a:latin typeface="Calibri"/>
                <a:cs typeface="Calibri"/>
              </a:rPr>
              <a:t>x-axis</a:t>
            </a:r>
            <a:r>
              <a:rPr sz="1900" dirty="0">
                <a:solidFill>
                  <a:srgbClr val="FFFFFF"/>
                </a:solidFill>
                <a:latin typeface="Calibri"/>
                <a:cs typeface="Calibri"/>
              </a:rPr>
              <a:t> </a:t>
            </a:r>
            <a:r>
              <a:rPr sz="1900" spc="-5" dirty="0">
                <a:solidFill>
                  <a:srgbClr val="FFFFFF"/>
                </a:solidFill>
                <a:latin typeface="Calibri"/>
                <a:cs typeface="Calibri"/>
              </a:rPr>
              <a:t>(independent</a:t>
            </a:r>
            <a:r>
              <a:rPr sz="1900" dirty="0">
                <a:solidFill>
                  <a:srgbClr val="FFFFFF"/>
                </a:solidFill>
                <a:latin typeface="Calibri"/>
                <a:cs typeface="Calibri"/>
              </a:rPr>
              <a:t> </a:t>
            </a:r>
            <a:r>
              <a:rPr sz="1900" spc="-5" dirty="0">
                <a:solidFill>
                  <a:srgbClr val="FFFFFF"/>
                </a:solidFill>
                <a:latin typeface="Calibri"/>
                <a:cs typeface="Calibri"/>
              </a:rPr>
              <a:t>variable):</a:t>
            </a:r>
            <a:r>
              <a:rPr sz="1900" dirty="0">
                <a:solidFill>
                  <a:srgbClr val="FFFFFF"/>
                </a:solidFill>
                <a:latin typeface="Calibri"/>
                <a:cs typeface="Calibri"/>
              </a:rPr>
              <a:t> </a:t>
            </a:r>
            <a:r>
              <a:rPr sz="1900" spc="-5" dirty="0">
                <a:solidFill>
                  <a:srgbClr val="FFFFFF"/>
                </a:solidFill>
                <a:latin typeface="Calibri"/>
                <a:cs typeface="Calibri"/>
              </a:rPr>
              <a:t>longitudinal</a:t>
            </a:r>
            <a:r>
              <a:rPr sz="1900" dirty="0">
                <a:solidFill>
                  <a:srgbClr val="FFFFFF"/>
                </a:solidFill>
                <a:latin typeface="Calibri"/>
                <a:cs typeface="Calibri"/>
              </a:rPr>
              <a:t> time), </a:t>
            </a:r>
            <a:r>
              <a:rPr sz="1900" spc="-409" dirty="0">
                <a:solidFill>
                  <a:srgbClr val="FFFFFF"/>
                </a:solidFill>
                <a:latin typeface="Calibri"/>
                <a:cs typeface="Calibri"/>
              </a:rPr>
              <a:t> </a:t>
            </a:r>
            <a:r>
              <a:rPr sz="1900" spc="-5" dirty="0">
                <a:solidFill>
                  <a:srgbClr val="FFFFFF"/>
                </a:solidFill>
                <a:latin typeface="Calibri"/>
                <a:cs typeface="Calibri"/>
              </a:rPr>
              <a:t>cross-sectional </a:t>
            </a:r>
            <a:r>
              <a:rPr sz="1900" spc="-10" dirty="0">
                <a:solidFill>
                  <a:srgbClr val="FFFFFF"/>
                </a:solidFill>
                <a:latin typeface="Calibri"/>
                <a:cs typeface="Calibri"/>
              </a:rPr>
              <a:t>(attribute)</a:t>
            </a:r>
            <a:endParaRPr sz="1900">
              <a:latin typeface="Calibri"/>
              <a:cs typeface="Calibri"/>
            </a:endParaRPr>
          </a:p>
          <a:p>
            <a:pPr>
              <a:lnSpc>
                <a:spcPct val="100000"/>
              </a:lnSpc>
            </a:pPr>
            <a:endParaRPr sz="2300">
              <a:latin typeface="Calibri"/>
              <a:cs typeface="Calibri"/>
            </a:endParaRPr>
          </a:p>
          <a:p>
            <a:pPr marL="2311400" marR="5080">
              <a:lnSpc>
                <a:spcPts val="2110"/>
              </a:lnSpc>
              <a:spcBef>
                <a:spcPts val="1520"/>
              </a:spcBef>
            </a:pPr>
            <a:r>
              <a:rPr sz="1900" spc="-10" dirty="0">
                <a:solidFill>
                  <a:srgbClr val="FFFFFF"/>
                </a:solidFill>
                <a:latin typeface="Calibri"/>
                <a:cs typeface="Calibri"/>
              </a:rPr>
              <a:t>Determine </a:t>
            </a:r>
            <a:r>
              <a:rPr sz="1900" spc="-15" dirty="0">
                <a:solidFill>
                  <a:srgbClr val="FFFFFF"/>
                </a:solidFill>
                <a:latin typeface="Calibri"/>
                <a:cs typeface="Calibri"/>
              </a:rPr>
              <a:t>y-axis</a:t>
            </a:r>
            <a:r>
              <a:rPr sz="1900" spc="-5" dirty="0">
                <a:solidFill>
                  <a:srgbClr val="FFFFFF"/>
                </a:solidFill>
                <a:latin typeface="Calibri"/>
                <a:cs typeface="Calibri"/>
              </a:rPr>
              <a:t> (dependent variable): performance measure </a:t>
            </a:r>
            <a:r>
              <a:rPr sz="1900" spc="-415" dirty="0">
                <a:solidFill>
                  <a:srgbClr val="FFFFFF"/>
                </a:solidFill>
                <a:latin typeface="Calibri"/>
                <a:cs typeface="Calibri"/>
              </a:rPr>
              <a:t> </a:t>
            </a:r>
            <a:r>
              <a:rPr sz="1900" dirty="0">
                <a:solidFill>
                  <a:srgbClr val="FFFFFF"/>
                </a:solidFill>
                <a:latin typeface="Calibri"/>
                <a:cs typeface="Calibri"/>
              </a:rPr>
              <a:t>or</a:t>
            </a:r>
            <a:r>
              <a:rPr sz="1900" spc="-5" dirty="0">
                <a:solidFill>
                  <a:srgbClr val="FFFFFF"/>
                </a:solidFill>
                <a:latin typeface="Calibri"/>
                <a:cs typeface="Calibri"/>
              </a:rPr>
              <a:t> </a:t>
            </a:r>
            <a:r>
              <a:rPr sz="1900" spc="-10" dirty="0">
                <a:solidFill>
                  <a:srgbClr val="FFFFFF"/>
                </a:solidFill>
                <a:latin typeface="Calibri"/>
                <a:cs typeface="Calibri"/>
              </a:rPr>
              <a:t>attribute</a:t>
            </a:r>
            <a:r>
              <a:rPr sz="1900" dirty="0">
                <a:solidFill>
                  <a:srgbClr val="FFFFFF"/>
                </a:solidFill>
                <a:latin typeface="Calibri"/>
                <a:cs typeface="Calibri"/>
              </a:rPr>
              <a:t> </a:t>
            </a:r>
            <a:r>
              <a:rPr sz="1900" spc="-5" dirty="0">
                <a:solidFill>
                  <a:srgbClr val="FFFFFF"/>
                </a:solidFill>
                <a:latin typeface="Calibri"/>
                <a:cs typeface="Calibri"/>
              </a:rPr>
              <a:t>and </a:t>
            </a:r>
            <a:r>
              <a:rPr sz="1900" dirty="0">
                <a:solidFill>
                  <a:srgbClr val="FFFFFF"/>
                </a:solidFill>
                <a:latin typeface="Calibri"/>
                <a:cs typeface="Calibri"/>
              </a:rPr>
              <a:t>the </a:t>
            </a:r>
            <a:r>
              <a:rPr sz="1900" spc="-10" dirty="0">
                <a:solidFill>
                  <a:srgbClr val="FFFFFF"/>
                </a:solidFill>
                <a:latin typeface="Calibri"/>
                <a:cs typeface="Calibri"/>
              </a:rPr>
              <a:t>aggregation</a:t>
            </a:r>
            <a:r>
              <a:rPr sz="1900" spc="-5" dirty="0">
                <a:solidFill>
                  <a:srgbClr val="FFFFFF"/>
                </a:solidFill>
                <a:latin typeface="Calibri"/>
                <a:cs typeface="Calibri"/>
              </a:rPr>
              <a:t> function</a:t>
            </a:r>
            <a:endParaRPr sz="1900">
              <a:latin typeface="Calibri"/>
              <a:cs typeface="Calibri"/>
            </a:endParaRPr>
          </a:p>
        </p:txBody>
      </p:sp>
      <p:grpSp>
        <p:nvGrpSpPr>
          <p:cNvPr id="11" name="object 11"/>
          <p:cNvGrpSpPr/>
          <p:nvPr/>
        </p:nvGrpSpPr>
        <p:grpSpPr>
          <a:xfrm>
            <a:off x="7647431" y="1862327"/>
            <a:ext cx="2472055" cy="3975100"/>
            <a:chOff x="7647431" y="1862327"/>
            <a:chExt cx="2472055" cy="3975100"/>
          </a:xfrm>
        </p:grpSpPr>
        <p:pic>
          <p:nvPicPr>
            <p:cNvPr id="12" name="object 12"/>
            <p:cNvPicPr/>
            <p:nvPr/>
          </p:nvPicPr>
          <p:blipFill>
            <a:blip r:embed="rId5" cstate="print"/>
            <a:stretch>
              <a:fillRect/>
            </a:stretch>
          </p:blipFill>
          <p:spPr>
            <a:xfrm>
              <a:off x="7647431" y="1862327"/>
              <a:ext cx="749807" cy="728472"/>
            </a:xfrm>
            <a:prstGeom prst="rect">
              <a:avLst/>
            </a:prstGeom>
          </p:spPr>
        </p:pic>
        <p:pic>
          <p:nvPicPr>
            <p:cNvPr id="13" name="object 13"/>
            <p:cNvPicPr/>
            <p:nvPr/>
          </p:nvPicPr>
          <p:blipFill>
            <a:blip r:embed="rId6" cstate="print"/>
            <a:stretch>
              <a:fillRect/>
            </a:stretch>
          </p:blipFill>
          <p:spPr>
            <a:xfrm>
              <a:off x="8223503" y="2947416"/>
              <a:ext cx="746759" cy="728472"/>
            </a:xfrm>
            <a:prstGeom prst="rect">
              <a:avLst/>
            </a:prstGeom>
          </p:spPr>
        </p:pic>
        <p:pic>
          <p:nvPicPr>
            <p:cNvPr id="14" name="object 14"/>
            <p:cNvPicPr/>
            <p:nvPr/>
          </p:nvPicPr>
          <p:blipFill>
            <a:blip r:embed="rId6" cstate="print"/>
            <a:stretch>
              <a:fillRect/>
            </a:stretch>
          </p:blipFill>
          <p:spPr>
            <a:xfrm>
              <a:off x="8799575" y="4014216"/>
              <a:ext cx="746759" cy="728472"/>
            </a:xfrm>
            <a:prstGeom prst="rect">
              <a:avLst/>
            </a:prstGeom>
          </p:spPr>
        </p:pic>
        <p:pic>
          <p:nvPicPr>
            <p:cNvPr id="15" name="object 15"/>
            <p:cNvPicPr/>
            <p:nvPr/>
          </p:nvPicPr>
          <p:blipFill>
            <a:blip r:embed="rId6" cstate="print"/>
            <a:stretch>
              <a:fillRect/>
            </a:stretch>
          </p:blipFill>
          <p:spPr>
            <a:xfrm>
              <a:off x="9372599" y="5108447"/>
              <a:ext cx="746759" cy="72847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36D6F5-07BD-464D-9980-E57BACA686DE}"/>
              </a:ext>
            </a:extLst>
          </p:cNvPr>
          <p:cNvSpPr>
            <a:spLocks noGrp="1"/>
          </p:cNvSpPr>
          <p:nvPr>
            <p:ph type="body" idx="1"/>
          </p:nvPr>
        </p:nvSpPr>
        <p:spPr>
          <a:xfrm>
            <a:off x="337611" y="685800"/>
            <a:ext cx="10371238" cy="5592452"/>
          </a:xfrm>
        </p:spPr>
        <p:txBody>
          <a:bodyPr/>
          <a:lstStyle/>
          <a:p>
            <a:pPr algn="l"/>
            <a:r>
              <a:rPr lang="en-US" sz="1800" b="0" i="0" u="none" strike="noStrike" baseline="0" dirty="0">
                <a:latin typeface="QxpmdkTimes-Roman"/>
              </a:rPr>
              <a:t>The distinction between automated, manual, and user tasks is captured in BPMN via specific markers on the top-left corner of the task box. </a:t>
            </a:r>
          </a:p>
          <a:p>
            <a:pPr algn="l"/>
            <a:r>
              <a:rPr lang="en-US" sz="1800" b="0" i="0" u="none" strike="noStrike" baseline="0" dirty="0">
                <a:latin typeface="QxpmdkTimes-Roman"/>
              </a:rPr>
              <a:t>Manual tasks are marked with a hand, while user tasks are marked with a user icon.</a:t>
            </a:r>
            <a:endParaRPr lang="en-US" dirty="0"/>
          </a:p>
          <a:p>
            <a:pPr algn="l"/>
            <a:endParaRPr lang="en-US" sz="1800" b="0" i="0" u="none" strike="noStrike" baseline="0" dirty="0">
              <a:latin typeface="QxpmdkTimes-Roman"/>
            </a:endParaRPr>
          </a:p>
          <a:p>
            <a:pPr algn="l"/>
            <a:r>
              <a:rPr lang="en-US" sz="1800" b="0" i="0" u="none" strike="noStrike" baseline="0" dirty="0">
                <a:latin typeface="QxpmdkTimes-Roman"/>
              </a:rPr>
              <a:t>Automated tasks are further classified into the following subtypes in BPMN:</a:t>
            </a:r>
          </a:p>
          <a:p>
            <a:pPr algn="l"/>
            <a:r>
              <a:rPr lang="en-US" sz="1800" b="0" i="0" u="none" strike="noStrike" baseline="0" dirty="0">
                <a:latin typeface="QxpmdkTimes-Roman"/>
              </a:rPr>
              <a:t>• </a:t>
            </a:r>
            <a:r>
              <a:rPr lang="en-US" sz="1800" b="0" i="1" u="none" strike="noStrike" baseline="0" dirty="0">
                <a:latin typeface="BfkvlvTimes-Italic"/>
              </a:rPr>
              <a:t>Script </a:t>
            </a:r>
            <a:r>
              <a:rPr lang="en-US" sz="1800" b="0" i="0" u="none" strike="noStrike" baseline="0" dirty="0">
                <a:latin typeface="QxpmdkTimes-Roman"/>
              </a:rPr>
              <a:t>(script marker), if the task executes some code (the script) internally to the BPMS. This task can be used when the functionality is simple and does not require access to an external application, e.g., opening a file or selecting the best quote from a number of suppliers.</a:t>
            </a:r>
          </a:p>
          <a:p>
            <a:pPr algn="l"/>
            <a:endParaRPr lang="en-US" sz="1800" b="0" i="0" u="none" strike="noStrike" baseline="0" dirty="0">
              <a:latin typeface="QxpmdkTimes-Roman"/>
            </a:endParaRPr>
          </a:p>
          <a:p>
            <a:pPr algn="l"/>
            <a:r>
              <a:rPr lang="en-US" sz="1800" b="0" i="0" u="none" strike="noStrike" baseline="0" dirty="0">
                <a:latin typeface="QxpmdkTimes-Roman"/>
              </a:rPr>
              <a:t>• </a:t>
            </a:r>
            <a:r>
              <a:rPr lang="en-US" sz="1800" b="0" i="1" u="none" strike="noStrike" baseline="0" dirty="0">
                <a:latin typeface="BfkvlvTimes-Italic"/>
              </a:rPr>
              <a:t>Service </a:t>
            </a:r>
            <a:r>
              <a:rPr lang="en-US" sz="1800" b="0" i="0" u="none" strike="noStrike" baseline="0" dirty="0">
                <a:latin typeface="QxpmdkTimes-Roman"/>
              </a:rPr>
              <a:t>(gears marker), if the task is executed by an external application, which exposes its functionality via a service interface, e.g., “Check stock availability” in our example.</a:t>
            </a:r>
          </a:p>
          <a:p>
            <a:pPr algn="l"/>
            <a:endParaRPr lang="en-US" sz="1800" b="0" i="0" u="none" strike="noStrike" baseline="0" dirty="0">
              <a:latin typeface="QxpmdkTimes-Roman"/>
            </a:endParaRPr>
          </a:p>
          <a:p>
            <a:pPr algn="l"/>
            <a:r>
              <a:rPr lang="en-US" sz="1800" b="0" i="0" u="none" strike="noStrike" baseline="0" dirty="0">
                <a:latin typeface="QxpmdkTimes-Roman"/>
              </a:rPr>
              <a:t>• </a:t>
            </a:r>
            <a:r>
              <a:rPr lang="en-US" sz="1800" b="0" i="1" u="none" strike="noStrike" baseline="0" dirty="0">
                <a:latin typeface="BfkvlvTimes-Italic"/>
              </a:rPr>
              <a:t>Business rule </a:t>
            </a:r>
            <a:r>
              <a:rPr lang="en-US" sz="1800" b="0" i="0" u="none" strike="noStrike" baseline="0" dirty="0">
                <a:latin typeface="QxpmdkTimes-Roman"/>
              </a:rPr>
              <a:t>(table marker), if the task triggers a business rule to be executed by a rules engine external to the BPMS, e.g., the rule for approving a loan.</a:t>
            </a:r>
          </a:p>
          <a:p>
            <a:pPr algn="l"/>
            <a:endParaRPr lang="en-US" sz="1800" b="0" i="0" u="none" strike="noStrike" baseline="0" dirty="0">
              <a:latin typeface="QxpmdkTimes-Roman"/>
            </a:endParaRPr>
          </a:p>
          <a:p>
            <a:pPr algn="l"/>
            <a:r>
              <a:rPr lang="en-US" sz="1800" b="0" i="0" u="none" strike="noStrike" baseline="0" dirty="0">
                <a:latin typeface="QxpmdkTimes-Roman"/>
              </a:rPr>
              <a:t>• </a:t>
            </a:r>
            <a:r>
              <a:rPr lang="en-US" sz="1800" b="0" i="1" u="none" strike="noStrike" baseline="0" dirty="0">
                <a:latin typeface="BfkvlvTimes-Italic"/>
              </a:rPr>
              <a:t>Send </a:t>
            </a:r>
            <a:r>
              <a:rPr lang="en-US" sz="1800" b="0" i="0" u="none" strike="noStrike" baseline="0" dirty="0">
                <a:latin typeface="QxpmdkTimes-Roman"/>
              </a:rPr>
              <a:t>(filled envelope marker), if the task sends a message to an external service, e.g., “Request raw materials from Supplier 1”.</a:t>
            </a:r>
          </a:p>
          <a:p>
            <a:pPr algn="l"/>
            <a:endParaRPr lang="en-US" sz="1800" b="0" i="0" u="none" strike="noStrike" baseline="0" dirty="0">
              <a:latin typeface="QxpmdkTimes-Roman"/>
            </a:endParaRPr>
          </a:p>
          <a:p>
            <a:pPr algn="l"/>
            <a:r>
              <a:rPr lang="en-US" sz="1800" b="0" i="0" u="none" strike="noStrike" baseline="0" dirty="0">
                <a:latin typeface="QxpmdkTimes-Roman"/>
              </a:rPr>
              <a:t>• </a:t>
            </a:r>
            <a:r>
              <a:rPr lang="en-US" sz="1800" b="0" i="1" u="none" strike="noStrike" baseline="0" dirty="0">
                <a:latin typeface="BfkvlvTimes-Italic"/>
              </a:rPr>
              <a:t>Receive </a:t>
            </a:r>
            <a:r>
              <a:rPr lang="en-US" sz="1800" b="0" i="0" u="none" strike="noStrike" baseline="0" dirty="0">
                <a:latin typeface="QxpmdkTimes-Roman"/>
              </a:rPr>
              <a:t>(empty envelope marker), if the task waits for a message from an external service, e.g., “Get shipping address”.</a:t>
            </a:r>
            <a:endParaRPr lang="en-US" dirty="0"/>
          </a:p>
        </p:txBody>
      </p:sp>
    </p:spTree>
    <p:extLst>
      <p:ext uri="{BB962C8B-B14F-4D97-AF65-F5344CB8AC3E}">
        <p14:creationId xmlns:p14="http://schemas.microsoft.com/office/powerpoint/2010/main" val="941486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8952" y="1478675"/>
            <a:ext cx="6614159" cy="3536315"/>
          </a:xfrm>
          <a:prstGeom prst="rect">
            <a:avLst/>
          </a:prstGeom>
        </p:spPr>
        <p:txBody>
          <a:bodyPr vert="horz" wrap="square" lIns="0" tIns="85725" rIns="0" bIns="0" rtlCol="0">
            <a:spAutoFit/>
          </a:bodyPr>
          <a:lstStyle/>
          <a:p>
            <a:pPr marL="12700">
              <a:lnSpc>
                <a:spcPct val="100000"/>
              </a:lnSpc>
              <a:spcBef>
                <a:spcPts val="675"/>
              </a:spcBef>
            </a:pPr>
            <a:r>
              <a:rPr sz="2200" b="1" spc="-35" dirty="0">
                <a:solidFill>
                  <a:srgbClr val="5B6973"/>
                </a:solidFill>
                <a:latin typeface="Calibri"/>
                <a:cs typeface="Calibri"/>
              </a:rPr>
              <a:t>Operational-Tactical</a:t>
            </a:r>
            <a:r>
              <a:rPr sz="2200" b="1" spc="-20" dirty="0">
                <a:solidFill>
                  <a:srgbClr val="5B6973"/>
                </a:solidFill>
                <a:latin typeface="Calibri"/>
                <a:cs typeface="Calibri"/>
              </a:rPr>
              <a:t> </a:t>
            </a:r>
            <a:r>
              <a:rPr sz="2200" b="1" dirty="0">
                <a:solidFill>
                  <a:srgbClr val="5B6973"/>
                </a:solidFill>
                <a:latin typeface="Calibri"/>
                <a:cs typeface="Calibri"/>
              </a:rPr>
              <a:t>–</a:t>
            </a:r>
            <a:r>
              <a:rPr sz="2200" b="1" spc="-20" dirty="0">
                <a:solidFill>
                  <a:srgbClr val="5B6973"/>
                </a:solidFill>
                <a:latin typeface="Calibri"/>
                <a:cs typeface="Calibri"/>
              </a:rPr>
              <a:t> Business</a:t>
            </a:r>
            <a:r>
              <a:rPr sz="2200" b="1" spc="-10" dirty="0">
                <a:solidFill>
                  <a:srgbClr val="5B6973"/>
                </a:solidFill>
                <a:latin typeface="Calibri"/>
                <a:cs typeface="Calibri"/>
              </a:rPr>
              <a:t> </a:t>
            </a:r>
            <a:r>
              <a:rPr sz="2200" b="1" spc="-20" dirty="0">
                <a:solidFill>
                  <a:srgbClr val="5B6973"/>
                </a:solidFill>
                <a:latin typeface="Calibri"/>
                <a:cs typeface="Calibri"/>
              </a:rPr>
              <a:t>Activity </a:t>
            </a:r>
            <a:r>
              <a:rPr sz="2200" b="1" spc="-25" dirty="0">
                <a:solidFill>
                  <a:srgbClr val="5B6973"/>
                </a:solidFill>
                <a:latin typeface="Calibri"/>
                <a:cs typeface="Calibri"/>
              </a:rPr>
              <a:t>Monitoring</a:t>
            </a:r>
            <a:r>
              <a:rPr sz="2200" b="1" spc="-15" dirty="0">
                <a:solidFill>
                  <a:srgbClr val="5B6973"/>
                </a:solidFill>
                <a:latin typeface="Calibri"/>
                <a:cs typeface="Calibri"/>
              </a:rPr>
              <a:t> </a:t>
            </a:r>
            <a:r>
              <a:rPr sz="2200" b="1" spc="-25" dirty="0">
                <a:solidFill>
                  <a:srgbClr val="5B6973"/>
                </a:solidFill>
                <a:latin typeface="Calibri"/>
                <a:cs typeface="Calibri"/>
              </a:rPr>
              <a:t>(BAM)</a:t>
            </a:r>
            <a:endParaRPr sz="2200">
              <a:latin typeface="Calibri"/>
              <a:cs typeface="Calibri"/>
            </a:endParaRPr>
          </a:p>
          <a:p>
            <a:pPr marL="424180" indent="-182880">
              <a:lnSpc>
                <a:spcPct val="100000"/>
              </a:lnSpc>
              <a:spcBef>
                <a:spcPts val="470"/>
              </a:spcBef>
              <a:buClr>
                <a:srgbClr val="7F7F7F"/>
              </a:buClr>
              <a:buFont typeface="Arial MT"/>
              <a:buChar char="•"/>
              <a:tabLst>
                <a:tab pos="424180" algn="l"/>
              </a:tabLst>
            </a:pPr>
            <a:r>
              <a:rPr sz="1800" spc="-15" dirty="0">
                <a:solidFill>
                  <a:srgbClr val="5B6973"/>
                </a:solidFill>
                <a:latin typeface="Calibri"/>
                <a:cs typeface="Calibri"/>
              </a:rPr>
              <a:t>Axway</a:t>
            </a:r>
            <a:r>
              <a:rPr sz="1800" spc="-35" dirty="0">
                <a:solidFill>
                  <a:srgbClr val="5B6973"/>
                </a:solidFill>
                <a:latin typeface="Calibri"/>
                <a:cs typeface="Calibri"/>
              </a:rPr>
              <a:t> </a:t>
            </a:r>
            <a:r>
              <a:rPr sz="1800" spc="-5" dirty="0">
                <a:solidFill>
                  <a:srgbClr val="5B6973"/>
                </a:solidFill>
                <a:latin typeface="Calibri"/>
                <a:cs typeface="Calibri"/>
              </a:rPr>
              <a:t>AMPLIFY</a:t>
            </a:r>
            <a:endParaRPr sz="1800">
              <a:latin typeface="Calibri"/>
              <a:cs typeface="Calibri"/>
            </a:endParaRPr>
          </a:p>
          <a:p>
            <a:pPr marL="424180" indent="-182880">
              <a:lnSpc>
                <a:spcPct val="100000"/>
              </a:lnSpc>
              <a:spcBef>
                <a:spcPts val="434"/>
              </a:spcBef>
              <a:buClr>
                <a:srgbClr val="7F7F7F"/>
              </a:buClr>
              <a:buFont typeface="Arial MT"/>
              <a:buChar char="•"/>
              <a:tabLst>
                <a:tab pos="424180" algn="l"/>
              </a:tabLst>
            </a:pPr>
            <a:r>
              <a:rPr sz="1800" spc="-5" dirty="0">
                <a:solidFill>
                  <a:srgbClr val="5B6973"/>
                </a:solidFill>
                <a:latin typeface="Calibri"/>
                <a:cs typeface="Calibri"/>
              </a:rPr>
              <a:t>VITRIA</a:t>
            </a:r>
            <a:r>
              <a:rPr sz="1800" spc="-10" dirty="0">
                <a:solidFill>
                  <a:srgbClr val="5B6973"/>
                </a:solidFill>
                <a:latin typeface="Calibri"/>
                <a:cs typeface="Calibri"/>
              </a:rPr>
              <a:t> Operational</a:t>
            </a:r>
            <a:r>
              <a:rPr sz="1800" dirty="0">
                <a:solidFill>
                  <a:srgbClr val="5B6973"/>
                </a:solidFill>
                <a:latin typeface="Calibri"/>
                <a:cs typeface="Calibri"/>
              </a:rPr>
              <a:t> </a:t>
            </a:r>
            <a:r>
              <a:rPr sz="1800" spc="-10" dirty="0">
                <a:solidFill>
                  <a:srgbClr val="5B6973"/>
                </a:solidFill>
                <a:latin typeface="Calibri"/>
                <a:cs typeface="Calibri"/>
              </a:rPr>
              <a:t>Process </a:t>
            </a:r>
            <a:r>
              <a:rPr sz="1800" spc="-5" dirty="0">
                <a:solidFill>
                  <a:srgbClr val="5B6973"/>
                </a:solidFill>
                <a:latin typeface="Calibri"/>
                <a:cs typeface="Calibri"/>
              </a:rPr>
              <a:t>Intelligence</a:t>
            </a:r>
            <a:endParaRPr sz="1800">
              <a:latin typeface="Calibri"/>
              <a:cs typeface="Calibri"/>
            </a:endParaRPr>
          </a:p>
          <a:p>
            <a:pPr marL="424180" indent="-182880">
              <a:lnSpc>
                <a:spcPct val="100000"/>
              </a:lnSpc>
              <a:spcBef>
                <a:spcPts val="455"/>
              </a:spcBef>
              <a:buClr>
                <a:srgbClr val="7F7F7F"/>
              </a:buClr>
              <a:buFont typeface="Arial MT"/>
              <a:buChar char="•"/>
              <a:tabLst>
                <a:tab pos="424180" algn="l"/>
              </a:tabLst>
            </a:pPr>
            <a:r>
              <a:rPr sz="1800" spc="-10" dirty="0">
                <a:solidFill>
                  <a:srgbClr val="5B6973"/>
                </a:solidFill>
                <a:latin typeface="Calibri"/>
                <a:cs typeface="Calibri"/>
              </a:rPr>
              <a:t>Oracle</a:t>
            </a:r>
            <a:r>
              <a:rPr sz="1800" spc="-25" dirty="0">
                <a:solidFill>
                  <a:srgbClr val="5B6973"/>
                </a:solidFill>
                <a:latin typeface="Calibri"/>
                <a:cs typeface="Calibri"/>
              </a:rPr>
              <a:t> </a:t>
            </a:r>
            <a:r>
              <a:rPr sz="1800" spc="-15" dirty="0">
                <a:solidFill>
                  <a:srgbClr val="5B6973"/>
                </a:solidFill>
                <a:latin typeface="Calibri"/>
                <a:cs typeface="Calibri"/>
              </a:rPr>
              <a:t>BAM</a:t>
            </a:r>
            <a:endParaRPr sz="1800">
              <a:latin typeface="Calibri"/>
              <a:cs typeface="Calibri"/>
            </a:endParaRPr>
          </a:p>
          <a:p>
            <a:pPr marL="424180" indent="-182880">
              <a:lnSpc>
                <a:spcPct val="100000"/>
              </a:lnSpc>
              <a:spcBef>
                <a:spcPts val="430"/>
              </a:spcBef>
              <a:buClr>
                <a:srgbClr val="7F7F7F"/>
              </a:buClr>
              <a:buFont typeface="Arial MT"/>
              <a:buChar char="•"/>
              <a:tabLst>
                <a:tab pos="424180" algn="l"/>
              </a:tabLst>
            </a:pPr>
            <a:r>
              <a:rPr sz="1800" spc="-10" dirty="0">
                <a:solidFill>
                  <a:srgbClr val="5B6973"/>
                </a:solidFill>
                <a:latin typeface="Calibri"/>
                <a:cs typeface="Calibri"/>
              </a:rPr>
              <a:t>SAP</a:t>
            </a:r>
            <a:r>
              <a:rPr sz="1800" dirty="0">
                <a:solidFill>
                  <a:srgbClr val="5B6973"/>
                </a:solidFill>
                <a:latin typeface="Calibri"/>
                <a:cs typeface="Calibri"/>
              </a:rPr>
              <a:t> </a:t>
            </a:r>
            <a:r>
              <a:rPr sz="1800" spc="-10" dirty="0">
                <a:solidFill>
                  <a:srgbClr val="5B6973"/>
                </a:solidFill>
                <a:latin typeface="Calibri"/>
                <a:cs typeface="Calibri"/>
              </a:rPr>
              <a:t>Operational</a:t>
            </a:r>
            <a:r>
              <a:rPr sz="1800" spc="5" dirty="0">
                <a:solidFill>
                  <a:srgbClr val="5B6973"/>
                </a:solidFill>
                <a:latin typeface="Calibri"/>
                <a:cs typeface="Calibri"/>
              </a:rPr>
              <a:t> </a:t>
            </a:r>
            <a:r>
              <a:rPr sz="1800" spc="-10" dirty="0">
                <a:solidFill>
                  <a:srgbClr val="5B6973"/>
                </a:solidFill>
                <a:latin typeface="Calibri"/>
                <a:cs typeface="Calibri"/>
              </a:rPr>
              <a:t>Process</a:t>
            </a:r>
            <a:r>
              <a:rPr sz="1800" spc="5" dirty="0">
                <a:solidFill>
                  <a:srgbClr val="5B6973"/>
                </a:solidFill>
                <a:latin typeface="Calibri"/>
                <a:cs typeface="Calibri"/>
              </a:rPr>
              <a:t> </a:t>
            </a:r>
            <a:r>
              <a:rPr sz="1800" spc="-10" dirty="0">
                <a:solidFill>
                  <a:srgbClr val="5B6973"/>
                </a:solidFill>
                <a:latin typeface="Calibri"/>
                <a:cs typeface="Calibri"/>
              </a:rPr>
              <a:t>Intelligence</a:t>
            </a:r>
            <a:r>
              <a:rPr sz="1800" spc="10" dirty="0">
                <a:solidFill>
                  <a:srgbClr val="5B6973"/>
                </a:solidFill>
                <a:latin typeface="Calibri"/>
                <a:cs typeface="Calibri"/>
              </a:rPr>
              <a:t> </a:t>
            </a:r>
            <a:r>
              <a:rPr sz="1800" spc="-5" dirty="0">
                <a:solidFill>
                  <a:srgbClr val="5B6973"/>
                </a:solidFill>
                <a:latin typeface="Calibri"/>
                <a:cs typeface="Calibri"/>
              </a:rPr>
              <a:t>(OPI)</a:t>
            </a:r>
            <a:endParaRPr sz="1800">
              <a:latin typeface="Calibri"/>
              <a:cs typeface="Calibri"/>
            </a:endParaRPr>
          </a:p>
          <a:p>
            <a:pPr marL="12700">
              <a:lnSpc>
                <a:spcPct val="100000"/>
              </a:lnSpc>
              <a:spcBef>
                <a:spcPts val="440"/>
              </a:spcBef>
            </a:pPr>
            <a:r>
              <a:rPr sz="2200" b="1" spc="-45" dirty="0">
                <a:solidFill>
                  <a:srgbClr val="5B6973"/>
                </a:solidFill>
                <a:latin typeface="Calibri"/>
                <a:cs typeface="Calibri"/>
              </a:rPr>
              <a:t>Tactical</a:t>
            </a:r>
            <a:endParaRPr sz="2200">
              <a:latin typeface="Calibri"/>
              <a:cs typeface="Calibri"/>
            </a:endParaRPr>
          </a:p>
          <a:p>
            <a:pPr marL="424180" indent="-182880">
              <a:lnSpc>
                <a:spcPct val="100000"/>
              </a:lnSpc>
              <a:spcBef>
                <a:spcPts val="450"/>
              </a:spcBef>
              <a:buClr>
                <a:srgbClr val="7F7F7F"/>
              </a:buClr>
              <a:buFont typeface="Arial MT"/>
              <a:buChar char="•"/>
              <a:tabLst>
                <a:tab pos="424180" algn="l"/>
              </a:tabLst>
            </a:pPr>
            <a:r>
              <a:rPr sz="1800" spc="-5" dirty="0">
                <a:solidFill>
                  <a:srgbClr val="5B6973"/>
                </a:solidFill>
                <a:latin typeface="Calibri"/>
                <a:cs typeface="Calibri"/>
              </a:rPr>
              <a:t>Business</a:t>
            </a:r>
            <a:r>
              <a:rPr sz="1800" dirty="0">
                <a:solidFill>
                  <a:srgbClr val="5B6973"/>
                </a:solidFill>
                <a:latin typeface="Calibri"/>
                <a:cs typeface="Calibri"/>
              </a:rPr>
              <a:t> </a:t>
            </a:r>
            <a:r>
              <a:rPr sz="1800" spc="-5" dirty="0">
                <a:solidFill>
                  <a:srgbClr val="5B6973"/>
                </a:solidFill>
                <a:latin typeface="Calibri"/>
                <a:cs typeface="Calibri"/>
              </a:rPr>
              <a:t>Intelligence</a:t>
            </a:r>
            <a:r>
              <a:rPr sz="1800" spc="15" dirty="0">
                <a:solidFill>
                  <a:srgbClr val="5B6973"/>
                </a:solidFill>
                <a:latin typeface="Calibri"/>
                <a:cs typeface="Calibri"/>
              </a:rPr>
              <a:t> </a:t>
            </a:r>
            <a:r>
              <a:rPr sz="1800" spc="-5" dirty="0">
                <a:solidFill>
                  <a:srgbClr val="5B6973"/>
                </a:solidFill>
                <a:latin typeface="Calibri"/>
                <a:cs typeface="Calibri"/>
              </a:rPr>
              <a:t>(BI)</a:t>
            </a:r>
            <a:r>
              <a:rPr sz="1800" spc="15" dirty="0">
                <a:solidFill>
                  <a:srgbClr val="5B6973"/>
                </a:solidFill>
                <a:latin typeface="Calibri"/>
                <a:cs typeface="Calibri"/>
              </a:rPr>
              <a:t> </a:t>
            </a:r>
            <a:r>
              <a:rPr sz="1800" spc="-5" dirty="0">
                <a:solidFill>
                  <a:srgbClr val="5B6973"/>
                </a:solidFill>
                <a:latin typeface="Calibri"/>
                <a:cs typeface="Calibri"/>
              </a:rPr>
              <a:t>tools:</a:t>
            </a:r>
            <a:r>
              <a:rPr sz="1800" spc="5" dirty="0">
                <a:solidFill>
                  <a:srgbClr val="5B6973"/>
                </a:solidFill>
                <a:latin typeface="Calibri"/>
                <a:cs typeface="Calibri"/>
              </a:rPr>
              <a:t> </a:t>
            </a:r>
            <a:r>
              <a:rPr sz="1800" spc="-15" dirty="0">
                <a:solidFill>
                  <a:srgbClr val="5B6973"/>
                </a:solidFill>
                <a:latin typeface="Calibri"/>
                <a:cs typeface="Calibri"/>
              </a:rPr>
              <a:t>PowerBI,</a:t>
            </a:r>
            <a:r>
              <a:rPr sz="1800" spc="10" dirty="0">
                <a:solidFill>
                  <a:srgbClr val="5B6973"/>
                </a:solidFill>
                <a:latin typeface="Calibri"/>
                <a:cs typeface="Calibri"/>
              </a:rPr>
              <a:t> </a:t>
            </a:r>
            <a:r>
              <a:rPr sz="1800" spc="-25" dirty="0">
                <a:solidFill>
                  <a:srgbClr val="5B6973"/>
                </a:solidFill>
                <a:latin typeface="Calibri"/>
                <a:cs typeface="Calibri"/>
              </a:rPr>
              <a:t>Qlikview,</a:t>
            </a:r>
            <a:r>
              <a:rPr sz="1800" spc="10" dirty="0">
                <a:solidFill>
                  <a:srgbClr val="5B6973"/>
                </a:solidFill>
                <a:latin typeface="Calibri"/>
                <a:cs typeface="Calibri"/>
              </a:rPr>
              <a:t> </a:t>
            </a:r>
            <a:r>
              <a:rPr sz="1800" spc="-20" dirty="0">
                <a:solidFill>
                  <a:srgbClr val="5B6973"/>
                </a:solidFill>
                <a:latin typeface="Calibri"/>
                <a:cs typeface="Calibri"/>
              </a:rPr>
              <a:t>Tableau…</a:t>
            </a:r>
            <a:endParaRPr sz="1800">
              <a:latin typeface="Calibri"/>
              <a:cs typeface="Calibri"/>
            </a:endParaRPr>
          </a:p>
          <a:p>
            <a:pPr marL="424180" indent="-182880">
              <a:lnSpc>
                <a:spcPct val="100000"/>
              </a:lnSpc>
              <a:spcBef>
                <a:spcPts val="455"/>
              </a:spcBef>
              <a:buClr>
                <a:srgbClr val="7F7F7F"/>
              </a:buClr>
              <a:buFont typeface="Arial MT"/>
              <a:buChar char="•"/>
              <a:tabLst>
                <a:tab pos="424180" algn="l"/>
              </a:tabLst>
            </a:pPr>
            <a:r>
              <a:rPr sz="1800" spc="-10" dirty="0">
                <a:solidFill>
                  <a:srgbClr val="5B6973"/>
                </a:solidFill>
                <a:latin typeface="Calibri"/>
                <a:cs typeface="Calibri"/>
              </a:rPr>
              <a:t>Process</a:t>
            </a:r>
            <a:r>
              <a:rPr sz="1800" dirty="0">
                <a:solidFill>
                  <a:srgbClr val="5B6973"/>
                </a:solidFill>
                <a:latin typeface="Calibri"/>
                <a:cs typeface="Calibri"/>
              </a:rPr>
              <a:t> </a:t>
            </a:r>
            <a:r>
              <a:rPr sz="1800" spc="-5" dirty="0">
                <a:solidFill>
                  <a:srgbClr val="5B6973"/>
                </a:solidFill>
                <a:latin typeface="Calibri"/>
                <a:cs typeface="Calibri"/>
              </a:rPr>
              <a:t>Mining</a:t>
            </a:r>
            <a:r>
              <a:rPr sz="1800" spc="10" dirty="0">
                <a:solidFill>
                  <a:srgbClr val="5B6973"/>
                </a:solidFill>
                <a:latin typeface="Calibri"/>
                <a:cs typeface="Calibri"/>
              </a:rPr>
              <a:t> </a:t>
            </a:r>
            <a:r>
              <a:rPr sz="1800" spc="-5" dirty="0">
                <a:solidFill>
                  <a:srgbClr val="5B6973"/>
                </a:solidFill>
                <a:latin typeface="Calibri"/>
                <a:cs typeface="Calibri"/>
              </a:rPr>
              <a:t>(dashboard</a:t>
            </a:r>
            <a:r>
              <a:rPr sz="1800" spc="10" dirty="0">
                <a:solidFill>
                  <a:srgbClr val="5B6973"/>
                </a:solidFill>
                <a:latin typeface="Calibri"/>
                <a:cs typeface="Calibri"/>
              </a:rPr>
              <a:t> </a:t>
            </a:r>
            <a:r>
              <a:rPr sz="1800" spc="-5" dirty="0">
                <a:solidFill>
                  <a:srgbClr val="5B6973"/>
                </a:solidFill>
                <a:latin typeface="Calibri"/>
                <a:cs typeface="Calibri"/>
              </a:rPr>
              <a:t>modules):</a:t>
            </a:r>
            <a:r>
              <a:rPr sz="1800" spc="15" dirty="0">
                <a:solidFill>
                  <a:srgbClr val="5B6973"/>
                </a:solidFill>
                <a:latin typeface="Calibri"/>
                <a:cs typeface="Calibri"/>
              </a:rPr>
              <a:t> </a:t>
            </a:r>
            <a:r>
              <a:rPr sz="1800" spc="-10" dirty="0">
                <a:solidFill>
                  <a:srgbClr val="5B6973"/>
                </a:solidFill>
                <a:latin typeface="Calibri"/>
                <a:cs typeface="Calibri"/>
              </a:rPr>
              <a:t>Apromore,</a:t>
            </a:r>
            <a:r>
              <a:rPr sz="1800" spc="10" dirty="0">
                <a:solidFill>
                  <a:srgbClr val="5B6973"/>
                </a:solidFill>
                <a:latin typeface="Calibri"/>
                <a:cs typeface="Calibri"/>
              </a:rPr>
              <a:t> </a:t>
            </a:r>
            <a:r>
              <a:rPr sz="1800" spc="-5" dirty="0">
                <a:solidFill>
                  <a:srgbClr val="5B6973"/>
                </a:solidFill>
                <a:latin typeface="Calibri"/>
                <a:cs typeface="Calibri"/>
              </a:rPr>
              <a:t>Celonis,</a:t>
            </a:r>
            <a:r>
              <a:rPr sz="1800" spc="5" dirty="0">
                <a:solidFill>
                  <a:srgbClr val="5B6973"/>
                </a:solidFill>
                <a:latin typeface="Calibri"/>
                <a:cs typeface="Calibri"/>
              </a:rPr>
              <a:t> </a:t>
            </a:r>
            <a:r>
              <a:rPr sz="1800" spc="-5" dirty="0">
                <a:solidFill>
                  <a:srgbClr val="5B6973"/>
                </a:solidFill>
                <a:latin typeface="Calibri"/>
                <a:cs typeface="Calibri"/>
              </a:rPr>
              <a:t>QPR,</a:t>
            </a:r>
            <a:r>
              <a:rPr sz="1800" spc="10" dirty="0">
                <a:solidFill>
                  <a:srgbClr val="5B6973"/>
                </a:solidFill>
                <a:latin typeface="Calibri"/>
                <a:cs typeface="Calibri"/>
              </a:rPr>
              <a:t> </a:t>
            </a:r>
            <a:r>
              <a:rPr sz="1800" dirty="0">
                <a:solidFill>
                  <a:srgbClr val="5B6973"/>
                </a:solidFill>
                <a:latin typeface="Calibri"/>
                <a:cs typeface="Calibri"/>
              </a:rPr>
              <a:t>…</a:t>
            </a:r>
            <a:endParaRPr sz="1800">
              <a:latin typeface="Calibri"/>
              <a:cs typeface="Calibri"/>
            </a:endParaRPr>
          </a:p>
          <a:p>
            <a:pPr marL="12700">
              <a:lnSpc>
                <a:spcPct val="100000"/>
              </a:lnSpc>
              <a:spcBef>
                <a:spcPts val="440"/>
              </a:spcBef>
            </a:pPr>
            <a:r>
              <a:rPr sz="2200" b="1" spc="-30" dirty="0">
                <a:solidFill>
                  <a:srgbClr val="5B6973"/>
                </a:solidFill>
                <a:latin typeface="Calibri"/>
                <a:cs typeface="Calibri"/>
              </a:rPr>
              <a:t>Strategic</a:t>
            </a:r>
            <a:r>
              <a:rPr sz="2200" b="1" spc="-35" dirty="0">
                <a:solidFill>
                  <a:srgbClr val="5B6973"/>
                </a:solidFill>
                <a:latin typeface="Calibri"/>
                <a:cs typeface="Calibri"/>
              </a:rPr>
              <a:t> </a:t>
            </a:r>
            <a:r>
              <a:rPr sz="2200" b="1" spc="-25" dirty="0">
                <a:solidFill>
                  <a:srgbClr val="5B6973"/>
                </a:solidFill>
                <a:latin typeface="Calibri"/>
                <a:cs typeface="Calibri"/>
              </a:rPr>
              <a:t>Level</a:t>
            </a:r>
            <a:r>
              <a:rPr sz="2200" b="1" spc="-35" dirty="0">
                <a:solidFill>
                  <a:srgbClr val="5B6973"/>
                </a:solidFill>
                <a:latin typeface="Calibri"/>
                <a:cs typeface="Calibri"/>
              </a:rPr>
              <a:t> </a:t>
            </a:r>
            <a:r>
              <a:rPr sz="2200" dirty="0">
                <a:solidFill>
                  <a:srgbClr val="5B6973"/>
                </a:solidFill>
                <a:latin typeface="Calibri"/>
                <a:cs typeface="Calibri"/>
              </a:rPr>
              <a:t>–</a:t>
            </a:r>
            <a:r>
              <a:rPr sz="2200" spc="-40" dirty="0">
                <a:solidFill>
                  <a:srgbClr val="5B6973"/>
                </a:solidFill>
                <a:latin typeface="Calibri"/>
                <a:cs typeface="Calibri"/>
              </a:rPr>
              <a:t> </a:t>
            </a:r>
            <a:r>
              <a:rPr sz="2200" spc="-20" dirty="0">
                <a:solidFill>
                  <a:srgbClr val="5B6973"/>
                </a:solidFill>
                <a:latin typeface="Calibri"/>
                <a:cs typeface="Calibri"/>
              </a:rPr>
              <a:t>Balanced</a:t>
            </a:r>
            <a:r>
              <a:rPr sz="2200" spc="-35" dirty="0">
                <a:solidFill>
                  <a:srgbClr val="5B6973"/>
                </a:solidFill>
                <a:latin typeface="Calibri"/>
                <a:cs typeface="Calibri"/>
              </a:rPr>
              <a:t> </a:t>
            </a:r>
            <a:r>
              <a:rPr sz="2200" spc="-30" dirty="0">
                <a:solidFill>
                  <a:srgbClr val="5B6973"/>
                </a:solidFill>
                <a:latin typeface="Calibri"/>
                <a:cs typeface="Calibri"/>
              </a:rPr>
              <a:t>Scorecard </a:t>
            </a:r>
            <a:r>
              <a:rPr sz="2200" spc="-20" dirty="0">
                <a:solidFill>
                  <a:srgbClr val="5B6973"/>
                </a:solidFill>
                <a:latin typeface="Calibri"/>
                <a:cs typeface="Calibri"/>
              </a:rPr>
              <a:t>tools</a:t>
            </a:r>
            <a:endParaRPr sz="2200">
              <a:latin typeface="Calibri"/>
              <a:cs typeface="Calibri"/>
            </a:endParaRPr>
          </a:p>
          <a:p>
            <a:pPr marL="424180" indent="-182880">
              <a:lnSpc>
                <a:spcPct val="100000"/>
              </a:lnSpc>
              <a:spcBef>
                <a:spcPts val="450"/>
              </a:spcBef>
              <a:buClr>
                <a:srgbClr val="7F7F7F"/>
              </a:buClr>
              <a:buFont typeface="Arial MT"/>
              <a:buChar char="•"/>
              <a:tabLst>
                <a:tab pos="424180" algn="l"/>
              </a:tabLst>
            </a:pPr>
            <a:r>
              <a:rPr sz="1800" spc="-5" dirty="0">
                <a:solidFill>
                  <a:srgbClr val="5B6973"/>
                </a:solidFill>
                <a:latin typeface="Calibri"/>
                <a:cs typeface="Calibri"/>
              </a:rPr>
              <a:t>BSC</a:t>
            </a:r>
            <a:r>
              <a:rPr sz="1800" spc="5" dirty="0">
                <a:solidFill>
                  <a:srgbClr val="5B6973"/>
                </a:solidFill>
                <a:latin typeface="Calibri"/>
                <a:cs typeface="Calibri"/>
              </a:rPr>
              <a:t> </a:t>
            </a:r>
            <a:r>
              <a:rPr sz="1800" spc="-5" dirty="0">
                <a:solidFill>
                  <a:srgbClr val="5B6973"/>
                </a:solidFill>
                <a:latin typeface="Calibri"/>
                <a:cs typeface="Calibri"/>
              </a:rPr>
              <a:t>Designer</a:t>
            </a:r>
            <a:r>
              <a:rPr sz="1800" spc="5" dirty="0">
                <a:solidFill>
                  <a:srgbClr val="5B6973"/>
                </a:solidFill>
                <a:latin typeface="Calibri"/>
                <a:cs typeface="Calibri"/>
              </a:rPr>
              <a:t> </a:t>
            </a:r>
            <a:r>
              <a:rPr sz="1800" spc="-5" dirty="0">
                <a:solidFill>
                  <a:srgbClr val="5B6973"/>
                </a:solidFill>
                <a:latin typeface="Calibri"/>
                <a:cs typeface="Calibri"/>
              </a:rPr>
              <a:t>Online,</a:t>
            </a:r>
            <a:r>
              <a:rPr sz="1800" spc="10" dirty="0">
                <a:solidFill>
                  <a:srgbClr val="5B6973"/>
                </a:solidFill>
                <a:latin typeface="Calibri"/>
                <a:cs typeface="Calibri"/>
              </a:rPr>
              <a:t> </a:t>
            </a:r>
            <a:r>
              <a:rPr sz="1800" spc="-10" dirty="0">
                <a:solidFill>
                  <a:srgbClr val="5B6973"/>
                </a:solidFill>
                <a:latin typeface="Calibri"/>
                <a:cs typeface="Calibri"/>
              </a:rPr>
              <a:t>Quickscore,</a:t>
            </a:r>
            <a:r>
              <a:rPr sz="1800" spc="10" dirty="0">
                <a:solidFill>
                  <a:srgbClr val="5B6973"/>
                </a:solidFill>
                <a:latin typeface="Calibri"/>
                <a:cs typeface="Calibri"/>
              </a:rPr>
              <a:t> </a:t>
            </a:r>
            <a:r>
              <a:rPr sz="1800" spc="-5" dirty="0">
                <a:solidFill>
                  <a:srgbClr val="5B6973"/>
                </a:solidFill>
                <a:latin typeface="Calibri"/>
                <a:cs typeface="Calibri"/>
              </a:rPr>
              <a:t>Sisense,</a:t>
            </a:r>
            <a:r>
              <a:rPr sz="1800" spc="5" dirty="0">
                <a:solidFill>
                  <a:srgbClr val="5B6973"/>
                </a:solidFill>
                <a:latin typeface="Calibri"/>
                <a:cs typeface="Calibri"/>
              </a:rPr>
              <a:t> </a:t>
            </a:r>
            <a:r>
              <a:rPr sz="1800" spc="-10" dirty="0">
                <a:solidFill>
                  <a:srgbClr val="5B6973"/>
                </a:solidFill>
                <a:latin typeface="Calibri"/>
                <a:cs typeface="Calibri"/>
              </a:rPr>
              <a:t>etc.</a:t>
            </a:r>
            <a:endParaRPr sz="1800">
              <a:latin typeface="Calibri"/>
              <a:cs typeface="Calibri"/>
            </a:endParaRPr>
          </a:p>
        </p:txBody>
      </p:sp>
      <p:sp>
        <p:nvSpPr>
          <p:cNvPr id="3" name="object 3"/>
          <p:cNvSpPr txBox="1">
            <a:spLocks noGrp="1"/>
          </p:cNvSpPr>
          <p:nvPr>
            <p:ph type="title"/>
          </p:nvPr>
        </p:nvSpPr>
        <p:spPr>
          <a:xfrm>
            <a:off x="558518" y="650747"/>
            <a:ext cx="6007735" cy="513080"/>
          </a:xfrm>
          <a:prstGeom prst="rect">
            <a:avLst/>
          </a:prstGeom>
        </p:spPr>
        <p:txBody>
          <a:bodyPr vert="horz" wrap="square" lIns="0" tIns="12700" rIns="0" bIns="0" rtlCol="0">
            <a:spAutoFit/>
          </a:bodyPr>
          <a:lstStyle/>
          <a:p>
            <a:pPr marL="12700">
              <a:lnSpc>
                <a:spcPct val="100000"/>
              </a:lnSpc>
              <a:spcBef>
                <a:spcPts val="100"/>
              </a:spcBef>
            </a:pPr>
            <a:r>
              <a:rPr spc="-60" dirty="0"/>
              <a:t>Tools</a:t>
            </a:r>
            <a:r>
              <a:rPr spc="-10" dirty="0"/>
              <a:t> </a:t>
            </a:r>
            <a:r>
              <a:rPr spc="-25" dirty="0"/>
              <a:t>for</a:t>
            </a:r>
            <a:r>
              <a:rPr spc="-10" dirty="0"/>
              <a:t> performance </a:t>
            </a:r>
            <a:r>
              <a:rPr spc="-5" dirty="0"/>
              <a:t>dashboarding</a:t>
            </a:r>
          </a:p>
        </p:txBody>
      </p:sp>
      <p:sp>
        <p:nvSpPr>
          <p:cNvPr id="4" name="object 4"/>
          <p:cNvSpPr txBox="1"/>
          <p:nvPr/>
        </p:nvSpPr>
        <p:spPr>
          <a:xfrm>
            <a:off x="9990151" y="6123432"/>
            <a:ext cx="165100" cy="193040"/>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7F7F7F"/>
                </a:solidFill>
                <a:latin typeface="Calibri"/>
                <a:cs typeface="Calibri"/>
              </a:rPr>
              <a:t>48</a:t>
            </a:r>
            <a:endParaRPr sz="11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63954" y="2916933"/>
            <a:ext cx="1556385" cy="2134870"/>
            <a:chOff x="1463954" y="2916933"/>
            <a:chExt cx="1556385" cy="2134870"/>
          </a:xfrm>
        </p:grpSpPr>
        <p:sp>
          <p:nvSpPr>
            <p:cNvPr id="3" name="object 3"/>
            <p:cNvSpPr/>
            <p:nvPr/>
          </p:nvSpPr>
          <p:spPr>
            <a:xfrm>
              <a:off x="1471891" y="2924870"/>
              <a:ext cx="1540510" cy="2118995"/>
            </a:xfrm>
            <a:custGeom>
              <a:avLst/>
              <a:gdLst/>
              <a:ahLst/>
              <a:cxnLst/>
              <a:rect l="l" t="t" r="r" b="b"/>
              <a:pathLst>
                <a:path w="1540510" h="2118995">
                  <a:moveTo>
                    <a:pt x="1283413" y="0"/>
                  </a:moveTo>
                  <a:lnTo>
                    <a:pt x="256689" y="0"/>
                  </a:lnTo>
                  <a:lnTo>
                    <a:pt x="210549" y="4135"/>
                  </a:lnTo>
                  <a:lnTo>
                    <a:pt x="167122" y="16059"/>
                  </a:lnTo>
                  <a:lnTo>
                    <a:pt x="127133" y="35045"/>
                  </a:lnTo>
                  <a:lnTo>
                    <a:pt x="91307" y="60370"/>
                  </a:lnTo>
                  <a:lnTo>
                    <a:pt x="60370" y="91307"/>
                  </a:lnTo>
                  <a:lnTo>
                    <a:pt x="35045" y="127133"/>
                  </a:lnTo>
                  <a:lnTo>
                    <a:pt x="16059" y="167122"/>
                  </a:lnTo>
                  <a:lnTo>
                    <a:pt x="4135" y="210549"/>
                  </a:lnTo>
                  <a:lnTo>
                    <a:pt x="0" y="256689"/>
                  </a:lnTo>
                  <a:lnTo>
                    <a:pt x="0" y="1861850"/>
                  </a:lnTo>
                  <a:lnTo>
                    <a:pt x="4135" y="1907990"/>
                  </a:lnTo>
                  <a:lnTo>
                    <a:pt x="16059" y="1951418"/>
                  </a:lnTo>
                  <a:lnTo>
                    <a:pt x="35045" y="1991407"/>
                  </a:lnTo>
                  <a:lnTo>
                    <a:pt x="60370" y="2027233"/>
                  </a:lnTo>
                  <a:lnTo>
                    <a:pt x="91307" y="2058170"/>
                  </a:lnTo>
                  <a:lnTo>
                    <a:pt x="127133" y="2083495"/>
                  </a:lnTo>
                  <a:lnTo>
                    <a:pt x="167122" y="2102482"/>
                  </a:lnTo>
                  <a:lnTo>
                    <a:pt x="210549" y="2114405"/>
                  </a:lnTo>
                  <a:lnTo>
                    <a:pt x="256689" y="2118541"/>
                  </a:lnTo>
                  <a:lnTo>
                    <a:pt x="1283413" y="2118541"/>
                  </a:lnTo>
                  <a:lnTo>
                    <a:pt x="1329554" y="2114405"/>
                  </a:lnTo>
                  <a:lnTo>
                    <a:pt x="1372981" y="2102482"/>
                  </a:lnTo>
                  <a:lnTo>
                    <a:pt x="1412970" y="2083495"/>
                  </a:lnTo>
                  <a:lnTo>
                    <a:pt x="1448795" y="2058170"/>
                  </a:lnTo>
                  <a:lnTo>
                    <a:pt x="1479733" y="2027233"/>
                  </a:lnTo>
                  <a:lnTo>
                    <a:pt x="1505057" y="1991407"/>
                  </a:lnTo>
                  <a:lnTo>
                    <a:pt x="1524044" y="1951418"/>
                  </a:lnTo>
                  <a:lnTo>
                    <a:pt x="1535967" y="1907990"/>
                  </a:lnTo>
                  <a:lnTo>
                    <a:pt x="1540103" y="1861850"/>
                  </a:lnTo>
                  <a:lnTo>
                    <a:pt x="1540103" y="256689"/>
                  </a:lnTo>
                  <a:lnTo>
                    <a:pt x="1535967" y="210549"/>
                  </a:lnTo>
                  <a:lnTo>
                    <a:pt x="1524044" y="167122"/>
                  </a:lnTo>
                  <a:lnTo>
                    <a:pt x="1505057" y="127133"/>
                  </a:lnTo>
                  <a:lnTo>
                    <a:pt x="1479733" y="91307"/>
                  </a:lnTo>
                  <a:lnTo>
                    <a:pt x="1448795" y="60370"/>
                  </a:lnTo>
                  <a:lnTo>
                    <a:pt x="1412970" y="35045"/>
                  </a:lnTo>
                  <a:lnTo>
                    <a:pt x="1372981" y="16059"/>
                  </a:lnTo>
                  <a:lnTo>
                    <a:pt x="1329554" y="4135"/>
                  </a:lnTo>
                  <a:lnTo>
                    <a:pt x="1283413" y="0"/>
                  </a:lnTo>
                  <a:close/>
                </a:path>
              </a:pathLst>
            </a:custGeom>
            <a:solidFill>
              <a:srgbClr val="F1E5F0"/>
            </a:solidFill>
          </p:spPr>
          <p:txBody>
            <a:bodyPr wrap="square" lIns="0" tIns="0" rIns="0" bIns="0" rtlCol="0"/>
            <a:lstStyle/>
            <a:p>
              <a:endParaRPr/>
            </a:p>
          </p:txBody>
        </p:sp>
        <p:sp>
          <p:nvSpPr>
            <p:cNvPr id="4" name="object 4"/>
            <p:cNvSpPr/>
            <p:nvPr/>
          </p:nvSpPr>
          <p:spPr>
            <a:xfrm>
              <a:off x="1471891" y="2924870"/>
              <a:ext cx="1540510" cy="2118995"/>
            </a:xfrm>
            <a:custGeom>
              <a:avLst/>
              <a:gdLst/>
              <a:ahLst/>
              <a:cxnLst/>
              <a:rect l="l" t="t" r="r" b="b"/>
              <a:pathLst>
                <a:path w="1540510" h="2118995">
                  <a:moveTo>
                    <a:pt x="0" y="256690"/>
                  </a:moveTo>
                  <a:lnTo>
                    <a:pt x="4135" y="210549"/>
                  </a:lnTo>
                  <a:lnTo>
                    <a:pt x="16059" y="167122"/>
                  </a:lnTo>
                  <a:lnTo>
                    <a:pt x="35045" y="127133"/>
                  </a:lnTo>
                  <a:lnTo>
                    <a:pt x="60370" y="91307"/>
                  </a:lnTo>
                  <a:lnTo>
                    <a:pt x="91307" y="60370"/>
                  </a:lnTo>
                  <a:lnTo>
                    <a:pt x="127133" y="35045"/>
                  </a:lnTo>
                  <a:lnTo>
                    <a:pt x="167122" y="16059"/>
                  </a:lnTo>
                  <a:lnTo>
                    <a:pt x="210549" y="4135"/>
                  </a:lnTo>
                  <a:lnTo>
                    <a:pt x="256690" y="0"/>
                  </a:lnTo>
                  <a:lnTo>
                    <a:pt x="1283414" y="0"/>
                  </a:lnTo>
                  <a:lnTo>
                    <a:pt x="1329554" y="4135"/>
                  </a:lnTo>
                  <a:lnTo>
                    <a:pt x="1372981" y="16059"/>
                  </a:lnTo>
                  <a:lnTo>
                    <a:pt x="1412970" y="35045"/>
                  </a:lnTo>
                  <a:lnTo>
                    <a:pt x="1448796" y="60370"/>
                  </a:lnTo>
                  <a:lnTo>
                    <a:pt x="1479733" y="91307"/>
                  </a:lnTo>
                  <a:lnTo>
                    <a:pt x="1505058" y="127133"/>
                  </a:lnTo>
                  <a:lnTo>
                    <a:pt x="1524044" y="167122"/>
                  </a:lnTo>
                  <a:lnTo>
                    <a:pt x="1535968" y="210549"/>
                  </a:lnTo>
                  <a:lnTo>
                    <a:pt x="1540104" y="256690"/>
                  </a:lnTo>
                  <a:lnTo>
                    <a:pt x="1540104" y="1861851"/>
                  </a:lnTo>
                  <a:lnTo>
                    <a:pt x="1535968" y="1907991"/>
                  </a:lnTo>
                  <a:lnTo>
                    <a:pt x="1524044" y="1951418"/>
                  </a:lnTo>
                  <a:lnTo>
                    <a:pt x="1505058" y="1991407"/>
                  </a:lnTo>
                  <a:lnTo>
                    <a:pt x="1479733" y="2027233"/>
                  </a:lnTo>
                  <a:lnTo>
                    <a:pt x="1448796" y="2058170"/>
                  </a:lnTo>
                  <a:lnTo>
                    <a:pt x="1412970" y="2083495"/>
                  </a:lnTo>
                  <a:lnTo>
                    <a:pt x="1372981" y="2102481"/>
                  </a:lnTo>
                  <a:lnTo>
                    <a:pt x="1329554" y="2114405"/>
                  </a:lnTo>
                  <a:lnTo>
                    <a:pt x="1283414" y="2118541"/>
                  </a:lnTo>
                  <a:lnTo>
                    <a:pt x="256690" y="2118541"/>
                  </a:lnTo>
                  <a:lnTo>
                    <a:pt x="210549" y="2114405"/>
                  </a:lnTo>
                  <a:lnTo>
                    <a:pt x="167122" y="2102481"/>
                  </a:lnTo>
                  <a:lnTo>
                    <a:pt x="127133" y="2083495"/>
                  </a:lnTo>
                  <a:lnTo>
                    <a:pt x="91307" y="2058170"/>
                  </a:lnTo>
                  <a:lnTo>
                    <a:pt x="60370" y="2027233"/>
                  </a:lnTo>
                  <a:lnTo>
                    <a:pt x="35045" y="1991407"/>
                  </a:lnTo>
                  <a:lnTo>
                    <a:pt x="16059" y="1951418"/>
                  </a:lnTo>
                  <a:lnTo>
                    <a:pt x="4135" y="1907991"/>
                  </a:lnTo>
                  <a:lnTo>
                    <a:pt x="0" y="1861851"/>
                  </a:lnTo>
                  <a:lnTo>
                    <a:pt x="0" y="256690"/>
                  </a:lnTo>
                  <a:close/>
                </a:path>
              </a:pathLst>
            </a:custGeom>
            <a:ln w="15875">
              <a:solidFill>
                <a:srgbClr val="6E9217"/>
              </a:solidFill>
            </a:ln>
          </p:spPr>
          <p:txBody>
            <a:bodyPr wrap="square" lIns="0" tIns="0" rIns="0" bIns="0" rtlCol="0"/>
            <a:lstStyle/>
            <a:p>
              <a:endParaRPr/>
            </a:p>
          </p:txBody>
        </p:sp>
      </p:grpSp>
      <p:grpSp>
        <p:nvGrpSpPr>
          <p:cNvPr id="5" name="object 5"/>
          <p:cNvGrpSpPr/>
          <p:nvPr/>
        </p:nvGrpSpPr>
        <p:grpSpPr>
          <a:xfrm>
            <a:off x="5181600" y="1429511"/>
            <a:ext cx="4163695" cy="5135880"/>
            <a:chOff x="5181600" y="1429511"/>
            <a:chExt cx="4163695" cy="5135880"/>
          </a:xfrm>
        </p:grpSpPr>
        <p:pic>
          <p:nvPicPr>
            <p:cNvPr id="6" name="object 6"/>
            <p:cNvPicPr/>
            <p:nvPr/>
          </p:nvPicPr>
          <p:blipFill>
            <a:blip r:embed="rId2" cstate="print"/>
            <a:stretch>
              <a:fillRect/>
            </a:stretch>
          </p:blipFill>
          <p:spPr>
            <a:xfrm>
              <a:off x="5181600" y="1429511"/>
              <a:ext cx="515112" cy="5135880"/>
            </a:xfrm>
            <a:prstGeom prst="rect">
              <a:avLst/>
            </a:prstGeom>
          </p:spPr>
        </p:pic>
        <p:sp>
          <p:nvSpPr>
            <p:cNvPr id="7" name="object 7"/>
            <p:cNvSpPr/>
            <p:nvPr/>
          </p:nvSpPr>
          <p:spPr>
            <a:xfrm>
              <a:off x="5238877" y="1465436"/>
              <a:ext cx="417195" cy="5024755"/>
            </a:xfrm>
            <a:custGeom>
              <a:avLst/>
              <a:gdLst/>
              <a:ahLst/>
              <a:cxnLst/>
              <a:rect l="l" t="t" r="r" b="b"/>
              <a:pathLst>
                <a:path w="417195" h="5024755">
                  <a:moveTo>
                    <a:pt x="416918" y="5024394"/>
                  </a:moveTo>
                  <a:lnTo>
                    <a:pt x="335775" y="5024393"/>
                  </a:lnTo>
                  <a:lnTo>
                    <a:pt x="269513" y="5024392"/>
                  </a:lnTo>
                  <a:lnTo>
                    <a:pt x="224838" y="5024391"/>
                  </a:lnTo>
                  <a:lnTo>
                    <a:pt x="208456" y="5024389"/>
                  </a:lnTo>
                  <a:lnTo>
                    <a:pt x="208461" y="2512203"/>
                  </a:lnTo>
                  <a:lnTo>
                    <a:pt x="192079" y="2512200"/>
                  </a:lnTo>
                  <a:lnTo>
                    <a:pt x="147404" y="2512198"/>
                  </a:lnTo>
                  <a:lnTo>
                    <a:pt x="81142" y="2512197"/>
                  </a:lnTo>
                  <a:lnTo>
                    <a:pt x="0" y="2512197"/>
                  </a:lnTo>
                  <a:lnTo>
                    <a:pt x="81142" y="2512196"/>
                  </a:lnTo>
                  <a:lnTo>
                    <a:pt x="147404" y="2512195"/>
                  </a:lnTo>
                  <a:lnTo>
                    <a:pt x="192079" y="2512194"/>
                  </a:lnTo>
                  <a:lnTo>
                    <a:pt x="208461" y="2512192"/>
                  </a:lnTo>
                  <a:lnTo>
                    <a:pt x="208461" y="5"/>
                  </a:lnTo>
                  <a:lnTo>
                    <a:pt x="224843" y="3"/>
                  </a:lnTo>
                  <a:lnTo>
                    <a:pt x="269518" y="1"/>
                  </a:lnTo>
                  <a:lnTo>
                    <a:pt x="335780" y="0"/>
                  </a:lnTo>
                  <a:lnTo>
                    <a:pt x="416923" y="0"/>
                  </a:lnTo>
                </a:path>
              </a:pathLst>
            </a:custGeom>
            <a:ln w="28575">
              <a:solidFill>
                <a:srgbClr val="40404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538215" y="1819656"/>
              <a:ext cx="3806951" cy="2450592"/>
            </a:xfrm>
            <a:prstGeom prst="rect">
              <a:avLst/>
            </a:prstGeom>
          </p:spPr>
        </p:pic>
        <p:pic>
          <p:nvPicPr>
            <p:cNvPr id="9" name="object 9"/>
            <p:cNvPicPr/>
            <p:nvPr/>
          </p:nvPicPr>
          <p:blipFill>
            <a:blip r:embed="rId4" cstate="print"/>
            <a:stretch>
              <a:fillRect/>
            </a:stretch>
          </p:blipFill>
          <p:spPr>
            <a:xfrm>
              <a:off x="5732018" y="2014838"/>
              <a:ext cx="3220666" cy="1863836"/>
            </a:xfrm>
            <a:prstGeom prst="rect">
              <a:avLst/>
            </a:prstGeom>
          </p:spPr>
        </p:pic>
      </p:grpSp>
      <p:sp>
        <p:nvSpPr>
          <p:cNvPr id="10" name="object 10"/>
          <p:cNvSpPr txBox="1"/>
          <p:nvPr/>
        </p:nvSpPr>
        <p:spPr>
          <a:xfrm>
            <a:off x="6205519" y="1561084"/>
            <a:ext cx="2174875" cy="269240"/>
          </a:xfrm>
          <a:prstGeom prst="rect">
            <a:avLst/>
          </a:prstGeom>
        </p:spPr>
        <p:txBody>
          <a:bodyPr vert="horz" wrap="square" lIns="0" tIns="12700" rIns="0" bIns="0" rtlCol="0">
            <a:spAutoFit/>
          </a:bodyPr>
          <a:lstStyle/>
          <a:p>
            <a:pPr marL="12700">
              <a:lnSpc>
                <a:spcPct val="100000"/>
              </a:lnSpc>
              <a:spcBef>
                <a:spcPts val="100"/>
              </a:spcBef>
            </a:pPr>
            <a:r>
              <a:rPr sz="1600" b="1" i="1" dirty="0">
                <a:solidFill>
                  <a:srgbClr val="404040"/>
                </a:solidFill>
                <a:latin typeface="Calibri"/>
                <a:cs typeface="Calibri"/>
              </a:rPr>
              <a:t>Performance</a:t>
            </a:r>
            <a:r>
              <a:rPr sz="1600" b="1" i="1" spc="-50" dirty="0">
                <a:solidFill>
                  <a:srgbClr val="404040"/>
                </a:solidFill>
                <a:latin typeface="Calibri"/>
                <a:cs typeface="Calibri"/>
              </a:rPr>
              <a:t> </a:t>
            </a:r>
            <a:r>
              <a:rPr sz="1600" b="1" i="1" spc="5" dirty="0">
                <a:solidFill>
                  <a:srgbClr val="404040"/>
                </a:solidFill>
                <a:latin typeface="Calibri"/>
                <a:cs typeface="Calibri"/>
              </a:rPr>
              <a:t>Dashboards</a:t>
            </a:r>
            <a:endParaRPr sz="1600">
              <a:latin typeface="Calibri"/>
              <a:cs typeface="Calibri"/>
            </a:endParaRPr>
          </a:p>
        </p:txBody>
      </p:sp>
      <p:sp>
        <p:nvSpPr>
          <p:cNvPr id="11" name="object 11"/>
          <p:cNvSpPr txBox="1"/>
          <p:nvPr/>
        </p:nvSpPr>
        <p:spPr>
          <a:xfrm>
            <a:off x="6664680" y="4100067"/>
            <a:ext cx="1311910" cy="269240"/>
          </a:xfrm>
          <a:prstGeom prst="rect">
            <a:avLst/>
          </a:prstGeom>
        </p:spPr>
        <p:txBody>
          <a:bodyPr vert="horz" wrap="square" lIns="0" tIns="12700" rIns="0" bIns="0" rtlCol="0">
            <a:spAutoFit/>
          </a:bodyPr>
          <a:lstStyle/>
          <a:p>
            <a:pPr marL="12700">
              <a:lnSpc>
                <a:spcPct val="100000"/>
              </a:lnSpc>
              <a:spcBef>
                <a:spcPts val="100"/>
              </a:spcBef>
            </a:pPr>
            <a:r>
              <a:rPr sz="1600" b="1" i="1" dirty="0">
                <a:solidFill>
                  <a:srgbClr val="404040"/>
                </a:solidFill>
                <a:latin typeface="Calibri"/>
                <a:cs typeface="Calibri"/>
              </a:rPr>
              <a:t>Process</a:t>
            </a:r>
            <a:r>
              <a:rPr sz="1600" b="1" i="1" spc="-50" dirty="0">
                <a:solidFill>
                  <a:srgbClr val="404040"/>
                </a:solidFill>
                <a:latin typeface="Calibri"/>
                <a:cs typeface="Calibri"/>
              </a:rPr>
              <a:t> </a:t>
            </a:r>
            <a:r>
              <a:rPr sz="1600" b="1" i="1" spc="5" dirty="0">
                <a:solidFill>
                  <a:srgbClr val="404040"/>
                </a:solidFill>
                <a:latin typeface="Calibri"/>
                <a:cs typeface="Calibri"/>
              </a:rPr>
              <a:t>Mining</a:t>
            </a:r>
            <a:endParaRPr sz="1600">
              <a:latin typeface="Calibri"/>
              <a:cs typeface="Calibri"/>
            </a:endParaRPr>
          </a:p>
        </p:txBody>
      </p:sp>
      <p:grpSp>
        <p:nvGrpSpPr>
          <p:cNvPr id="12" name="object 12"/>
          <p:cNvGrpSpPr/>
          <p:nvPr/>
        </p:nvGrpSpPr>
        <p:grpSpPr>
          <a:xfrm>
            <a:off x="5619146" y="4471366"/>
            <a:ext cx="3435350" cy="2062480"/>
            <a:chOff x="5619146" y="4471366"/>
            <a:chExt cx="3435350" cy="2062480"/>
          </a:xfrm>
        </p:grpSpPr>
        <p:pic>
          <p:nvPicPr>
            <p:cNvPr id="13" name="object 13"/>
            <p:cNvPicPr/>
            <p:nvPr/>
          </p:nvPicPr>
          <p:blipFill>
            <a:blip r:embed="rId5" cstate="print"/>
            <a:stretch>
              <a:fillRect/>
            </a:stretch>
          </p:blipFill>
          <p:spPr>
            <a:xfrm>
              <a:off x="5619146" y="4471366"/>
              <a:ext cx="3434759" cy="2062275"/>
            </a:xfrm>
            <a:prstGeom prst="rect">
              <a:avLst/>
            </a:prstGeom>
          </p:spPr>
        </p:pic>
        <p:sp>
          <p:nvSpPr>
            <p:cNvPr id="14" name="object 14"/>
            <p:cNvSpPr/>
            <p:nvPr/>
          </p:nvSpPr>
          <p:spPr>
            <a:xfrm>
              <a:off x="5732018" y="4580848"/>
              <a:ext cx="3220720" cy="1764664"/>
            </a:xfrm>
            <a:custGeom>
              <a:avLst/>
              <a:gdLst/>
              <a:ahLst/>
              <a:cxnLst/>
              <a:rect l="l" t="t" r="r" b="b"/>
              <a:pathLst>
                <a:path w="3220720" h="1764664">
                  <a:moveTo>
                    <a:pt x="0" y="0"/>
                  </a:moveTo>
                  <a:lnTo>
                    <a:pt x="3220667" y="0"/>
                  </a:lnTo>
                  <a:lnTo>
                    <a:pt x="3220667" y="1764190"/>
                  </a:lnTo>
                  <a:lnTo>
                    <a:pt x="0" y="1764190"/>
                  </a:lnTo>
                  <a:lnTo>
                    <a:pt x="0" y="0"/>
                  </a:lnTo>
                  <a:close/>
                </a:path>
              </a:pathLst>
            </a:custGeom>
            <a:ln w="50800">
              <a:solidFill>
                <a:srgbClr val="C00000"/>
              </a:solidFill>
            </a:ln>
          </p:spPr>
          <p:txBody>
            <a:bodyPr wrap="square" lIns="0" tIns="0" rIns="0" bIns="0" rtlCol="0"/>
            <a:lstStyle/>
            <a:p>
              <a:endParaRPr/>
            </a:p>
          </p:txBody>
        </p:sp>
      </p:grpSp>
      <p:grpSp>
        <p:nvGrpSpPr>
          <p:cNvPr id="15" name="object 15"/>
          <p:cNvGrpSpPr/>
          <p:nvPr/>
        </p:nvGrpSpPr>
        <p:grpSpPr>
          <a:xfrm>
            <a:off x="1588008" y="4136135"/>
            <a:ext cx="1408430" cy="868680"/>
            <a:chOff x="1588008" y="4136135"/>
            <a:chExt cx="1408430" cy="868680"/>
          </a:xfrm>
        </p:grpSpPr>
        <p:pic>
          <p:nvPicPr>
            <p:cNvPr id="16" name="object 16"/>
            <p:cNvPicPr/>
            <p:nvPr/>
          </p:nvPicPr>
          <p:blipFill>
            <a:blip r:embed="rId6" cstate="print"/>
            <a:stretch>
              <a:fillRect/>
            </a:stretch>
          </p:blipFill>
          <p:spPr>
            <a:xfrm>
              <a:off x="1588008" y="4136135"/>
              <a:ext cx="1408176" cy="868680"/>
            </a:xfrm>
            <a:prstGeom prst="rect">
              <a:avLst/>
            </a:prstGeom>
          </p:spPr>
        </p:pic>
        <p:pic>
          <p:nvPicPr>
            <p:cNvPr id="17" name="object 17"/>
            <p:cNvPicPr/>
            <p:nvPr/>
          </p:nvPicPr>
          <p:blipFill>
            <a:blip r:embed="rId7" cstate="print"/>
            <a:stretch>
              <a:fillRect/>
            </a:stretch>
          </p:blipFill>
          <p:spPr>
            <a:xfrm>
              <a:off x="1719072" y="4373879"/>
              <a:ext cx="1146048" cy="527304"/>
            </a:xfrm>
            <a:prstGeom prst="rect">
              <a:avLst/>
            </a:prstGeom>
          </p:spPr>
        </p:pic>
        <p:sp>
          <p:nvSpPr>
            <p:cNvPr id="18" name="object 18"/>
            <p:cNvSpPr/>
            <p:nvPr/>
          </p:nvSpPr>
          <p:spPr>
            <a:xfrm>
              <a:off x="1622592" y="4170002"/>
              <a:ext cx="1286510" cy="747395"/>
            </a:xfrm>
            <a:custGeom>
              <a:avLst/>
              <a:gdLst/>
              <a:ahLst/>
              <a:cxnLst/>
              <a:rect l="l" t="t" r="r" b="b"/>
              <a:pathLst>
                <a:path w="1286510" h="747395">
                  <a:moveTo>
                    <a:pt x="643252" y="0"/>
                  </a:moveTo>
                  <a:lnTo>
                    <a:pt x="568235" y="837"/>
                  </a:lnTo>
                  <a:lnTo>
                    <a:pt x="495760" y="3288"/>
                  </a:lnTo>
                  <a:lnTo>
                    <a:pt x="426309" y="7258"/>
                  </a:lnTo>
                  <a:lnTo>
                    <a:pt x="360366" y="12654"/>
                  </a:lnTo>
                  <a:lnTo>
                    <a:pt x="298412" y="19383"/>
                  </a:lnTo>
                  <a:lnTo>
                    <a:pt x="240930" y="27351"/>
                  </a:lnTo>
                  <a:lnTo>
                    <a:pt x="188404" y="36465"/>
                  </a:lnTo>
                  <a:lnTo>
                    <a:pt x="141315" y="46632"/>
                  </a:lnTo>
                  <a:lnTo>
                    <a:pt x="100146" y="57758"/>
                  </a:lnTo>
                  <a:lnTo>
                    <a:pt x="37500" y="82513"/>
                  </a:lnTo>
                  <a:lnTo>
                    <a:pt x="4327" y="109983"/>
                  </a:lnTo>
                  <a:lnTo>
                    <a:pt x="0" y="124503"/>
                  </a:lnTo>
                  <a:lnTo>
                    <a:pt x="0" y="622515"/>
                  </a:lnTo>
                  <a:lnTo>
                    <a:pt x="37500" y="664506"/>
                  </a:lnTo>
                  <a:lnTo>
                    <a:pt x="100146" y="689261"/>
                  </a:lnTo>
                  <a:lnTo>
                    <a:pt x="141315" y="700386"/>
                  </a:lnTo>
                  <a:lnTo>
                    <a:pt x="188404" y="710553"/>
                  </a:lnTo>
                  <a:lnTo>
                    <a:pt x="240930" y="719668"/>
                  </a:lnTo>
                  <a:lnTo>
                    <a:pt x="298412" y="727636"/>
                  </a:lnTo>
                  <a:lnTo>
                    <a:pt x="360366" y="734365"/>
                  </a:lnTo>
                  <a:lnTo>
                    <a:pt x="426309" y="739761"/>
                  </a:lnTo>
                  <a:lnTo>
                    <a:pt x="495760" y="743732"/>
                  </a:lnTo>
                  <a:lnTo>
                    <a:pt x="568235" y="746182"/>
                  </a:lnTo>
                  <a:lnTo>
                    <a:pt x="643252" y="747020"/>
                  </a:lnTo>
                  <a:lnTo>
                    <a:pt x="718269" y="746182"/>
                  </a:lnTo>
                  <a:lnTo>
                    <a:pt x="790743" y="743732"/>
                  </a:lnTo>
                  <a:lnTo>
                    <a:pt x="860194" y="739761"/>
                  </a:lnTo>
                  <a:lnTo>
                    <a:pt x="926137" y="734365"/>
                  </a:lnTo>
                  <a:lnTo>
                    <a:pt x="988091" y="727636"/>
                  </a:lnTo>
                  <a:lnTo>
                    <a:pt x="1045572" y="719668"/>
                  </a:lnTo>
                  <a:lnTo>
                    <a:pt x="1098099" y="710553"/>
                  </a:lnTo>
                  <a:lnTo>
                    <a:pt x="1145188" y="700386"/>
                  </a:lnTo>
                  <a:lnTo>
                    <a:pt x="1186356" y="689261"/>
                  </a:lnTo>
                  <a:lnTo>
                    <a:pt x="1249002" y="664506"/>
                  </a:lnTo>
                  <a:lnTo>
                    <a:pt x="1282176" y="637035"/>
                  </a:lnTo>
                  <a:lnTo>
                    <a:pt x="1286503" y="622515"/>
                  </a:lnTo>
                  <a:lnTo>
                    <a:pt x="1286503" y="124503"/>
                  </a:lnTo>
                  <a:lnTo>
                    <a:pt x="1249002" y="82513"/>
                  </a:lnTo>
                  <a:lnTo>
                    <a:pt x="1186356" y="57758"/>
                  </a:lnTo>
                  <a:lnTo>
                    <a:pt x="1145188" y="46632"/>
                  </a:lnTo>
                  <a:lnTo>
                    <a:pt x="1098099" y="36465"/>
                  </a:lnTo>
                  <a:lnTo>
                    <a:pt x="1045572" y="27351"/>
                  </a:lnTo>
                  <a:lnTo>
                    <a:pt x="988091" y="19383"/>
                  </a:lnTo>
                  <a:lnTo>
                    <a:pt x="926137" y="12654"/>
                  </a:lnTo>
                  <a:lnTo>
                    <a:pt x="860194" y="7258"/>
                  </a:lnTo>
                  <a:lnTo>
                    <a:pt x="790743" y="3288"/>
                  </a:lnTo>
                  <a:lnTo>
                    <a:pt x="718269" y="837"/>
                  </a:lnTo>
                  <a:lnTo>
                    <a:pt x="643252" y="0"/>
                  </a:lnTo>
                  <a:close/>
                </a:path>
              </a:pathLst>
            </a:custGeom>
            <a:solidFill>
              <a:srgbClr val="A6A6A6"/>
            </a:solidFill>
          </p:spPr>
          <p:txBody>
            <a:bodyPr wrap="square" lIns="0" tIns="0" rIns="0" bIns="0" rtlCol="0"/>
            <a:lstStyle/>
            <a:p>
              <a:endParaRPr/>
            </a:p>
          </p:txBody>
        </p:sp>
        <p:sp>
          <p:nvSpPr>
            <p:cNvPr id="19" name="object 19"/>
            <p:cNvSpPr/>
            <p:nvPr/>
          </p:nvSpPr>
          <p:spPr>
            <a:xfrm>
              <a:off x="1622592" y="4170002"/>
              <a:ext cx="1286510" cy="747395"/>
            </a:xfrm>
            <a:custGeom>
              <a:avLst/>
              <a:gdLst/>
              <a:ahLst/>
              <a:cxnLst/>
              <a:rect l="l" t="t" r="r" b="b"/>
              <a:pathLst>
                <a:path w="1286510" h="747395">
                  <a:moveTo>
                    <a:pt x="1286503" y="124503"/>
                  </a:moveTo>
                  <a:lnTo>
                    <a:pt x="1249002" y="166493"/>
                  </a:lnTo>
                  <a:lnTo>
                    <a:pt x="1186356" y="191248"/>
                  </a:lnTo>
                  <a:lnTo>
                    <a:pt x="1145187" y="202373"/>
                  </a:lnTo>
                  <a:lnTo>
                    <a:pt x="1098098" y="212540"/>
                  </a:lnTo>
                  <a:lnTo>
                    <a:pt x="1045572" y="221654"/>
                  </a:lnTo>
                  <a:lnTo>
                    <a:pt x="988091" y="229623"/>
                  </a:lnTo>
                  <a:lnTo>
                    <a:pt x="926137" y="236352"/>
                  </a:lnTo>
                  <a:lnTo>
                    <a:pt x="860193" y="241748"/>
                  </a:lnTo>
                  <a:lnTo>
                    <a:pt x="790743" y="245718"/>
                  </a:lnTo>
                  <a:lnTo>
                    <a:pt x="718268" y="248169"/>
                  </a:lnTo>
                  <a:lnTo>
                    <a:pt x="643251" y="249006"/>
                  </a:lnTo>
                  <a:lnTo>
                    <a:pt x="568234" y="248169"/>
                  </a:lnTo>
                  <a:lnTo>
                    <a:pt x="495759" y="245718"/>
                  </a:lnTo>
                  <a:lnTo>
                    <a:pt x="426309" y="241748"/>
                  </a:lnTo>
                  <a:lnTo>
                    <a:pt x="360365" y="236352"/>
                  </a:lnTo>
                  <a:lnTo>
                    <a:pt x="298411" y="229623"/>
                  </a:lnTo>
                  <a:lnTo>
                    <a:pt x="240930" y="221654"/>
                  </a:lnTo>
                  <a:lnTo>
                    <a:pt x="188404" y="212540"/>
                  </a:lnTo>
                  <a:lnTo>
                    <a:pt x="141315" y="202373"/>
                  </a:lnTo>
                  <a:lnTo>
                    <a:pt x="100146" y="191248"/>
                  </a:lnTo>
                  <a:lnTo>
                    <a:pt x="37500" y="166493"/>
                  </a:lnTo>
                  <a:lnTo>
                    <a:pt x="4327" y="139023"/>
                  </a:lnTo>
                  <a:lnTo>
                    <a:pt x="0" y="124503"/>
                  </a:lnTo>
                </a:path>
                <a:path w="1286510" h="747395">
                  <a:moveTo>
                    <a:pt x="0" y="124503"/>
                  </a:moveTo>
                  <a:lnTo>
                    <a:pt x="37500" y="82513"/>
                  </a:lnTo>
                  <a:lnTo>
                    <a:pt x="100146" y="57758"/>
                  </a:lnTo>
                  <a:lnTo>
                    <a:pt x="141315" y="46632"/>
                  </a:lnTo>
                  <a:lnTo>
                    <a:pt x="188404" y="36466"/>
                  </a:lnTo>
                  <a:lnTo>
                    <a:pt x="240930" y="27351"/>
                  </a:lnTo>
                  <a:lnTo>
                    <a:pt x="298411" y="19383"/>
                  </a:lnTo>
                  <a:lnTo>
                    <a:pt x="360365" y="12654"/>
                  </a:lnTo>
                  <a:lnTo>
                    <a:pt x="426309" y="7258"/>
                  </a:lnTo>
                  <a:lnTo>
                    <a:pt x="495759" y="3288"/>
                  </a:lnTo>
                  <a:lnTo>
                    <a:pt x="568234" y="837"/>
                  </a:lnTo>
                  <a:lnTo>
                    <a:pt x="643251" y="0"/>
                  </a:lnTo>
                  <a:lnTo>
                    <a:pt x="718268" y="837"/>
                  </a:lnTo>
                  <a:lnTo>
                    <a:pt x="790743" y="3288"/>
                  </a:lnTo>
                  <a:lnTo>
                    <a:pt x="860193" y="7258"/>
                  </a:lnTo>
                  <a:lnTo>
                    <a:pt x="926137" y="12654"/>
                  </a:lnTo>
                  <a:lnTo>
                    <a:pt x="988091" y="19383"/>
                  </a:lnTo>
                  <a:lnTo>
                    <a:pt x="1045572" y="27351"/>
                  </a:lnTo>
                  <a:lnTo>
                    <a:pt x="1098098" y="36466"/>
                  </a:lnTo>
                  <a:lnTo>
                    <a:pt x="1145187" y="46632"/>
                  </a:lnTo>
                  <a:lnTo>
                    <a:pt x="1186356" y="57758"/>
                  </a:lnTo>
                  <a:lnTo>
                    <a:pt x="1249002" y="82513"/>
                  </a:lnTo>
                  <a:lnTo>
                    <a:pt x="1282175" y="109983"/>
                  </a:lnTo>
                  <a:lnTo>
                    <a:pt x="1286503" y="124503"/>
                  </a:lnTo>
                  <a:lnTo>
                    <a:pt x="1286503" y="622516"/>
                  </a:lnTo>
                  <a:lnTo>
                    <a:pt x="1249002" y="664506"/>
                  </a:lnTo>
                  <a:lnTo>
                    <a:pt x="1186356" y="689261"/>
                  </a:lnTo>
                  <a:lnTo>
                    <a:pt x="1145187" y="700387"/>
                  </a:lnTo>
                  <a:lnTo>
                    <a:pt x="1098098" y="710553"/>
                  </a:lnTo>
                  <a:lnTo>
                    <a:pt x="1045572" y="719668"/>
                  </a:lnTo>
                  <a:lnTo>
                    <a:pt x="988091" y="727636"/>
                  </a:lnTo>
                  <a:lnTo>
                    <a:pt x="926137" y="734365"/>
                  </a:lnTo>
                  <a:lnTo>
                    <a:pt x="860193" y="739761"/>
                  </a:lnTo>
                  <a:lnTo>
                    <a:pt x="790743" y="743731"/>
                  </a:lnTo>
                  <a:lnTo>
                    <a:pt x="718268" y="746182"/>
                  </a:lnTo>
                  <a:lnTo>
                    <a:pt x="643251" y="747020"/>
                  </a:lnTo>
                  <a:lnTo>
                    <a:pt x="568234" y="746182"/>
                  </a:lnTo>
                  <a:lnTo>
                    <a:pt x="495759" y="743731"/>
                  </a:lnTo>
                  <a:lnTo>
                    <a:pt x="426309" y="739761"/>
                  </a:lnTo>
                  <a:lnTo>
                    <a:pt x="360365" y="734365"/>
                  </a:lnTo>
                  <a:lnTo>
                    <a:pt x="298411" y="727636"/>
                  </a:lnTo>
                  <a:lnTo>
                    <a:pt x="240930" y="719668"/>
                  </a:lnTo>
                  <a:lnTo>
                    <a:pt x="188404" y="710553"/>
                  </a:lnTo>
                  <a:lnTo>
                    <a:pt x="141315" y="700387"/>
                  </a:lnTo>
                  <a:lnTo>
                    <a:pt x="100146" y="689261"/>
                  </a:lnTo>
                  <a:lnTo>
                    <a:pt x="37500" y="664506"/>
                  </a:lnTo>
                  <a:lnTo>
                    <a:pt x="4327" y="637036"/>
                  </a:lnTo>
                  <a:lnTo>
                    <a:pt x="0" y="622516"/>
                  </a:lnTo>
                  <a:lnTo>
                    <a:pt x="0" y="124503"/>
                  </a:lnTo>
                  <a:close/>
                </a:path>
              </a:pathLst>
            </a:custGeom>
            <a:ln w="15875">
              <a:solidFill>
                <a:srgbClr val="000000"/>
              </a:solidFill>
            </a:ln>
          </p:spPr>
          <p:txBody>
            <a:bodyPr wrap="square" lIns="0" tIns="0" rIns="0" bIns="0" rtlCol="0"/>
            <a:lstStyle/>
            <a:p>
              <a:endParaRPr/>
            </a:p>
          </p:txBody>
        </p:sp>
      </p:grpSp>
      <p:sp>
        <p:nvSpPr>
          <p:cNvPr id="20" name="object 20"/>
          <p:cNvSpPr txBox="1"/>
          <p:nvPr/>
        </p:nvSpPr>
        <p:spPr>
          <a:xfrm>
            <a:off x="1853474" y="4435348"/>
            <a:ext cx="823594"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Calibri"/>
                <a:cs typeface="Calibri"/>
              </a:rPr>
              <a:t>Database</a:t>
            </a:r>
            <a:endParaRPr sz="1600">
              <a:latin typeface="Calibri"/>
              <a:cs typeface="Calibri"/>
            </a:endParaRPr>
          </a:p>
        </p:txBody>
      </p:sp>
      <p:sp>
        <p:nvSpPr>
          <p:cNvPr id="21" name="object 21"/>
          <p:cNvSpPr txBox="1">
            <a:spLocks noGrp="1"/>
          </p:cNvSpPr>
          <p:nvPr>
            <p:ph type="title"/>
          </p:nvPr>
        </p:nvSpPr>
        <p:spPr>
          <a:xfrm>
            <a:off x="500363" y="774699"/>
            <a:ext cx="4150360"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FF0000"/>
                </a:solidFill>
              </a:rPr>
              <a:t>Business</a:t>
            </a:r>
            <a:r>
              <a:rPr sz="2800" spc="-15" dirty="0">
                <a:solidFill>
                  <a:srgbClr val="FF0000"/>
                </a:solidFill>
              </a:rPr>
              <a:t> </a:t>
            </a:r>
            <a:r>
              <a:rPr sz="2800" spc="-10" dirty="0">
                <a:solidFill>
                  <a:srgbClr val="FF0000"/>
                </a:solidFill>
              </a:rPr>
              <a:t>Process Monitoring</a:t>
            </a:r>
            <a:endParaRPr sz="2800"/>
          </a:p>
        </p:txBody>
      </p:sp>
      <p:sp>
        <p:nvSpPr>
          <p:cNvPr id="22" name="object 22"/>
          <p:cNvSpPr txBox="1"/>
          <p:nvPr/>
        </p:nvSpPr>
        <p:spPr>
          <a:xfrm>
            <a:off x="3641901" y="4593844"/>
            <a:ext cx="78740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404040"/>
                </a:solidFill>
                <a:latin typeface="Calibri"/>
                <a:cs typeface="Calibri"/>
              </a:rPr>
              <a:t>Event</a:t>
            </a:r>
            <a:r>
              <a:rPr sz="1600" spc="-55" dirty="0">
                <a:solidFill>
                  <a:srgbClr val="404040"/>
                </a:solidFill>
                <a:latin typeface="Calibri"/>
                <a:cs typeface="Calibri"/>
              </a:rPr>
              <a:t> </a:t>
            </a:r>
            <a:r>
              <a:rPr sz="1600" dirty="0">
                <a:solidFill>
                  <a:srgbClr val="404040"/>
                </a:solidFill>
                <a:latin typeface="Calibri"/>
                <a:cs typeface="Calibri"/>
              </a:rPr>
              <a:t>log</a:t>
            </a:r>
            <a:endParaRPr sz="1600">
              <a:latin typeface="Calibri"/>
              <a:cs typeface="Calibri"/>
            </a:endParaRPr>
          </a:p>
        </p:txBody>
      </p:sp>
      <p:pic>
        <p:nvPicPr>
          <p:cNvPr id="23" name="object 23"/>
          <p:cNvPicPr/>
          <p:nvPr/>
        </p:nvPicPr>
        <p:blipFill>
          <a:blip r:embed="rId8" cstate="print"/>
          <a:stretch>
            <a:fillRect/>
          </a:stretch>
        </p:blipFill>
        <p:spPr>
          <a:xfrm>
            <a:off x="3704591" y="4064137"/>
            <a:ext cx="683586" cy="508716"/>
          </a:xfrm>
          <a:prstGeom prst="rect">
            <a:avLst/>
          </a:prstGeom>
        </p:spPr>
      </p:pic>
      <p:grpSp>
        <p:nvGrpSpPr>
          <p:cNvPr id="24" name="object 24"/>
          <p:cNvGrpSpPr/>
          <p:nvPr/>
        </p:nvGrpSpPr>
        <p:grpSpPr>
          <a:xfrm>
            <a:off x="3069015" y="2913888"/>
            <a:ext cx="2009775" cy="1191895"/>
            <a:chOff x="3069015" y="2913888"/>
            <a:chExt cx="2009775" cy="1191895"/>
          </a:xfrm>
        </p:grpSpPr>
        <p:sp>
          <p:nvSpPr>
            <p:cNvPr id="25" name="object 25"/>
            <p:cNvSpPr/>
            <p:nvPr/>
          </p:nvSpPr>
          <p:spPr>
            <a:xfrm>
              <a:off x="3076953" y="3864072"/>
              <a:ext cx="276225" cy="200660"/>
            </a:xfrm>
            <a:custGeom>
              <a:avLst/>
              <a:gdLst/>
              <a:ahLst/>
              <a:cxnLst/>
              <a:rect l="l" t="t" r="r" b="b"/>
              <a:pathLst>
                <a:path w="276225" h="200660">
                  <a:moveTo>
                    <a:pt x="175773" y="0"/>
                  </a:moveTo>
                  <a:lnTo>
                    <a:pt x="175773" y="50016"/>
                  </a:lnTo>
                  <a:lnTo>
                    <a:pt x="0" y="50016"/>
                  </a:lnTo>
                  <a:lnTo>
                    <a:pt x="0" y="150047"/>
                  </a:lnTo>
                  <a:lnTo>
                    <a:pt x="175773" y="150047"/>
                  </a:lnTo>
                  <a:lnTo>
                    <a:pt x="175773" y="200063"/>
                  </a:lnTo>
                  <a:lnTo>
                    <a:pt x="275804" y="100031"/>
                  </a:lnTo>
                  <a:lnTo>
                    <a:pt x="175773" y="0"/>
                  </a:lnTo>
                  <a:close/>
                </a:path>
              </a:pathLst>
            </a:custGeom>
            <a:solidFill>
              <a:srgbClr val="2E353A"/>
            </a:solidFill>
          </p:spPr>
          <p:txBody>
            <a:bodyPr wrap="square" lIns="0" tIns="0" rIns="0" bIns="0" rtlCol="0"/>
            <a:lstStyle/>
            <a:p>
              <a:endParaRPr/>
            </a:p>
          </p:txBody>
        </p:sp>
        <p:sp>
          <p:nvSpPr>
            <p:cNvPr id="26" name="object 26"/>
            <p:cNvSpPr/>
            <p:nvPr/>
          </p:nvSpPr>
          <p:spPr>
            <a:xfrm>
              <a:off x="3076953" y="3864072"/>
              <a:ext cx="276225" cy="200660"/>
            </a:xfrm>
            <a:custGeom>
              <a:avLst/>
              <a:gdLst/>
              <a:ahLst/>
              <a:cxnLst/>
              <a:rect l="l" t="t" r="r" b="b"/>
              <a:pathLst>
                <a:path w="276225" h="200660">
                  <a:moveTo>
                    <a:pt x="0" y="50015"/>
                  </a:moveTo>
                  <a:lnTo>
                    <a:pt x="175773" y="50015"/>
                  </a:lnTo>
                  <a:lnTo>
                    <a:pt x="175773" y="0"/>
                  </a:lnTo>
                  <a:lnTo>
                    <a:pt x="275805" y="100031"/>
                  </a:lnTo>
                  <a:lnTo>
                    <a:pt x="175773" y="200063"/>
                  </a:lnTo>
                  <a:lnTo>
                    <a:pt x="175773" y="150047"/>
                  </a:lnTo>
                  <a:lnTo>
                    <a:pt x="0" y="150047"/>
                  </a:lnTo>
                  <a:lnTo>
                    <a:pt x="0" y="50015"/>
                  </a:lnTo>
                  <a:close/>
                </a:path>
              </a:pathLst>
            </a:custGeom>
            <a:ln w="15875">
              <a:solidFill>
                <a:srgbClr val="6E9217"/>
              </a:solidFill>
            </a:ln>
          </p:spPr>
          <p:txBody>
            <a:bodyPr wrap="square" lIns="0" tIns="0" rIns="0" bIns="0" rtlCol="0"/>
            <a:lstStyle/>
            <a:p>
              <a:endParaRPr/>
            </a:p>
          </p:txBody>
        </p:sp>
        <p:sp>
          <p:nvSpPr>
            <p:cNvPr id="27" name="object 27"/>
            <p:cNvSpPr/>
            <p:nvPr/>
          </p:nvSpPr>
          <p:spPr>
            <a:xfrm>
              <a:off x="4795025" y="3897473"/>
              <a:ext cx="276225" cy="200660"/>
            </a:xfrm>
            <a:custGeom>
              <a:avLst/>
              <a:gdLst/>
              <a:ahLst/>
              <a:cxnLst/>
              <a:rect l="l" t="t" r="r" b="b"/>
              <a:pathLst>
                <a:path w="276225" h="200660">
                  <a:moveTo>
                    <a:pt x="175773" y="0"/>
                  </a:moveTo>
                  <a:lnTo>
                    <a:pt x="175773" y="50016"/>
                  </a:lnTo>
                  <a:lnTo>
                    <a:pt x="0" y="50016"/>
                  </a:lnTo>
                  <a:lnTo>
                    <a:pt x="0" y="150047"/>
                  </a:lnTo>
                  <a:lnTo>
                    <a:pt x="175773" y="150047"/>
                  </a:lnTo>
                  <a:lnTo>
                    <a:pt x="175773" y="200063"/>
                  </a:lnTo>
                  <a:lnTo>
                    <a:pt x="275804" y="100031"/>
                  </a:lnTo>
                  <a:lnTo>
                    <a:pt x="175773" y="0"/>
                  </a:lnTo>
                  <a:close/>
                </a:path>
              </a:pathLst>
            </a:custGeom>
            <a:solidFill>
              <a:srgbClr val="2E353A"/>
            </a:solidFill>
          </p:spPr>
          <p:txBody>
            <a:bodyPr wrap="square" lIns="0" tIns="0" rIns="0" bIns="0" rtlCol="0"/>
            <a:lstStyle/>
            <a:p>
              <a:endParaRPr/>
            </a:p>
          </p:txBody>
        </p:sp>
        <p:sp>
          <p:nvSpPr>
            <p:cNvPr id="28" name="object 28"/>
            <p:cNvSpPr/>
            <p:nvPr/>
          </p:nvSpPr>
          <p:spPr>
            <a:xfrm>
              <a:off x="4795025" y="3897473"/>
              <a:ext cx="276225" cy="200660"/>
            </a:xfrm>
            <a:custGeom>
              <a:avLst/>
              <a:gdLst/>
              <a:ahLst/>
              <a:cxnLst/>
              <a:rect l="l" t="t" r="r" b="b"/>
              <a:pathLst>
                <a:path w="276225" h="200660">
                  <a:moveTo>
                    <a:pt x="0" y="50015"/>
                  </a:moveTo>
                  <a:lnTo>
                    <a:pt x="175773" y="50015"/>
                  </a:lnTo>
                  <a:lnTo>
                    <a:pt x="175773" y="0"/>
                  </a:lnTo>
                  <a:lnTo>
                    <a:pt x="275805" y="100031"/>
                  </a:lnTo>
                  <a:lnTo>
                    <a:pt x="175773" y="200063"/>
                  </a:lnTo>
                  <a:lnTo>
                    <a:pt x="175773" y="150047"/>
                  </a:lnTo>
                  <a:lnTo>
                    <a:pt x="0" y="150047"/>
                  </a:lnTo>
                  <a:lnTo>
                    <a:pt x="0" y="50015"/>
                  </a:lnTo>
                  <a:close/>
                </a:path>
              </a:pathLst>
            </a:custGeom>
            <a:ln w="15875">
              <a:solidFill>
                <a:srgbClr val="6E9217"/>
              </a:solidFill>
            </a:ln>
          </p:spPr>
          <p:txBody>
            <a:bodyPr wrap="square" lIns="0" tIns="0" rIns="0" bIns="0" rtlCol="0"/>
            <a:lstStyle/>
            <a:p>
              <a:endParaRPr/>
            </a:p>
          </p:txBody>
        </p:sp>
        <p:pic>
          <p:nvPicPr>
            <p:cNvPr id="29" name="object 29"/>
            <p:cNvPicPr/>
            <p:nvPr/>
          </p:nvPicPr>
          <p:blipFill>
            <a:blip r:embed="rId9" cstate="print"/>
            <a:stretch>
              <a:fillRect/>
            </a:stretch>
          </p:blipFill>
          <p:spPr>
            <a:xfrm>
              <a:off x="3209544" y="2913888"/>
              <a:ext cx="1767839" cy="1066800"/>
            </a:xfrm>
            <a:prstGeom prst="rect">
              <a:avLst/>
            </a:prstGeom>
          </p:spPr>
        </p:pic>
        <p:pic>
          <p:nvPicPr>
            <p:cNvPr id="30" name="object 30"/>
            <p:cNvPicPr/>
            <p:nvPr/>
          </p:nvPicPr>
          <p:blipFill>
            <a:blip r:embed="rId10" cstate="print"/>
            <a:stretch>
              <a:fillRect/>
            </a:stretch>
          </p:blipFill>
          <p:spPr>
            <a:xfrm>
              <a:off x="3400493" y="3106421"/>
              <a:ext cx="1384383" cy="681179"/>
            </a:xfrm>
            <a:prstGeom prst="rect">
              <a:avLst/>
            </a:prstGeom>
          </p:spPr>
        </p:pic>
      </p:grpSp>
      <p:sp>
        <p:nvSpPr>
          <p:cNvPr id="31" name="object 31"/>
          <p:cNvSpPr txBox="1"/>
          <p:nvPr/>
        </p:nvSpPr>
        <p:spPr>
          <a:xfrm>
            <a:off x="1811177" y="2731515"/>
            <a:ext cx="2858135" cy="927735"/>
          </a:xfrm>
          <a:prstGeom prst="rect">
            <a:avLst/>
          </a:prstGeom>
        </p:spPr>
        <p:txBody>
          <a:bodyPr vert="horz" wrap="square" lIns="0" tIns="12700" rIns="0" bIns="0" rtlCol="0">
            <a:spAutoFit/>
          </a:bodyPr>
          <a:lstStyle/>
          <a:p>
            <a:pPr marL="1755139">
              <a:lnSpc>
                <a:spcPct val="100000"/>
              </a:lnSpc>
              <a:spcBef>
                <a:spcPts val="100"/>
              </a:spcBef>
            </a:pPr>
            <a:r>
              <a:rPr sz="1600" spc="-10" dirty="0">
                <a:solidFill>
                  <a:srgbClr val="404040"/>
                </a:solidFill>
                <a:latin typeface="Calibri"/>
                <a:cs typeface="Calibri"/>
              </a:rPr>
              <a:t>Event</a:t>
            </a:r>
            <a:r>
              <a:rPr sz="1600" spc="-45" dirty="0">
                <a:solidFill>
                  <a:srgbClr val="404040"/>
                </a:solidFill>
                <a:latin typeface="Calibri"/>
                <a:cs typeface="Calibri"/>
              </a:rPr>
              <a:t> </a:t>
            </a:r>
            <a:r>
              <a:rPr sz="1600" spc="-5" dirty="0">
                <a:solidFill>
                  <a:srgbClr val="404040"/>
                </a:solidFill>
                <a:latin typeface="Calibri"/>
                <a:cs typeface="Calibri"/>
              </a:rPr>
              <a:t>stream</a:t>
            </a:r>
            <a:endParaRPr sz="1600">
              <a:latin typeface="Calibri"/>
              <a:cs typeface="Calibri"/>
            </a:endParaRPr>
          </a:p>
          <a:p>
            <a:pPr marL="142875" marR="1981835" indent="-130810">
              <a:lnSpc>
                <a:spcPct val="103800"/>
              </a:lnSpc>
              <a:spcBef>
                <a:spcPts val="1200"/>
              </a:spcBef>
            </a:pPr>
            <a:r>
              <a:rPr sz="1600" spc="5" dirty="0">
                <a:latin typeface="Calibri"/>
                <a:cs typeface="Calibri"/>
              </a:rPr>
              <a:t>E</a:t>
            </a:r>
            <a:r>
              <a:rPr sz="1600" spc="-5" dirty="0">
                <a:latin typeface="Calibri"/>
                <a:cs typeface="Calibri"/>
              </a:rPr>
              <a:t>n</a:t>
            </a:r>
            <a:r>
              <a:rPr sz="1600" spc="-20" dirty="0">
                <a:latin typeface="Calibri"/>
                <a:cs typeface="Calibri"/>
              </a:rPr>
              <a:t>t</a:t>
            </a:r>
            <a:r>
              <a:rPr sz="1600" spc="15" dirty="0">
                <a:latin typeface="Calibri"/>
                <a:cs typeface="Calibri"/>
              </a:rPr>
              <a:t>e</a:t>
            </a:r>
            <a:r>
              <a:rPr sz="1600" dirty="0">
                <a:latin typeface="Calibri"/>
                <a:cs typeface="Calibri"/>
              </a:rPr>
              <a:t>r</a:t>
            </a:r>
            <a:r>
              <a:rPr sz="1600" spc="5" dirty="0">
                <a:latin typeface="Calibri"/>
                <a:cs typeface="Calibri"/>
              </a:rPr>
              <a:t>p</a:t>
            </a:r>
            <a:r>
              <a:rPr sz="1600" dirty="0">
                <a:latin typeface="Calibri"/>
                <a:cs typeface="Calibri"/>
              </a:rPr>
              <a:t>r</a:t>
            </a:r>
            <a:r>
              <a:rPr sz="1600" spc="5" dirty="0">
                <a:latin typeface="Calibri"/>
                <a:cs typeface="Calibri"/>
              </a:rPr>
              <a:t>i</a:t>
            </a:r>
            <a:r>
              <a:rPr sz="1600" spc="10" dirty="0">
                <a:latin typeface="Calibri"/>
                <a:cs typeface="Calibri"/>
              </a:rPr>
              <a:t>s</a:t>
            </a:r>
            <a:r>
              <a:rPr sz="1600" dirty="0">
                <a:latin typeface="Calibri"/>
                <a:cs typeface="Calibri"/>
              </a:rPr>
              <a:t>e  </a:t>
            </a:r>
            <a:r>
              <a:rPr sz="1600" spc="-5" dirty="0">
                <a:latin typeface="Calibri"/>
                <a:cs typeface="Calibri"/>
              </a:rPr>
              <a:t>System</a:t>
            </a:r>
            <a:endParaRPr sz="16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502" y="424179"/>
            <a:ext cx="2211705"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FF0000"/>
                </a:solidFill>
              </a:rPr>
              <a:t>Process</a:t>
            </a:r>
            <a:r>
              <a:rPr sz="2800" spc="-45" dirty="0">
                <a:solidFill>
                  <a:srgbClr val="FF0000"/>
                </a:solidFill>
              </a:rPr>
              <a:t> </a:t>
            </a:r>
            <a:r>
              <a:rPr sz="2800" spc="-5" dirty="0">
                <a:solidFill>
                  <a:srgbClr val="FF0000"/>
                </a:solidFill>
              </a:rPr>
              <a:t>Mining</a:t>
            </a:r>
            <a:endParaRPr sz="2800"/>
          </a:p>
        </p:txBody>
      </p:sp>
      <p:sp>
        <p:nvSpPr>
          <p:cNvPr id="3" name="object 3"/>
          <p:cNvSpPr txBox="1"/>
          <p:nvPr/>
        </p:nvSpPr>
        <p:spPr>
          <a:xfrm>
            <a:off x="9776923" y="6282435"/>
            <a:ext cx="23495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7F7F7F"/>
                </a:solidFill>
                <a:latin typeface="Calibri"/>
                <a:cs typeface="Calibri"/>
              </a:rPr>
              <a:t>50</a:t>
            </a:r>
            <a:endParaRPr sz="1600">
              <a:latin typeface="Calibri"/>
              <a:cs typeface="Calibri"/>
            </a:endParaRPr>
          </a:p>
        </p:txBody>
      </p:sp>
      <p:sp>
        <p:nvSpPr>
          <p:cNvPr id="4" name="object 4"/>
          <p:cNvSpPr txBox="1"/>
          <p:nvPr/>
        </p:nvSpPr>
        <p:spPr>
          <a:xfrm>
            <a:off x="4483483" y="3172459"/>
            <a:ext cx="8686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Light"/>
                <a:cs typeface="Calibri Light"/>
              </a:rPr>
              <a:t>event</a:t>
            </a:r>
            <a:r>
              <a:rPr sz="1800" spc="-65" dirty="0">
                <a:latin typeface="Calibri Light"/>
                <a:cs typeface="Calibri Light"/>
              </a:rPr>
              <a:t> </a:t>
            </a:r>
            <a:r>
              <a:rPr sz="1800" spc="-5" dirty="0">
                <a:latin typeface="Calibri Light"/>
                <a:cs typeface="Calibri Light"/>
              </a:rPr>
              <a:t>log</a:t>
            </a:r>
            <a:endParaRPr sz="1800">
              <a:latin typeface="Calibri Light"/>
              <a:cs typeface="Calibri Light"/>
            </a:endParaRPr>
          </a:p>
        </p:txBody>
      </p:sp>
      <p:grpSp>
        <p:nvGrpSpPr>
          <p:cNvPr id="5" name="object 5"/>
          <p:cNvGrpSpPr/>
          <p:nvPr/>
        </p:nvGrpSpPr>
        <p:grpSpPr>
          <a:xfrm>
            <a:off x="4512505" y="1768807"/>
            <a:ext cx="923290" cy="1450975"/>
            <a:chOff x="4512505" y="1768807"/>
            <a:chExt cx="923290" cy="1450975"/>
          </a:xfrm>
        </p:grpSpPr>
        <p:sp>
          <p:nvSpPr>
            <p:cNvPr id="6" name="object 6"/>
            <p:cNvSpPr/>
            <p:nvPr/>
          </p:nvSpPr>
          <p:spPr>
            <a:xfrm>
              <a:off x="4966486" y="1768807"/>
              <a:ext cx="114300" cy="674370"/>
            </a:xfrm>
            <a:custGeom>
              <a:avLst/>
              <a:gdLst/>
              <a:ahLst/>
              <a:cxnLst/>
              <a:rect l="l" t="t" r="r" b="b"/>
              <a:pathLst>
                <a:path w="114300" h="674369">
                  <a:moveTo>
                    <a:pt x="76200" y="95250"/>
                  </a:moveTo>
                  <a:lnTo>
                    <a:pt x="38100" y="95250"/>
                  </a:lnTo>
                  <a:lnTo>
                    <a:pt x="38098" y="674198"/>
                  </a:lnTo>
                  <a:lnTo>
                    <a:pt x="76198" y="674199"/>
                  </a:lnTo>
                  <a:lnTo>
                    <a:pt x="76200" y="95250"/>
                  </a:lnTo>
                  <a:close/>
                </a:path>
                <a:path w="114300" h="674369">
                  <a:moveTo>
                    <a:pt x="57150" y="0"/>
                  </a:moveTo>
                  <a:lnTo>
                    <a:pt x="0" y="114300"/>
                  </a:lnTo>
                  <a:lnTo>
                    <a:pt x="38099" y="114300"/>
                  </a:lnTo>
                  <a:lnTo>
                    <a:pt x="38100" y="95250"/>
                  </a:lnTo>
                  <a:lnTo>
                    <a:pt x="104775" y="95250"/>
                  </a:lnTo>
                  <a:lnTo>
                    <a:pt x="57150" y="0"/>
                  </a:lnTo>
                  <a:close/>
                </a:path>
                <a:path w="114300" h="674369">
                  <a:moveTo>
                    <a:pt x="104775" y="95250"/>
                  </a:moveTo>
                  <a:lnTo>
                    <a:pt x="76200" y="95250"/>
                  </a:lnTo>
                  <a:lnTo>
                    <a:pt x="76199" y="114300"/>
                  </a:lnTo>
                  <a:lnTo>
                    <a:pt x="114300" y="114300"/>
                  </a:lnTo>
                  <a:lnTo>
                    <a:pt x="104775" y="9525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4512505" y="2485135"/>
              <a:ext cx="923209" cy="734574"/>
            </a:xfrm>
            <a:prstGeom prst="rect">
              <a:avLst/>
            </a:prstGeom>
          </p:spPr>
        </p:pic>
      </p:grpSp>
      <p:sp>
        <p:nvSpPr>
          <p:cNvPr id="8" name="object 8"/>
          <p:cNvSpPr txBox="1"/>
          <p:nvPr/>
        </p:nvSpPr>
        <p:spPr>
          <a:xfrm>
            <a:off x="6498968" y="1468628"/>
            <a:ext cx="1360805" cy="580390"/>
          </a:xfrm>
          <a:prstGeom prst="rect">
            <a:avLst/>
          </a:prstGeom>
        </p:spPr>
        <p:txBody>
          <a:bodyPr vert="horz" wrap="square" lIns="0" tIns="6350" rIns="0" bIns="0" rtlCol="0">
            <a:spAutoFit/>
          </a:bodyPr>
          <a:lstStyle/>
          <a:p>
            <a:pPr marL="12700" marR="5080" indent="172720">
              <a:lnSpc>
                <a:spcPct val="102200"/>
              </a:lnSpc>
              <a:spcBef>
                <a:spcPts val="50"/>
              </a:spcBef>
            </a:pPr>
            <a:r>
              <a:rPr sz="1800" spc="-10" dirty="0">
                <a:latin typeface="Calibri Light"/>
                <a:cs typeface="Calibri Light"/>
              </a:rPr>
              <a:t>discovered </a:t>
            </a:r>
            <a:r>
              <a:rPr sz="1800" spc="-5" dirty="0">
                <a:latin typeface="Calibri Light"/>
                <a:cs typeface="Calibri Light"/>
              </a:rPr>
              <a:t> </a:t>
            </a:r>
            <a:r>
              <a:rPr sz="1800" spc="-10" dirty="0">
                <a:latin typeface="Calibri Light"/>
                <a:cs typeface="Calibri Light"/>
              </a:rPr>
              <a:t>process</a:t>
            </a:r>
            <a:r>
              <a:rPr sz="1800" spc="-5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pic>
        <p:nvPicPr>
          <p:cNvPr id="9" name="object 9"/>
          <p:cNvPicPr/>
          <p:nvPr/>
        </p:nvPicPr>
        <p:blipFill>
          <a:blip r:embed="rId3" cstate="print"/>
          <a:stretch>
            <a:fillRect/>
          </a:stretch>
        </p:blipFill>
        <p:spPr>
          <a:xfrm>
            <a:off x="6041198" y="981363"/>
            <a:ext cx="2154329" cy="458832"/>
          </a:xfrm>
          <a:prstGeom prst="rect">
            <a:avLst/>
          </a:prstGeom>
        </p:spPr>
      </p:pic>
      <p:sp>
        <p:nvSpPr>
          <p:cNvPr id="10" name="object 10"/>
          <p:cNvSpPr txBox="1"/>
          <p:nvPr/>
        </p:nvSpPr>
        <p:spPr>
          <a:xfrm>
            <a:off x="3994324" y="1042319"/>
            <a:ext cx="1949450" cy="697865"/>
          </a:xfrm>
          <a:prstGeom prst="rect">
            <a:avLst/>
          </a:prstGeom>
          <a:solidFill>
            <a:srgbClr val="E7ECED"/>
          </a:solidFill>
          <a:ln w="25400">
            <a:solidFill>
              <a:srgbClr val="648086"/>
            </a:solidFill>
          </a:ln>
        </p:spPr>
        <p:txBody>
          <a:bodyPr vert="horz" wrap="square" lIns="0" tIns="74930" rIns="0" bIns="0" rtlCol="0">
            <a:spAutoFit/>
          </a:bodyPr>
          <a:lstStyle/>
          <a:p>
            <a:pPr marL="159385" marR="151765" indent="299720">
              <a:lnSpc>
                <a:spcPts val="2110"/>
              </a:lnSpc>
              <a:spcBef>
                <a:spcPts val="590"/>
              </a:spcBef>
            </a:pPr>
            <a:r>
              <a:rPr sz="1800" spc="-10" dirty="0">
                <a:latin typeface="Calibri Light"/>
                <a:cs typeface="Calibri Light"/>
              </a:rPr>
              <a:t>Automated </a:t>
            </a:r>
            <a:r>
              <a:rPr sz="1800" spc="-5" dirty="0">
                <a:latin typeface="Calibri Light"/>
                <a:cs typeface="Calibri Light"/>
              </a:rPr>
              <a:t> </a:t>
            </a:r>
            <a:r>
              <a:rPr sz="1800" spc="-10" dirty="0">
                <a:latin typeface="Calibri Light"/>
                <a:cs typeface="Calibri Light"/>
              </a:rPr>
              <a:t>Process</a:t>
            </a:r>
            <a:r>
              <a:rPr sz="1800" spc="-45" dirty="0">
                <a:latin typeface="Calibri Light"/>
                <a:cs typeface="Calibri Light"/>
              </a:rPr>
              <a:t> </a:t>
            </a:r>
            <a:r>
              <a:rPr sz="1800" spc="-10" dirty="0">
                <a:latin typeface="Calibri Light"/>
                <a:cs typeface="Calibri Light"/>
              </a:rPr>
              <a:t>Discovery</a:t>
            </a:r>
            <a:endParaRPr sz="1800">
              <a:latin typeface="Calibri Light"/>
              <a:cs typeface="Calibri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267787-9051-4831-A11A-81D137B22702}"/>
              </a:ext>
            </a:extLst>
          </p:cNvPr>
          <p:cNvSpPr>
            <a:spLocks noGrp="1"/>
          </p:cNvSpPr>
          <p:nvPr>
            <p:ph type="body" idx="1"/>
          </p:nvPr>
        </p:nvSpPr>
        <p:spPr>
          <a:xfrm>
            <a:off x="82550" y="76200"/>
            <a:ext cx="10515600" cy="5816977"/>
          </a:xfrm>
        </p:spPr>
        <p:txBody>
          <a:bodyPr/>
          <a:lstStyle/>
          <a:p>
            <a:pPr algn="l"/>
            <a:r>
              <a:rPr lang="en-US" sz="1800" b="0" i="0" u="none" strike="noStrike" baseline="0" dirty="0">
                <a:latin typeface="QxpmdkTimes-Roman"/>
              </a:rPr>
              <a:t>Process mining is a family of techniques to analyze the performance and conformance of business processes based on event logs produced during their execution.</a:t>
            </a:r>
          </a:p>
          <a:p>
            <a:pPr algn="l"/>
            <a:r>
              <a:rPr lang="en-US" sz="1800" b="0" i="0" u="none" strike="noStrike" baseline="0" dirty="0">
                <a:latin typeface="QxpmdkTimes-Roman"/>
              </a:rPr>
              <a:t>Process mining techniques complement tactical process monitoring dashboards. </a:t>
            </a:r>
          </a:p>
          <a:p>
            <a:pPr algn="l"/>
            <a:r>
              <a:rPr lang="en-US" sz="1800" b="0" i="0" u="none" strike="noStrike" baseline="0" dirty="0">
                <a:latin typeface="QxpmdkTimes-Roman"/>
              </a:rPr>
              <a:t>Specifically, these techniques allow us to understand how the process is actually being executed and to decorticate the performance of a process down to the level of individual tasks, resources, and handoffs.</a:t>
            </a:r>
          </a:p>
          <a:p>
            <a:pPr algn="l"/>
            <a:endParaRPr lang="en-US" dirty="0">
              <a:latin typeface="QxpmdkTimes-Roman"/>
            </a:endParaRPr>
          </a:p>
          <a:p>
            <a:pPr algn="l"/>
            <a:r>
              <a:rPr lang="en-US" sz="1800" b="0" i="0" u="none" strike="noStrike" baseline="0" dirty="0">
                <a:latin typeface="QxpmdkTimes-Roman"/>
              </a:rPr>
              <a:t>process mining techniques can be classified according</a:t>
            </a:r>
          </a:p>
          <a:p>
            <a:pPr algn="l"/>
            <a:r>
              <a:rPr lang="en-US" sz="1800" b="0" i="0" u="none" strike="noStrike" baseline="0" dirty="0">
                <a:latin typeface="QxpmdkTimes-Roman"/>
              </a:rPr>
              <a:t>to four use cases: (</a:t>
            </a:r>
            <a:r>
              <a:rPr lang="en-US" sz="1800" b="0" i="0" u="none" strike="noStrike" baseline="0" dirty="0" err="1">
                <a:latin typeface="QxpmdkTimes-Roman"/>
              </a:rPr>
              <a:t>i</a:t>
            </a:r>
            <a:r>
              <a:rPr lang="en-US" sz="1800" b="0" i="0" u="none" strike="noStrike" baseline="0" dirty="0">
                <a:latin typeface="QxpmdkTimes-Roman"/>
              </a:rPr>
              <a:t>) automated process discovery, (ii) conformance checking, (iii)</a:t>
            </a:r>
          </a:p>
          <a:p>
            <a:pPr algn="l"/>
            <a:r>
              <a:rPr lang="en-US" sz="1800" b="0" i="0" u="none" strike="noStrike" baseline="0" dirty="0">
                <a:latin typeface="QxpmdkTimes-Roman"/>
              </a:rPr>
              <a:t>performance mining, and (iv) variants analysis.</a:t>
            </a:r>
          </a:p>
          <a:p>
            <a:pPr algn="l"/>
            <a:endParaRPr lang="en-US" dirty="0">
              <a:latin typeface="QxpmdkTimes-Roman"/>
            </a:endParaRPr>
          </a:p>
          <a:p>
            <a:pPr algn="l"/>
            <a:r>
              <a:rPr lang="en-US" sz="1800" b="0" i="1" u="none" strike="noStrike" baseline="0" dirty="0">
                <a:latin typeface="BfkvlvTimes-Italic"/>
              </a:rPr>
              <a:t>Automated process discovery </a:t>
            </a:r>
            <a:r>
              <a:rPr lang="en-US" sz="1800" b="0" i="0" u="none" strike="noStrike" baseline="0" dirty="0">
                <a:latin typeface="QxpmdkTimes-Roman"/>
              </a:rPr>
              <a:t>techniques take as input an event log and produce a business process model that closely matches the behavior observed in the event log or implied by the traces in the event log</a:t>
            </a:r>
          </a:p>
          <a:p>
            <a:pPr algn="l"/>
            <a:endParaRPr lang="en-US" dirty="0">
              <a:latin typeface="QxpmdkTimes-Roman"/>
            </a:endParaRPr>
          </a:p>
          <a:p>
            <a:pPr algn="l"/>
            <a:r>
              <a:rPr lang="en-US" sz="1800" b="0" i="1" u="none" strike="noStrike" baseline="0" dirty="0">
                <a:latin typeface="BfkvlvTimes-Italic"/>
              </a:rPr>
              <a:t>Conformance checking </a:t>
            </a:r>
            <a:r>
              <a:rPr lang="en-US" sz="1800" b="0" i="0" u="none" strike="noStrike" baseline="0" dirty="0">
                <a:latin typeface="QxpmdkTimes-Roman"/>
              </a:rPr>
              <a:t>techniques take as input an event log and a process model, and they give us as output a list of differences between the process model and the event log. </a:t>
            </a:r>
          </a:p>
          <a:p>
            <a:pPr algn="l"/>
            <a:r>
              <a:rPr lang="en-US" sz="1800" b="0" i="0" u="none" strike="noStrike" baseline="0" dirty="0">
                <a:latin typeface="QxpmdkTimes-Roman"/>
              </a:rPr>
              <a:t>For example, the process model might tell us that after executing a task called A, we must execute a task called B. But maybe in the event log, sometimes after task A, we do not see task B. This might be because of an error, or more often than not, it is because of an exception that is not captured in the process model. </a:t>
            </a:r>
          </a:p>
          <a:p>
            <a:pPr algn="l"/>
            <a:r>
              <a:rPr lang="en-US" sz="1800" b="0" i="0" u="none" strike="noStrike" baseline="0" dirty="0">
                <a:latin typeface="QxpmdkTimes-Roman"/>
              </a:rPr>
              <a:t>Some conformance checking techniques take as input an event log and a set of business rules instead of a process model. These techniques check if the event log fulfills the business rules, and if not, they show the violations of these rules.</a:t>
            </a:r>
            <a:endParaRPr lang="en-US" dirty="0"/>
          </a:p>
        </p:txBody>
      </p:sp>
    </p:spTree>
    <p:extLst>
      <p:ext uri="{BB962C8B-B14F-4D97-AF65-F5344CB8AC3E}">
        <p14:creationId xmlns:p14="http://schemas.microsoft.com/office/powerpoint/2010/main" val="778710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810176-747F-4B98-99B7-4EF6B5AA46BC}"/>
              </a:ext>
            </a:extLst>
          </p:cNvPr>
          <p:cNvSpPr>
            <a:spLocks noGrp="1"/>
          </p:cNvSpPr>
          <p:nvPr>
            <p:ph type="body" idx="1"/>
          </p:nvPr>
        </p:nvSpPr>
        <p:spPr>
          <a:xfrm>
            <a:off x="234950" y="304800"/>
            <a:ext cx="10184339" cy="3877985"/>
          </a:xfrm>
        </p:spPr>
        <p:txBody>
          <a:bodyPr/>
          <a:lstStyle/>
          <a:p>
            <a:pPr algn="l"/>
            <a:r>
              <a:rPr lang="en-US" sz="1800" b="0" i="1" u="none" strike="noStrike" baseline="0" dirty="0">
                <a:latin typeface="BfkvlvTimes-Italic"/>
              </a:rPr>
              <a:t>Performance mining </a:t>
            </a:r>
            <a:r>
              <a:rPr lang="en-US" sz="1800" b="0" i="0" u="none" strike="noStrike" baseline="0" dirty="0">
                <a:latin typeface="QxpmdkTimes-Roman"/>
              </a:rPr>
              <a:t>techniques take as input a process model and an event log and produce as output an </a:t>
            </a:r>
            <a:r>
              <a:rPr lang="en-US" sz="1800" b="0" i="1" u="none" strike="noStrike" baseline="0" dirty="0">
                <a:latin typeface="BfkvlvTimes-Italic"/>
              </a:rPr>
              <a:t>enhanced process model</a:t>
            </a:r>
            <a:r>
              <a:rPr lang="en-US" sz="1800" b="0" i="0" u="none" strike="noStrike" baseline="0" dirty="0">
                <a:latin typeface="QxpmdkTimes-Roman"/>
              </a:rPr>
              <a:t>. The enhanced process model contains additional elements (e.g., color-coded elements) that can answer questions like: “Why is the process slow?”, or “Where do we waste the largest amount of time in a business process?” In other words, they can pinpoint the bottlenecks that slow</a:t>
            </a:r>
          </a:p>
          <a:p>
            <a:pPr algn="l"/>
            <a:r>
              <a:rPr lang="en-US" sz="1800" b="0" i="0" u="none" strike="noStrike" baseline="0" dirty="0">
                <a:latin typeface="QxpmdkTimes-Roman"/>
              </a:rPr>
              <a:t>down the process.</a:t>
            </a:r>
          </a:p>
          <a:p>
            <a:pPr algn="l"/>
            <a:endParaRPr lang="en-US" dirty="0">
              <a:latin typeface="QxpmdkTimes-Roman"/>
            </a:endParaRPr>
          </a:p>
          <a:p>
            <a:pPr algn="l"/>
            <a:r>
              <a:rPr lang="en-US" sz="1800" b="0" i="0" u="none" strike="noStrike" baseline="0" dirty="0">
                <a:latin typeface="QxpmdkTimes-Roman"/>
              </a:rPr>
              <a:t>Finally, </a:t>
            </a:r>
            <a:r>
              <a:rPr lang="en-US" sz="1800" b="0" i="1" u="none" strike="noStrike" baseline="0" dirty="0">
                <a:latin typeface="BfkvlvTimes-Italic"/>
              </a:rPr>
              <a:t>variants analysis </a:t>
            </a:r>
            <a:r>
              <a:rPr lang="en-US" sz="1800" b="0" i="0" u="none" strike="noStrike" baseline="0" dirty="0">
                <a:latin typeface="QxpmdkTimes-Roman"/>
              </a:rPr>
              <a:t>techniques take as input two event logs (corresponding to two variants of a process) and produce as output a list of differences. Typically, one of the event logs contains all the cases that end up in a positive outcome according to some criterion, while the other log contains all the cases that end up in a negative outcome. For example, the first log may contain all cases where the customer was satisfied, while the second one contains all cases that led to a complaint. Or the first log may contain all cases where the process completed on time, while the second one contains the delayed cases. Variants analysis techniques</a:t>
            </a:r>
          </a:p>
          <a:p>
            <a:pPr algn="l"/>
            <a:r>
              <a:rPr lang="en-US" sz="1800" b="0" i="0" u="none" strike="noStrike" baseline="0" dirty="0">
                <a:latin typeface="QxpmdkTimes-Roman"/>
              </a:rPr>
              <a:t>help their users to diagnose the reasons why an execution of a business process sometimes does not end up in a desirable outcome.</a:t>
            </a:r>
            <a:endParaRPr lang="en-US" dirty="0"/>
          </a:p>
        </p:txBody>
      </p:sp>
    </p:spTree>
    <p:extLst>
      <p:ext uri="{BB962C8B-B14F-4D97-AF65-F5344CB8AC3E}">
        <p14:creationId xmlns:p14="http://schemas.microsoft.com/office/powerpoint/2010/main" val="227042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96913" y="1315741"/>
            <a:ext cx="3680356" cy="2852737"/>
          </a:xfrm>
          <a:prstGeom prst="rect">
            <a:avLst/>
          </a:prstGeom>
        </p:spPr>
      </p:pic>
      <p:grpSp>
        <p:nvGrpSpPr>
          <p:cNvPr id="3" name="object 3"/>
          <p:cNvGrpSpPr/>
          <p:nvPr/>
        </p:nvGrpSpPr>
        <p:grpSpPr>
          <a:xfrm>
            <a:off x="5071234" y="5170245"/>
            <a:ext cx="676275" cy="318770"/>
            <a:chOff x="5071234" y="5170245"/>
            <a:chExt cx="676275" cy="318770"/>
          </a:xfrm>
        </p:grpSpPr>
        <p:pic>
          <p:nvPicPr>
            <p:cNvPr id="4" name="object 4"/>
            <p:cNvPicPr/>
            <p:nvPr/>
          </p:nvPicPr>
          <p:blipFill>
            <a:blip r:embed="rId3" cstate="print"/>
            <a:stretch>
              <a:fillRect/>
            </a:stretch>
          </p:blipFill>
          <p:spPr>
            <a:xfrm>
              <a:off x="5134987" y="5174599"/>
              <a:ext cx="608035" cy="309895"/>
            </a:xfrm>
            <a:prstGeom prst="rect">
              <a:avLst/>
            </a:prstGeom>
          </p:spPr>
        </p:pic>
        <p:sp>
          <p:nvSpPr>
            <p:cNvPr id="5" name="object 5"/>
            <p:cNvSpPr/>
            <p:nvPr/>
          </p:nvSpPr>
          <p:spPr>
            <a:xfrm>
              <a:off x="5134987" y="5174599"/>
              <a:ext cx="608330" cy="310515"/>
            </a:xfrm>
            <a:custGeom>
              <a:avLst/>
              <a:gdLst/>
              <a:ahLst/>
              <a:cxnLst/>
              <a:rect l="l" t="t" r="r" b="b"/>
              <a:pathLst>
                <a:path w="608329" h="310514">
                  <a:moveTo>
                    <a:pt x="40750" y="309894"/>
                  </a:moveTo>
                  <a:lnTo>
                    <a:pt x="567285" y="309894"/>
                  </a:lnTo>
                  <a:lnTo>
                    <a:pt x="583165" y="306856"/>
                  </a:lnTo>
                  <a:lnTo>
                    <a:pt x="596116" y="298564"/>
                  </a:lnTo>
                  <a:lnTo>
                    <a:pt x="604839" y="286253"/>
                  </a:lnTo>
                  <a:lnTo>
                    <a:pt x="608035" y="271157"/>
                  </a:lnTo>
                  <a:lnTo>
                    <a:pt x="608035" y="38736"/>
                  </a:lnTo>
                  <a:lnTo>
                    <a:pt x="604839" y="23641"/>
                  </a:lnTo>
                  <a:lnTo>
                    <a:pt x="596116" y="11330"/>
                  </a:lnTo>
                  <a:lnTo>
                    <a:pt x="583165" y="3038"/>
                  </a:lnTo>
                  <a:lnTo>
                    <a:pt x="567285" y="0"/>
                  </a:lnTo>
                  <a:lnTo>
                    <a:pt x="40750" y="0"/>
                  </a:lnTo>
                  <a:lnTo>
                    <a:pt x="24889" y="3038"/>
                  </a:lnTo>
                  <a:lnTo>
                    <a:pt x="11936" y="11330"/>
                  </a:lnTo>
                  <a:lnTo>
                    <a:pt x="3202" y="23641"/>
                  </a:lnTo>
                  <a:lnTo>
                    <a:pt x="0" y="38736"/>
                  </a:lnTo>
                  <a:lnTo>
                    <a:pt x="0" y="271157"/>
                  </a:lnTo>
                  <a:lnTo>
                    <a:pt x="3202" y="286253"/>
                  </a:lnTo>
                  <a:lnTo>
                    <a:pt x="11936" y="298564"/>
                  </a:lnTo>
                  <a:lnTo>
                    <a:pt x="24889" y="306856"/>
                  </a:lnTo>
                  <a:lnTo>
                    <a:pt x="40750" y="309894"/>
                  </a:lnTo>
                  <a:close/>
                </a:path>
              </a:pathLst>
            </a:custGeom>
            <a:ln w="8700">
              <a:solidFill>
                <a:srgbClr val="404040"/>
              </a:solidFill>
            </a:ln>
          </p:spPr>
          <p:txBody>
            <a:bodyPr wrap="square" lIns="0" tIns="0" rIns="0" bIns="0" rtlCol="0"/>
            <a:lstStyle/>
            <a:p>
              <a:endParaRPr/>
            </a:p>
          </p:txBody>
        </p:sp>
        <p:sp>
          <p:nvSpPr>
            <p:cNvPr id="6" name="object 6"/>
            <p:cNvSpPr/>
            <p:nvPr/>
          </p:nvSpPr>
          <p:spPr>
            <a:xfrm>
              <a:off x="5071234" y="5299246"/>
              <a:ext cx="64135" cy="60960"/>
            </a:xfrm>
            <a:custGeom>
              <a:avLst/>
              <a:gdLst/>
              <a:ahLst/>
              <a:cxnLst/>
              <a:rect l="l" t="t" r="r" b="b"/>
              <a:pathLst>
                <a:path w="64135" h="60960">
                  <a:moveTo>
                    <a:pt x="0" y="0"/>
                  </a:moveTo>
                  <a:lnTo>
                    <a:pt x="0" y="60601"/>
                  </a:lnTo>
                  <a:lnTo>
                    <a:pt x="63752" y="30300"/>
                  </a:lnTo>
                  <a:lnTo>
                    <a:pt x="0" y="0"/>
                  </a:lnTo>
                  <a:close/>
                </a:path>
              </a:pathLst>
            </a:custGeom>
            <a:solidFill>
              <a:srgbClr val="404040"/>
            </a:solidFill>
          </p:spPr>
          <p:txBody>
            <a:bodyPr wrap="square" lIns="0" tIns="0" rIns="0" bIns="0" rtlCol="0"/>
            <a:lstStyle/>
            <a:p>
              <a:endParaRPr/>
            </a:p>
          </p:txBody>
        </p:sp>
      </p:grpSp>
      <p:grpSp>
        <p:nvGrpSpPr>
          <p:cNvPr id="7" name="object 7"/>
          <p:cNvGrpSpPr/>
          <p:nvPr/>
        </p:nvGrpSpPr>
        <p:grpSpPr>
          <a:xfrm>
            <a:off x="5842273" y="4821523"/>
            <a:ext cx="1049655" cy="977900"/>
            <a:chOff x="5842273" y="4821523"/>
            <a:chExt cx="1049655" cy="977900"/>
          </a:xfrm>
        </p:grpSpPr>
        <p:pic>
          <p:nvPicPr>
            <p:cNvPr id="8" name="object 8"/>
            <p:cNvPicPr/>
            <p:nvPr/>
          </p:nvPicPr>
          <p:blipFill>
            <a:blip r:embed="rId4" cstate="print"/>
            <a:stretch>
              <a:fillRect/>
            </a:stretch>
          </p:blipFill>
          <p:spPr>
            <a:xfrm>
              <a:off x="5906024" y="5174599"/>
              <a:ext cx="326005" cy="309895"/>
            </a:xfrm>
            <a:prstGeom prst="rect">
              <a:avLst/>
            </a:prstGeom>
          </p:spPr>
        </p:pic>
        <p:sp>
          <p:nvSpPr>
            <p:cNvPr id="9" name="object 9"/>
            <p:cNvSpPr/>
            <p:nvPr/>
          </p:nvSpPr>
          <p:spPr>
            <a:xfrm>
              <a:off x="5906025" y="5174599"/>
              <a:ext cx="326390" cy="310515"/>
            </a:xfrm>
            <a:custGeom>
              <a:avLst/>
              <a:gdLst/>
              <a:ahLst/>
              <a:cxnLst/>
              <a:rect l="l" t="t" r="r" b="b"/>
              <a:pathLst>
                <a:path w="326389" h="310514">
                  <a:moveTo>
                    <a:pt x="0" y="154947"/>
                  </a:moveTo>
                  <a:lnTo>
                    <a:pt x="163002" y="0"/>
                  </a:lnTo>
                  <a:lnTo>
                    <a:pt x="326005" y="154947"/>
                  </a:lnTo>
                  <a:lnTo>
                    <a:pt x="163002" y="309894"/>
                  </a:lnTo>
                  <a:lnTo>
                    <a:pt x="0" y="154947"/>
                  </a:lnTo>
                  <a:close/>
                </a:path>
              </a:pathLst>
            </a:custGeom>
            <a:ln w="8820">
              <a:solidFill>
                <a:srgbClr val="404040"/>
              </a:solidFill>
            </a:ln>
          </p:spPr>
          <p:txBody>
            <a:bodyPr wrap="square" lIns="0" tIns="0" rIns="0" bIns="0" rtlCol="0"/>
            <a:lstStyle/>
            <a:p>
              <a:endParaRPr/>
            </a:p>
          </p:txBody>
        </p:sp>
        <p:sp>
          <p:nvSpPr>
            <p:cNvPr id="10" name="object 10"/>
            <p:cNvSpPr/>
            <p:nvPr/>
          </p:nvSpPr>
          <p:spPr>
            <a:xfrm>
              <a:off x="5982093" y="5246908"/>
              <a:ext cx="173990" cy="165735"/>
            </a:xfrm>
            <a:custGeom>
              <a:avLst/>
              <a:gdLst/>
              <a:ahLst/>
              <a:cxnLst/>
              <a:rect l="l" t="t" r="r" b="b"/>
              <a:pathLst>
                <a:path w="173989" h="165735">
                  <a:moveTo>
                    <a:pt x="0" y="82638"/>
                  </a:moveTo>
                  <a:lnTo>
                    <a:pt x="173869" y="82638"/>
                  </a:lnTo>
                </a:path>
                <a:path w="173989" h="165735">
                  <a:moveTo>
                    <a:pt x="86934" y="0"/>
                  </a:moveTo>
                  <a:lnTo>
                    <a:pt x="86934" y="165277"/>
                  </a:lnTo>
                </a:path>
              </a:pathLst>
            </a:custGeom>
            <a:ln w="8831">
              <a:solidFill>
                <a:srgbClr val="404040"/>
              </a:solidFill>
            </a:ln>
          </p:spPr>
          <p:txBody>
            <a:bodyPr wrap="square" lIns="0" tIns="0" rIns="0" bIns="0" rtlCol="0"/>
            <a:lstStyle/>
            <a:p>
              <a:endParaRPr/>
            </a:p>
          </p:txBody>
        </p:sp>
        <p:sp>
          <p:nvSpPr>
            <p:cNvPr id="11" name="object 11"/>
            <p:cNvSpPr/>
            <p:nvPr/>
          </p:nvSpPr>
          <p:spPr>
            <a:xfrm>
              <a:off x="5842273" y="5299246"/>
              <a:ext cx="64135" cy="60960"/>
            </a:xfrm>
            <a:custGeom>
              <a:avLst/>
              <a:gdLst/>
              <a:ahLst/>
              <a:cxnLst/>
              <a:rect l="l" t="t" r="r" b="b"/>
              <a:pathLst>
                <a:path w="64135"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pic>
          <p:nvPicPr>
            <p:cNvPr id="12" name="object 12"/>
            <p:cNvPicPr/>
            <p:nvPr/>
          </p:nvPicPr>
          <p:blipFill>
            <a:blip r:embed="rId5" cstate="print"/>
            <a:stretch>
              <a:fillRect/>
            </a:stretch>
          </p:blipFill>
          <p:spPr>
            <a:xfrm>
              <a:off x="6235289" y="4825968"/>
              <a:ext cx="652010" cy="387369"/>
            </a:xfrm>
            <a:prstGeom prst="rect">
              <a:avLst/>
            </a:prstGeom>
          </p:spPr>
        </p:pic>
        <p:sp>
          <p:nvSpPr>
            <p:cNvPr id="13" name="object 13"/>
            <p:cNvSpPr/>
            <p:nvPr/>
          </p:nvSpPr>
          <p:spPr>
            <a:xfrm>
              <a:off x="6235290" y="4825968"/>
              <a:ext cx="652145" cy="387985"/>
            </a:xfrm>
            <a:custGeom>
              <a:avLst/>
              <a:gdLst/>
              <a:ahLst/>
              <a:cxnLst/>
              <a:rect l="l" t="t" r="r" b="b"/>
              <a:pathLst>
                <a:path w="652145" h="387985">
                  <a:moveTo>
                    <a:pt x="40750" y="387368"/>
                  </a:moveTo>
                  <a:lnTo>
                    <a:pt x="611259" y="387368"/>
                  </a:lnTo>
                  <a:lnTo>
                    <a:pt x="627101" y="384330"/>
                  </a:lnTo>
                  <a:lnTo>
                    <a:pt x="640056" y="376037"/>
                  </a:lnTo>
                  <a:lnTo>
                    <a:pt x="648801" y="363726"/>
                  </a:lnTo>
                  <a:lnTo>
                    <a:pt x="652010" y="348631"/>
                  </a:lnTo>
                  <a:lnTo>
                    <a:pt x="652010" y="38736"/>
                  </a:lnTo>
                  <a:lnTo>
                    <a:pt x="648801" y="23641"/>
                  </a:lnTo>
                  <a:lnTo>
                    <a:pt x="640056" y="11330"/>
                  </a:lnTo>
                  <a:lnTo>
                    <a:pt x="627101" y="3038"/>
                  </a:lnTo>
                  <a:lnTo>
                    <a:pt x="611259" y="0"/>
                  </a:lnTo>
                  <a:lnTo>
                    <a:pt x="40750" y="0"/>
                  </a:lnTo>
                  <a:lnTo>
                    <a:pt x="24870" y="3038"/>
                  </a:lnTo>
                  <a:lnTo>
                    <a:pt x="11919" y="11330"/>
                  </a:lnTo>
                  <a:lnTo>
                    <a:pt x="3196" y="23641"/>
                  </a:lnTo>
                  <a:lnTo>
                    <a:pt x="0" y="38736"/>
                  </a:lnTo>
                  <a:lnTo>
                    <a:pt x="0" y="348631"/>
                  </a:lnTo>
                  <a:lnTo>
                    <a:pt x="3196" y="363726"/>
                  </a:lnTo>
                  <a:lnTo>
                    <a:pt x="11919" y="376037"/>
                  </a:lnTo>
                  <a:lnTo>
                    <a:pt x="24870" y="384330"/>
                  </a:lnTo>
                  <a:lnTo>
                    <a:pt x="40750" y="387368"/>
                  </a:lnTo>
                  <a:close/>
                </a:path>
              </a:pathLst>
            </a:custGeom>
            <a:ln w="8724">
              <a:solidFill>
                <a:srgbClr val="404040"/>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6235289" y="5484494"/>
              <a:ext cx="648750" cy="309894"/>
            </a:xfrm>
            <a:prstGeom prst="rect">
              <a:avLst/>
            </a:prstGeom>
          </p:spPr>
        </p:pic>
        <p:sp>
          <p:nvSpPr>
            <p:cNvPr id="15" name="object 15"/>
            <p:cNvSpPr/>
            <p:nvPr/>
          </p:nvSpPr>
          <p:spPr>
            <a:xfrm>
              <a:off x="6235290" y="5484494"/>
              <a:ext cx="648970" cy="310515"/>
            </a:xfrm>
            <a:custGeom>
              <a:avLst/>
              <a:gdLst/>
              <a:ahLst/>
              <a:cxnLst/>
              <a:rect l="l" t="t" r="r" b="b"/>
              <a:pathLst>
                <a:path w="648970" h="310514">
                  <a:moveTo>
                    <a:pt x="40750" y="309894"/>
                  </a:moveTo>
                  <a:lnTo>
                    <a:pt x="607999" y="309894"/>
                  </a:lnTo>
                  <a:lnTo>
                    <a:pt x="623879" y="306850"/>
                  </a:lnTo>
                  <a:lnTo>
                    <a:pt x="636830" y="298548"/>
                  </a:lnTo>
                  <a:lnTo>
                    <a:pt x="645553" y="286235"/>
                  </a:lnTo>
                  <a:lnTo>
                    <a:pt x="648750" y="271157"/>
                  </a:lnTo>
                  <a:lnTo>
                    <a:pt x="648750" y="38736"/>
                  </a:lnTo>
                  <a:lnTo>
                    <a:pt x="645553" y="23641"/>
                  </a:lnTo>
                  <a:lnTo>
                    <a:pt x="636830" y="11330"/>
                  </a:lnTo>
                  <a:lnTo>
                    <a:pt x="623879" y="3038"/>
                  </a:lnTo>
                  <a:lnTo>
                    <a:pt x="607999" y="0"/>
                  </a:lnTo>
                  <a:lnTo>
                    <a:pt x="40750" y="0"/>
                  </a:lnTo>
                  <a:lnTo>
                    <a:pt x="24870" y="3038"/>
                  </a:lnTo>
                  <a:lnTo>
                    <a:pt x="11919" y="11330"/>
                  </a:lnTo>
                  <a:lnTo>
                    <a:pt x="3196" y="23641"/>
                  </a:lnTo>
                  <a:lnTo>
                    <a:pt x="0" y="38736"/>
                  </a:lnTo>
                  <a:lnTo>
                    <a:pt x="0" y="271157"/>
                  </a:lnTo>
                  <a:lnTo>
                    <a:pt x="3196" y="286235"/>
                  </a:lnTo>
                  <a:lnTo>
                    <a:pt x="11919" y="298548"/>
                  </a:lnTo>
                  <a:lnTo>
                    <a:pt x="24870" y="306850"/>
                  </a:lnTo>
                  <a:lnTo>
                    <a:pt x="40750" y="309894"/>
                  </a:lnTo>
                  <a:close/>
                </a:path>
              </a:pathLst>
            </a:custGeom>
            <a:ln w="8691">
              <a:solidFill>
                <a:srgbClr val="404040"/>
              </a:solidFill>
            </a:ln>
          </p:spPr>
          <p:txBody>
            <a:bodyPr wrap="square" lIns="0" tIns="0" rIns="0" bIns="0" rtlCol="0"/>
            <a:lstStyle/>
            <a:p>
              <a:endParaRPr/>
            </a:p>
          </p:txBody>
        </p:sp>
      </p:grpSp>
      <p:sp>
        <p:nvSpPr>
          <p:cNvPr id="16" name="object 16"/>
          <p:cNvSpPr txBox="1"/>
          <p:nvPr/>
        </p:nvSpPr>
        <p:spPr>
          <a:xfrm>
            <a:off x="6298477" y="5505967"/>
            <a:ext cx="761365" cy="243840"/>
          </a:xfrm>
          <a:prstGeom prst="rect">
            <a:avLst/>
          </a:prstGeom>
        </p:spPr>
        <p:txBody>
          <a:bodyPr vert="horz" wrap="square" lIns="0" tIns="12065" rIns="0" bIns="0" rtlCol="0">
            <a:spAutoFit/>
          </a:bodyPr>
          <a:lstStyle/>
          <a:p>
            <a:pPr marL="74295">
              <a:lnSpc>
                <a:spcPts val="860"/>
              </a:lnSpc>
              <a:spcBef>
                <a:spcPts val="95"/>
              </a:spcBef>
              <a:tabLst>
                <a:tab pos="585470" algn="l"/>
                <a:tab pos="748030" algn="l"/>
              </a:tabLst>
            </a:pPr>
            <a:r>
              <a:rPr sz="750" spc="15" dirty="0">
                <a:latin typeface="Calibri"/>
                <a:cs typeface="Calibri"/>
              </a:rPr>
              <a:t>Compute	</a:t>
            </a:r>
            <a:r>
              <a:rPr sz="750" u="sng" spc="20" dirty="0">
                <a:uFill>
                  <a:solidFill>
                    <a:srgbClr val="404040"/>
                  </a:solidFill>
                </a:uFill>
                <a:latin typeface="Times New Roman"/>
                <a:cs typeface="Times New Roman"/>
              </a:rPr>
              <a:t> </a:t>
            </a:r>
            <a:r>
              <a:rPr sz="750" u="sng" spc="15" dirty="0">
                <a:uFill>
                  <a:solidFill>
                    <a:srgbClr val="404040"/>
                  </a:solidFill>
                </a:uFill>
                <a:latin typeface="Times New Roman"/>
                <a:cs typeface="Times New Roman"/>
              </a:rPr>
              <a:t>	</a:t>
            </a:r>
            <a:endParaRPr sz="750">
              <a:latin typeface="Times New Roman"/>
              <a:cs typeface="Times New Roman"/>
            </a:endParaRPr>
          </a:p>
          <a:p>
            <a:pPr marL="12700">
              <a:lnSpc>
                <a:spcPts val="860"/>
              </a:lnSpc>
            </a:pPr>
            <a:r>
              <a:rPr sz="750" spc="10" dirty="0">
                <a:latin typeface="Calibri"/>
                <a:cs typeface="Calibri"/>
              </a:rPr>
              <a:t>Installments</a:t>
            </a:r>
            <a:endParaRPr sz="750">
              <a:latin typeface="Calibri"/>
              <a:cs typeface="Calibri"/>
            </a:endParaRPr>
          </a:p>
        </p:txBody>
      </p:sp>
      <p:grpSp>
        <p:nvGrpSpPr>
          <p:cNvPr id="17" name="object 17"/>
          <p:cNvGrpSpPr/>
          <p:nvPr/>
        </p:nvGrpSpPr>
        <p:grpSpPr>
          <a:xfrm>
            <a:off x="6064265" y="4989351"/>
            <a:ext cx="3759835" cy="775335"/>
            <a:chOff x="6064265" y="4989351"/>
            <a:chExt cx="3759835" cy="775335"/>
          </a:xfrm>
        </p:grpSpPr>
        <p:sp>
          <p:nvSpPr>
            <p:cNvPr id="18" name="object 18"/>
            <p:cNvSpPr/>
            <p:nvPr/>
          </p:nvSpPr>
          <p:spPr>
            <a:xfrm>
              <a:off x="6069027" y="5484494"/>
              <a:ext cx="110489" cy="155575"/>
            </a:xfrm>
            <a:custGeom>
              <a:avLst/>
              <a:gdLst/>
              <a:ahLst/>
              <a:cxnLst/>
              <a:rect l="l" t="t" r="r" b="b"/>
              <a:pathLst>
                <a:path w="110489" h="155575">
                  <a:moveTo>
                    <a:pt x="0" y="0"/>
                  </a:moveTo>
                  <a:lnTo>
                    <a:pt x="0" y="154947"/>
                  </a:lnTo>
                  <a:lnTo>
                    <a:pt x="110479" y="154947"/>
                  </a:lnTo>
                </a:path>
              </a:pathLst>
            </a:custGeom>
            <a:ln w="8904">
              <a:solidFill>
                <a:srgbClr val="404040"/>
              </a:solidFill>
            </a:ln>
          </p:spPr>
          <p:txBody>
            <a:bodyPr wrap="square" lIns="0" tIns="0" rIns="0" bIns="0" rtlCol="0"/>
            <a:lstStyle/>
            <a:p>
              <a:endParaRPr/>
            </a:p>
          </p:txBody>
        </p:sp>
        <p:sp>
          <p:nvSpPr>
            <p:cNvPr id="19" name="object 19"/>
            <p:cNvSpPr/>
            <p:nvPr/>
          </p:nvSpPr>
          <p:spPr>
            <a:xfrm>
              <a:off x="6171538" y="5609141"/>
              <a:ext cx="64135" cy="60960"/>
            </a:xfrm>
            <a:custGeom>
              <a:avLst/>
              <a:gdLst/>
              <a:ahLst/>
              <a:cxnLst/>
              <a:rect l="l" t="t" r="r" b="b"/>
              <a:pathLst>
                <a:path w="64135"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sp>
          <p:nvSpPr>
            <p:cNvPr id="20" name="object 20"/>
            <p:cNvSpPr/>
            <p:nvPr/>
          </p:nvSpPr>
          <p:spPr>
            <a:xfrm>
              <a:off x="6069027" y="5019652"/>
              <a:ext cx="110489" cy="155575"/>
            </a:xfrm>
            <a:custGeom>
              <a:avLst/>
              <a:gdLst/>
              <a:ahLst/>
              <a:cxnLst/>
              <a:rect l="l" t="t" r="r" b="b"/>
              <a:pathLst>
                <a:path w="110489" h="155575">
                  <a:moveTo>
                    <a:pt x="0" y="154947"/>
                  </a:moveTo>
                  <a:lnTo>
                    <a:pt x="0" y="0"/>
                  </a:lnTo>
                  <a:lnTo>
                    <a:pt x="110479" y="0"/>
                  </a:lnTo>
                </a:path>
              </a:pathLst>
            </a:custGeom>
            <a:ln w="8904">
              <a:solidFill>
                <a:srgbClr val="404040"/>
              </a:solidFill>
            </a:ln>
          </p:spPr>
          <p:txBody>
            <a:bodyPr wrap="square" lIns="0" tIns="0" rIns="0" bIns="0" rtlCol="0"/>
            <a:lstStyle/>
            <a:p>
              <a:endParaRPr/>
            </a:p>
          </p:txBody>
        </p:sp>
        <p:sp>
          <p:nvSpPr>
            <p:cNvPr id="21" name="object 21"/>
            <p:cNvSpPr/>
            <p:nvPr/>
          </p:nvSpPr>
          <p:spPr>
            <a:xfrm>
              <a:off x="6171538" y="4989351"/>
              <a:ext cx="64135" cy="60960"/>
            </a:xfrm>
            <a:custGeom>
              <a:avLst/>
              <a:gdLst/>
              <a:ahLst/>
              <a:cxnLst/>
              <a:rect l="l" t="t" r="r" b="b"/>
              <a:pathLst>
                <a:path w="64135"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pic>
          <p:nvPicPr>
            <p:cNvPr id="22" name="object 22"/>
            <p:cNvPicPr/>
            <p:nvPr/>
          </p:nvPicPr>
          <p:blipFill>
            <a:blip r:embed="rId4" cstate="print"/>
            <a:stretch>
              <a:fillRect/>
            </a:stretch>
          </p:blipFill>
          <p:spPr>
            <a:xfrm>
              <a:off x="6884039" y="5174599"/>
              <a:ext cx="326005" cy="309895"/>
            </a:xfrm>
            <a:prstGeom prst="rect">
              <a:avLst/>
            </a:prstGeom>
          </p:spPr>
        </p:pic>
        <p:sp>
          <p:nvSpPr>
            <p:cNvPr id="23" name="object 23"/>
            <p:cNvSpPr/>
            <p:nvPr/>
          </p:nvSpPr>
          <p:spPr>
            <a:xfrm>
              <a:off x="6884040" y="5174599"/>
              <a:ext cx="326390" cy="310515"/>
            </a:xfrm>
            <a:custGeom>
              <a:avLst/>
              <a:gdLst/>
              <a:ahLst/>
              <a:cxnLst/>
              <a:rect l="l" t="t" r="r" b="b"/>
              <a:pathLst>
                <a:path w="326390" h="310514">
                  <a:moveTo>
                    <a:pt x="0" y="154947"/>
                  </a:moveTo>
                  <a:lnTo>
                    <a:pt x="163002" y="0"/>
                  </a:lnTo>
                  <a:lnTo>
                    <a:pt x="326005" y="154947"/>
                  </a:lnTo>
                  <a:lnTo>
                    <a:pt x="163002" y="309894"/>
                  </a:lnTo>
                  <a:lnTo>
                    <a:pt x="0" y="154947"/>
                  </a:lnTo>
                  <a:close/>
                </a:path>
              </a:pathLst>
            </a:custGeom>
            <a:ln w="8820">
              <a:solidFill>
                <a:srgbClr val="404040"/>
              </a:solidFill>
            </a:ln>
          </p:spPr>
          <p:txBody>
            <a:bodyPr wrap="square" lIns="0" tIns="0" rIns="0" bIns="0" rtlCol="0"/>
            <a:lstStyle/>
            <a:p>
              <a:endParaRPr/>
            </a:p>
          </p:txBody>
        </p:sp>
        <p:sp>
          <p:nvSpPr>
            <p:cNvPr id="24" name="object 24"/>
            <p:cNvSpPr/>
            <p:nvPr/>
          </p:nvSpPr>
          <p:spPr>
            <a:xfrm>
              <a:off x="6960108" y="5246908"/>
              <a:ext cx="173990" cy="165735"/>
            </a:xfrm>
            <a:custGeom>
              <a:avLst/>
              <a:gdLst/>
              <a:ahLst/>
              <a:cxnLst/>
              <a:rect l="l" t="t" r="r" b="b"/>
              <a:pathLst>
                <a:path w="173990" h="165735">
                  <a:moveTo>
                    <a:pt x="0" y="82638"/>
                  </a:moveTo>
                  <a:lnTo>
                    <a:pt x="173869" y="82638"/>
                  </a:lnTo>
                </a:path>
                <a:path w="173990" h="165735">
                  <a:moveTo>
                    <a:pt x="86934" y="0"/>
                  </a:moveTo>
                  <a:lnTo>
                    <a:pt x="86934" y="165277"/>
                  </a:lnTo>
                </a:path>
              </a:pathLst>
            </a:custGeom>
            <a:ln w="8831">
              <a:solidFill>
                <a:srgbClr val="404040"/>
              </a:solidFill>
            </a:ln>
          </p:spPr>
          <p:txBody>
            <a:bodyPr wrap="square" lIns="0" tIns="0" rIns="0" bIns="0" rtlCol="0"/>
            <a:lstStyle/>
            <a:p>
              <a:endParaRPr/>
            </a:p>
          </p:txBody>
        </p:sp>
        <p:sp>
          <p:nvSpPr>
            <p:cNvPr id="25" name="object 25"/>
            <p:cNvSpPr/>
            <p:nvPr/>
          </p:nvSpPr>
          <p:spPr>
            <a:xfrm>
              <a:off x="6887300" y="5019652"/>
              <a:ext cx="160020" cy="102235"/>
            </a:xfrm>
            <a:custGeom>
              <a:avLst/>
              <a:gdLst/>
              <a:ahLst/>
              <a:cxnLst/>
              <a:rect l="l" t="t" r="r" b="b"/>
              <a:pathLst>
                <a:path w="160020" h="102235">
                  <a:moveTo>
                    <a:pt x="0" y="0"/>
                  </a:moveTo>
                  <a:lnTo>
                    <a:pt x="159742" y="0"/>
                  </a:lnTo>
                  <a:lnTo>
                    <a:pt x="159742" y="101920"/>
                  </a:lnTo>
                </a:path>
              </a:pathLst>
            </a:custGeom>
            <a:ln w="8737">
              <a:solidFill>
                <a:srgbClr val="404040"/>
              </a:solidFill>
            </a:ln>
          </p:spPr>
          <p:txBody>
            <a:bodyPr wrap="square" lIns="0" tIns="0" rIns="0" bIns="0" rtlCol="0"/>
            <a:lstStyle/>
            <a:p>
              <a:endParaRPr/>
            </a:p>
          </p:txBody>
        </p:sp>
        <p:sp>
          <p:nvSpPr>
            <p:cNvPr id="26" name="object 26"/>
            <p:cNvSpPr/>
            <p:nvPr/>
          </p:nvSpPr>
          <p:spPr>
            <a:xfrm>
              <a:off x="7015162" y="5113997"/>
              <a:ext cx="64135" cy="431165"/>
            </a:xfrm>
            <a:custGeom>
              <a:avLst/>
              <a:gdLst/>
              <a:ahLst/>
              <a:cxnLst/>
              <a:rect l="l" t="t" r="r" b="b"/>
              <a:pathLst>
                <a:path w="64134" h="431164">
                  <a:moveTo>
                    <a:pt x="63754" y="431101"/>
                  </a:moveTo>
                  <a:lnTo>
                    <a:pt x="31877" y="370497"/>
                  </a:lnTo>
                  <a:lnTo>
                    <a:pt x="0" y="431101"/>
                  </a:lnTo>
                  <a:lnTo>
                    <a:pt x="63754" y="431101"/>
                  </a:lnTo>
                  <a:close/>
                </a:path>
                <a:path w="64134" h="431164">
                  <a:moveTo>
                    <a:pt x="63754" y="0"/>
                  </a:moveTo>
                  <a:lnTo>
                    <a:pt x="0" y="0"/>
                  </a:lnTo>
                  <a:lnTo>
                    <a:pt x="31877" y="60604"/>
                  </a:lnTo>
                  <a:lnTo>
                    <a:pt x="63754" y="0"/>
                  </a:lnTo>
                  <a:close/>
                </a:path>
              </a:pathLst>
            </a:custGeom>
            <a:solidFill>
              <a:srgbClr val="404040"/>
            </a:solidFill>
          </p:spPr>
          <p:txBody>
            <a:bodyPr wrap="square" lIns="0" tIns="0" rIns="0" bIns="0" rtlCol="0"/>
            <a:lstStyle/>
            <a:p>
              <a:endParaRPr/>
            </a:p>
          </p:txBody>
        </p:sp>
        <p:sp>
          <p:nvSpPr>
            <p:cNvPr id="27" name="object 27"/>
            <p:cNvSpPr/>
            <p:nvPr/>
          </p:nvSpPr>
          <p:spPr>
            <a:xfrm>
              <a:off x="7210045" y="5329547"/>
              <a:ext cx="107314" cy="0"/>
            </a:xfrm>
            <a:custGeom>
              <a:avLst/>
              <a:gdLst/>
              <a:ahLst/>
              <a:cxnLst/>
              <a:rect l="l" t="t" r="r" b="b"/>
              <a:pathLst>
                <a:path w="107315">
                  <a:moveTo>
                    <a:pt x="0" y="0"/>
                  </a:moveTo>
                  <a:lnTo>
                    <a:pt x="107219" y="0"/>
                  </a:lnTo>
                </a:path>
              </a:pathLst>
            </a:custGeom>
            <a:ln w="8608">
              <a:solidFill>
                <a:srgbClr val="404040"/>
              </a:solidFill>
            </a:ln>
          </p:spPr>
          <p:txBody>
            <a:bodyPr wrap="square" lIns="0" tIns="0" rIns="0" bIns="0" rtlCol="0"/>
            <a:lstStyle/>
            <a:p>
              <a:endParaRPr/>
            </a:p>
          </p:txBody>
        </p:sp>
        <p:pic>
          <p:nvPicPr>
            <p:cNvPr id="28" name="object 28"/>
            <p:cNvPicPr/>
            <p:nvPr/>
          </p:nvPicPr>
          <p:blipFill>
            <a:blip r:embed="rId4" cstate="print"/>
            <a:stretch>
              <a:fillRect/>
            </a:stretch>
          </p:blipFill>
          <p:spPr>
            <a:xfrm>
              <a:off x="7373048" y="5174599"/>
              <a:ext cx="326005" cy="309895"/>
            </a:xfrm>
            <a:prstGeom prst="rect">
              <a:avLst/>
            </a:prstGeom>
          </p:spPr>
        </p:pic>
        <p:sp>
          <p:nvSpPr>
            <p:cNvPr id="29" name="object 29"/>
            <p:cNvSpPr/>
            <p:nvPr/>
          </p:nvSpPr>
          <p:spPr>
            <a:xfrm>
              <a:off x="7373048" y="5174599"/>
              <a:ext cx="326390" cy="310515"/>
            </a:xfrm>
            <a:custGeom>
              <a:avLst/>
              <a:gdLst/>
              <a:ahLst/>
              <a:cxnLst/>
              <a:rect l="l" t="t" r="r" b="b"/>
              <a:pathLst>
                <a:path w="326390" h="310514">
                  <a:moveTo>
                    <a:pt x="0" y="154947"/>
                  </a:moveTo>
                  <a:lnTo>
                    <a:pt x="163002" y="0"/>
                  </a:lnTo>
                  <a:lnTo>
                    <a:pt x="326005" y="154947"/>
                  </a:lnTo>
                  <a:lnTo>
                    <a:pt x="163002" y="309894"/>
                  </a:lnTo>
                  <a:lnTo>
                    <a:pt x="0" y="154947"/>
                  </a:lnTo>
                  <a:close/>
                </a:path>
                <a:path w="326390" h="310514">
                  <a:moveTo>
                    <a:pt x="128228" y="82638"/>
                  </a:moveTo>
                  <a:lnTo>
                    <a:pt x="197776" y="227256"/>
                  </a:lnTo>
                </a:path>
                <a:path w="326390" h="310514">
                  <a:moveTo>
                    <a:pt x="197776" y="82638"/>
                  </a:moveTo>
                  <a:lnTo>
                    <a:pt x="128228" y="227256"/>
                  </a:lnTo>
                </a:path>
              </a:pathLst>
            </a:custGeom>
            <a:ln w="8831">
              <a:solidFill>
                <a:srgbClr val="404040"/>
              </a:solidFill>
            </a:ln>
          </p:spPr>
          <p:txBody>
            <a:bodyPr wrap="square" lIns="0" tIns="0" rIns="0" bIns="0" rtlCol="0"/>
            <a:lstStyle/>
            <a:p>
              <a:endParaRPr/>
            </a:p>
          </p:txBody>
        </p:sp>
        <p:sp>
          <p:nvSpPr>
            <p:cNvPr id="30" name="object 30"/>
            <p:cNvSpPr/>
            <p:nvPr/>
          </p:nvSpPr>
          <p:spPr>
            <a:xfrm>
              <a:off x="7309295" y="5299246"/>
              <a:ext cx="64135" cy="60960"/>
            </a:xfrm>
            <a:custGeom>
              <a:avLst/>
              <a:gdLst/>
              <a:ahLst/>
              <a:cxnLst/>
              <a:rect l="l" t="t" r="r" b="b"/>
              <a:pathLst>
                <a:path w="64134" h="60960">
                  <a:moveTo>
                    <a:pt x="0" y="0"/>
                  </a:moveTo>
                  <a:lnTo>
                    <a:pt x="0" y="60601"/>
                  </a:lnTo>
                  <a:lnTo>
                    <a:pt x="63752" y="30300"/>
                  </a:lnTo>
                  <a:lnTo>
                    <a:pt x="0" y="0"/>
                  </a:lnTo>
                  <a:close/>
                </a:path>
              </a:pathLst>
            </a:custGeom>
            <a:solidFill>
              <a:srgbClr val="404040"/>
            </a:solidFill>
          </p:spPr>
          <p:txBody>
            <a:bodyPr wrap="square" lIns="0" tIns="0" rIns="0" bIns="0" rtlCol="0"/>
            <a:lstStyle/>
            <a:p>
              <a:endParaRPr/>
            </a:p>
          </p:txBody>
        </p:sp>
        <p:pic>
          <p:nvPicPr>
            <p:cNvPr id="31" name="object 31"/>
            <p:cNvPicPr/>
            <p:nvPr/>
          </p:nvPicPr>
          <p:blipFill>
            <a:blip r:embed="rId7" cstate="print"/>
            <a:stretch>
              <a:fillRect/>
            </a:stretch>
          </p:blipFill>
          <p:spPr>
            <a:xfrm>
              <a:off x="9169336" y="5368283"/>
              <a:ext cx="649927" cy="391672"/>
            </a:xfrm>
            <a:prstGeom prst="rect">
              <a:avLst/>
            </a:prstGeom>
          </p:spPr>
        </p:pic>
        <p:sp>
          <p:nvSpPr>
            <p:cNvPr id="32" name="object 32"/>
            <p:cNvSpPr/>
            <p:nvPr/>
          </p:nvSpPr>
          <p:spPr>
            <a:xfrm>
              <a:off x="9169336" y="5368284"/>
              <a:ext cx="650240" cy="391795"/>
            </a:xfrm>
            <a:custGeom>
              <a:avLst/>
              <a:gdLst/>
              <a:ahLst/>
              <a:cxnLst/>
              <a:rect l="l" t="t" r="r" b="b"/>
              <a:pathLst>
                <a:path w="650240" h="391795">
                  <a:moveTo>
                    <a:pt x="40750" y="391672"/>
                  </a:moveTo>
                  <a:lnTo>
                    <a:pt x="609267" y="391672"/>
                  </a:lnTo>
                  <a:lnTo>
                    <a:pt x="625109" y="388628"/>
                  </a:lnTo>
                  <a:lnTo>
                    <a:pt x="638064" y="380325"/>
                  </a:lnTo>
                  <a:lnTo>
                    <a:pt x="646808" y="368012"/>
                  </a:lnTo>
                  <a:lnTo>
                    <a:pt x="650018" y="352935"/>
                  </a:lnTo>
                  <a:lnTo>
                    <a:pt x="650018" y="38736"/>
                  </a:lnTo>
                  <a:lnTo>
                    <a:pt x="646808" y="23641"/>
                  </a:lnTo>
                  <a:lnTo>
                    <a:pt x="638064" y="11330"/>
                  </a:lnTo>
                  <a:lnTo>
                    <a:pt x="625109" y="3038"/>
                  </a:lnTo>
                  <a:lnTo>
                    <a:pt x="609267" y="0"/>
                  </a:lnTo>
                  <a:lnTo>
                    <a:pt x="40750" y="0"/>
                  </a:lnTo>
                  <a:lnTo>
                    <a:pt x="24870" y="3038"/>
                  </a:lnTo>
                  <a:lnTo>
                    <a:pt x="11919" y="11330"/>
                  </a:lnTo>
                  <a:lnTo>
                    <a:pt x="3196" y="23641"/>
                  </a:lnTo>
                  <a:lnTo>
                    <a:pt x="0" y="38736"/>
                  </a:lnTo>
                  <a:lnTo>
                    <a:pt x="0" y="352935"/>
                  </a:lnTo>
                  <a:lnTo>
                    <a:pt x="3196" y="368012"/>
                  </a:lnTo>
                  <a:lnTo>
                    <a:pt x="11919" y="380325"/>
                  </a:lnTo>
                  <a:lnTo>
                    <a:pt x="24870" y="388628"/>
                  </a:lnTo>
                  <a:lnTo>
                    <a:pt x="40750" y="391672"/>
                  </a:lnTo>
                  <a:close/>
                </a:path>
              </a:pathLst>
            </a:custGeom>
            <a:ln w="8727">
              <a:solidFill>
                <a:srgbClr val="404040"/>
              </a:solidFill>
            </a:ln>
          </p:spPr>
          <p:txBody>
            <a:bodyPr wrap="square" lIns="0" tIns="0" rIns="0" bIns="0" rtlCol="0"/>
            <a:lstStyle/>
            <a:p>
              <a:endParaRPr/>
            </a:p>
          </p:txBody>
        </p:sp>
      </p:grpSp>
      <p:sp>
        <p:nvSpPr>
          <p:cNvPr id="33" name="object 33"/>
          <p:cNvSpPr txBox="1"/>
          <p:nvPr/>
        </p:nvSpPr>
        <p:spPr>
          <a:xfrm>
            <a:off x="9252083" y="5378566"/>
            <a:ext cx="484505" cy="347980"/>
          </a:xfrm>
          <a:prstGeom prst="rect">
            <a:avLst/>
          </a:prstGeom>
        </p:spPr>
        <p:txBody>
          <a:bodyPr vert="horz" wrap="square" lIns="0" tIns="24130" rIns="0" bIns="0" rtlCol="0">
            <a:spAutoFit/>
          </a:bodyPr>
          <a:lstStyle/>
          <a:p>
            <a:pPr marL="12700" marR="5080" algn="ctr">
              <a:lnSpc>
                <a:spcPts val="819"/>
              </a:lnSpc>
              <a:spcBef>
                <a:spcPts val="190"/>
              </a:spcBef>
            </a:pPr>
            <a:r>
              <a:rPr sz="750" spc="15" dirty="0">
                <a:latin typeface="Calibri"/>
                <a:cs typeface="Calibri"/>
              </a:rPr>
              <a:t>Approve </a:t>
            </a:r>
            <a:r>
              <a:rPr sz="750" spc="20" dirty="0">
                <a:latin typeface="Calibri"/>
                <a:cs typeface="Calibri"/>
              </a:rPr>
              <a:t> </a:t>
            </a:r>
            <a:r>
              <a:rPr sz="750" spc="15" dirty="0">
                <a:latin typeface="Calibri"/>
                <a:cs typeface="Calibri"/>
              </a:rPr>
              <a:t>Simple </a:t>
            </a:r>
            <a:r>
              <a:rPr sz="750" spc="20" dirty="0">
                <a:latin typeface="Calibri"/>
                <a:cs typeface="Calibri"/>
              </a:rPr>
              <a:t> </a:t>
            </a:r>
            <a:r>
              <a:rPr sz="750" spc="10" dirty="0">
                <a:latin typeface="Calibri"/>
                <a:cs typeface="Calibri"/>
              </a:rPr>
              <a:t>Application</a:t>
            </a:r>
            <a:endParaRPr sz="750">
              <a:latin typeface="Calibri"/>
              <a:cs typeface="Calibri"/>
            </a:endParaRPr>
          </a:p>
        </p:txBody>
      </p:sp>
      <p:grpSp>
        <p:nvGrpSpPr>
          <p:cNvPr id="34" name="object 34"/>
          <p:cNvGrpSpPr/>
          <p:nvPr/>
        </p:nvGrpSpPr>
        <p:grpSpPr>
          <a:xfrm>
            <a:off x="7531606" y="4836556"/>
            <a:ext cx="2292350" cy="1506855"/>
            <a:chOff x="7531606" y="4836556"/>
            <a:chExt cx="2292350" cy="1506855"/>
          </a:xfrm>
        </p:grpSpPr>
        <p:sp>
          <p:nvSpPr>
            <p:cNvPr id="35" name="object 35"/>
            <p:cNvSpPr/>
            <p:nvPr/>
          </p:nvSpPr>
          <p:spPr>
            <a:xfrm>
              <a:off x="7536051" y="4866857"/>
              <a:ext cx="1045844" cy="307975"/>
            </a:xfrm>
            <a:custGeom>
              <a:avLst/>
              <a:gdLst/>
              <a:ahLst/>
              <a:cxnLst/>
              <a:rect l="l" t="t" r="r" b="b"/>
              <a:pathLst>
                <a:path w="1045845" h="307975">
                  <a:moveTo>
                    <a:pt x="0" y="307742"/>
                  </a:moveTo>
                  <a:lnTo>
                    <a:pt x="0" y="0"/>
                  </a:lnTo>
                  <a:lnTo>
                    <a:pt x="1045752" y="0"/>
                  </a:lnTo>
                </a:path>
              </a:pathLst>
            </a:custGeom>
            <a:ln w="8643">
              <a:solidFill>
                <a:srgbClr val="404040"/>
              </a:solidFill>
            </a:ln>
          </p:spPr>
          <p:txBody>
            <a:bodyPr wrap="square" lIns="0" tIns="0" rIns="0" bIns="0" rtlCol="0"/>
            <a:lstStyle/>
            <a:p>
              <a:endParaRPr/>
            </a:p>
          </p:txBody>
        </p:sp>
        <p:sp>
          <p:nvSpPr>
            <p:cNvPr id="36" name="object 36"/>
            <p:cNvSpPr/>
            <p:nvPr/>
          </p:nvSpPr>
          <p:spPr>
            <a:xfrm>
              <a:off x="8573743" y="4836556"/>
              <a:ext cx="64135" cy="60960"/>
            </a:xfrm>
            <a:custGeom>
              <a:avLst/>
              <a:gdLst/>
              <a:ahLst/>
              <a:cxnLst/>
              <a:rect l="l" t="t" r="r" b="b"/>
              <a:pathLst>
                <a:path w="64134" h="60960">
                  <a:moveTo>
                    <a:pt x="0" y="0"/>
                  </a:moveTo>
                  <a:lnTo>
                    <a:pt x="0" y="60601"/>
                  </a:lnTo>
                  <a:lnTo>
                    <a:pt x="63842" y="30300"/>
                  </a:lnTo>
                  <a:lnTo>
                    <a:pt x="0" y="0"/>
                  </a:lnTo>
                  <a:close/>
                </a:path>
              </a:pathLst>
            </a:custGeom>
            <a:solidFill>
              <a:srgbClr val="404040"/>
            </a:solidFill>
          </p:spPr>
          <p:txBody>
            <a:bodyPr wrap="square" lIns="0" tIns="0" rIns="0" bIns="0" rtlCol="0"/>
            <a:lstStyle/>
            <a:p>
              <a:endParaRPr/>
            </a:p>
          </p:txBody>
        </p:sp>
        <p:pic>
          <p:nvPicPr>
            <p:cNvPr id="37" name="object 37"/>
            <p:cNvPicPr/>
            <p:nvPr/>
          </p:nvPicPr>
          <p:blipFill>
            <a:blip r:embed="rId8" cstate="print"/>
            <a:stretch>
              <a:fillRect/>
            </a:stretch>
          </p:blipFill>
          <p:spPr>
            <a:xfrm>
              <a:off x="9169336" y="5951488"/>
              <a:ext cx="649927" cy="387368"/>
            </a:xfrm>
            <a:prstGeom prst="rect">
              <a:avLst/>
            </a:prstGeom>
          </p:spPr>
        </p:pic>
        <p:sp>
          <p:nvSpPr>
            <p:cNvPr id="38" name="object 38"/>
            <p:cNvSpPr/>
            <p:nvPr/>
          </p:nvSpPr>
          <p:spPr>
            <a:xfrm>
              <a:off x="9169336" y="5951488"/>
              <a:ext cx="650240" cy="387985"/>
            </a:xfrm>
            <a:custGeom>
              <a:avLst/>
              <a:gdLst/>
              <a:ahLst/>
              <a:cxnLst/>
              <a:rect l="l" t="t" r="r" b="b"/>
              <a:pathLst>
                <a:path w="650240" h="387985">
                  <a:moveTo>
                    <a:pt x="40750" y="387368"/>
                  </a:moveTo>
                  <a:lnTo>
                    <a:pt x="609267" y="387368"/>
                  </a:lnTo>
                  <a:lnTo>
                    <a:pt x="625109" y="384323"/>
                  </a:lnTo>
                  <a:lnTo>
                    <a:pt x="638064" y="376021"/>
                  </a:lnTo>
                  <a:lnTo>
                    <a:pt x="646808" y="363708"/>
                  </a:lnTo>
                  <a:lnTo>
                    <a:pt x="650018" y="348631"/>
                  </a:lnTo>
                  <a:lnTo>
                    <a:pt x="650018" y="38736"/>
                  </a:lnTo>
                  <a:lnTo>
                    <a:pt x="646808" y="23659"/>
                  </a:lnTo>
                  <a:lnTo>
                    <a:pt x="638064" y="11346"/>
                  </a:lnTo>
                  <a:lnTo>
                    <a:pt x="625109" y="3044"/>
                  </a:lnTo>
                  <a:lnTo>
                    <a:pt x="609267" y="0"/>
                  </a:lnTo>
                  <a:lnTo>
                    <a:pt x="40750" y="0"/>
                  </a:lnTo>
                  <a:lnTo>
                    <a:pt x="24870" y="3044"/>
                  </a:lnTo>
                  <a:lnTo>
                    <a:pt x="11919" y="11346"/>
                  </a:lnTo>
                  <a:lnTo>
                    <a:pt x="3196" y="23659"/>
                  </a:lnTo>
                  <a:lnTo>
                    <a:pt x="0" y="38736"/>
                  </a:lnTo>
                  <a:lnTo>
                    <a:pt x="0" y="348631"/>
                  </a:lnTo>
                  <a:lnTo>
                    <a:pt x="3196" y="363708"/>
                  </a:lnTo>
                  <a:lnTo>
                    <a:pt x="11919" y="376021"/>
                  </a:lnTo>
                  <a:lnTo>
                    <a:pt x="24870" y="384323"/>
                  </a:lnTo>
                  <a:lnTo>
                    <a:pt x="40750" y="387368"/>
                  </a:lnTo>
                  <a:close/>
                </a:path>
              </a:pathLst>
            </a:custGeom>
            <a:ln w="8725">
              <a:solidFill>
                <a:srgbClr val="404040"/>
              </a:solidFill>
            </a:ln>
          </p:spPr>
          <p:txBody>
            <a:bodyPr wrap="square" lIns="0" tIns="0" rIns="0" bIns="0" rtlCol="0"/>
            <a:lstStyle/>
            <a:p>
              <a:endParaRPr/>
            </a:p>
          </p:txBody>
        </p:sp>
      </p:grpSp>
      <p:sp>
        <p:nvSpPr>
          <p:cNvPr id="39" name="object 39"/>
          <p:cNvSpPr txBox="1"/>
          <p:nvPr/>
        </p:nvSpPr>
        <p:spPr>
          <a:xfrm>
            <a:off x="9252083" y="5959662"/>
            <a:ext cx="484505" cy="347345"/>
          </a:xfrm>
          <a:prstGeom prst="rect">
            <a:avLst/>
          </a:prstGeom>
        </p:spPr>
        <p:txBody>
          <a:bodyPr vert="horz" wrap="square" lIns="0" tIns="24130" rIns="0" bIns="0" rtlCol="0">
            <a:spAutoFit/>
          </a:bodyPr>
          <a:lstStyle/>
          <a:p>
            <a:pPr marL="12700" marR="5080" indent="57150" algn="just">
              <a:lnSpc>
                <a:spcPts val="819"/>
              </a:lnSpc>
              <a:spcBef>
                <a:spcPts val="190"/>
              </a:spcBef>
            </a:pPr>
            <a:r>
              <a:rPr sz="750" spc="15" dirty="0">
                <a:latin typeface="Calibri"/>
                <a:cs typeface="Calibri"/>
              </a:rPr>
              <a:t>Approve </a:t>
            </a:r>
            <a:r>
              <a:rPr sz="750" spc="20" dirty="0">
                <a:latin typeface="Calibri"/>
                <a:cs typeface="Calibri"/>
              </a:rPr>
              <a:t> </a:t>
            </a:r>
            <a:r>
              <a:rPr sz="750" spc="15" dirty="0">
                <a:latin typeface="Calibri"/>
                <a:cs typeface="Calibri"/>
              </a:rPr>
              <a:t>Complex </a:t>
            </a:r>
            <a:r>
              <a:rPr sz="750" spc="20" dirty="0">
                <a:latin typeface="Calibri"/>
                <a:cs typeface="Calibri"/>
              </a:rPr>
              <a:t> </a:t>
            </a:r>
            <a:r>
              <a:rPr sz="750" spc="10" dirty="0">
                <a:latin typeface="Calibri"/>
                <a:cs typeface="Calibri"/>
              </a:rPr>
              <a:t>Application</a:t>
            </a:r>
            <a:endParaRPr sz="750">
              <a:latin typeface="Calibri"/>
              <a:cs typeface="Calibri"/>
            </a:endParaRPr>
          </a:p>
        </p:txBody>
      </p:sp>
      <p:grpSp>
        <p:nvGrpSpPr>
          <p:cNvPr id="40" name="object 40"/>
          <p:cNvGrpSpPr/>
          <p:nvPr/>
        </p:nvGrpSpPr>
        <p:grpSpPr>
          <a:xfrm>
            <a:off x="8633141" y="4707464"/>
            <a:ext cx="661035" cy="1468120"/>
            <a:chOff x="8633141" y="4707464"/>
            <a:chExt cx="661035" cy="1468120"/>
          </a:xfrm>
        </p:grpSpPr>
        <p:pic>
          <p:nvPicPr>
            <p:cNvPr id="41" name="object 41"/>
            <p:cNvPicPr/>
            <p:nvPr/>
          </p:nvPicPr>
          <p:blipFill>
            <a:blip r:embed="rId9" cstate="print"/>
            <a:stretch>
              <a:fillRect/>
            </a:stretch>
          </p:blipFill>
          <p:spPr>
            <a:xfrm>
              <a:off x="8637495" y="4711909"/>
              <a:ext cx="652010" cy="309895"/>
            </a:xfrm>
            <a:prstGeom prst="rect">
              <a:avLst/>
            </a:prstGeom>
          </p:spPr>
        </p:pic>
        <p:sp>
          <p:nvSpPr>
            <p:cNvPr id="42" name="object 42"/>
            <p:cNvSpPr/>
            <p:nvPr/>
          </p:nvSpPr>
          <p:spPr>
            <a:xfrm>
              <a:off x="8637586" y="4711909"/>
              <a:ext cx="652145" cy="1433830"/>
            </a:xfrm>
            <a:custGeom>
              <a:avLst/>
              <a:gdLst/>
              <a:ahLst/>
              <a:cxnLst/>
              <a:rect l="l" t="t" r="r" b="b"/>
              <a:pathLst>
                <a:path w="652145" h="1433829">
                  <a:moveTo>
                    <a:pt x="40750" y="309894"/>
                  </a:moveTo>
                  <a:lnTo>
                    <a:pt x="611259" y="309894"/>
                  </a:lnTo>
                  <a:lnTo>
                    <a:pt x="627101" y="306856"/>
                  </a:lnTo>
                  <a:lnTo>
                    <a:pt x="640056" y="298564"/>
                  </a:lnTo>
                  <a:lnTo>
                    <a:pt x="648801" y="286253"/>
                  </a:lnTo>
                  <a:lnTo>
                    <a:pt x="652010" y="271157"/>
                  </a:lnTo>
                  <a:lnTo>
                    <a:pt x="652010" y="38736"/>
                  </a:lnTo>
                  <a:lnTo>
                    <a:pt x="648801" y="23641"/>
                  </a:lnTo>
                  <a:lnTo>
                    <a:pt x="640056" y="11330"/>
                  </a:lnTo>
                  <a:lnTo>
                    <a:pt x="627101" y="3038"/>
                  </a:lnTo>
                  <a:lnTo>
                    <a:pt x="611259" y="0"/>
                  </a:lnTo>
                  <a:lnTo>
                    <a:pt x="40750" y="0"/>
                  </a:lnTo>
                  <a:lnTo>
                    <a:pt x="24870" y="3038"/>
                  </a:lnTo>
                  <a:lnTo>
                    <a:pt x="11919" y="11330"/>
                  </a:lnTo>
                  <a:lnTo>
                    <a:pt x="3196" y="23641"/>
                  </a:lnTo>
                  <a:lnTo>
                    <a:pt x="0" y="38736"/>
                  </a:lnTo>
                  <a:lnTo>
                    <a:pt x="0" y="271157"/>
                  </a:lnTo>
                  <a:lnTo>
                    <a:pt x="3196" y="286253"/>
                  </a:lnTo>
                  <a:lnTo>
                    <a:pt x="11919" y="298564"/>
                  </a:lnTo>
                  <a:lnTo>
                    <a:pt x="24870" y="306856"/>
                  </a:lnTo>
                  <a:lnTo>
                    <a:pt x="40750" y="309894"/>
                  </a:lnTo>
                  <a:close/>
                </a:path>
                <a:path w="652145" h="1433829">
                  <a:moveTo>
                    <a:pt x="205745" y="1317052"/>
                  </a:moveTo>
                  <a:lnTo>
                    <a:pt x="205745" y="1433263"/>
                  </a:lnTo>
                  <a:lnTo>
                    <a:pt x="475967" y="1433263"/>
                  </a:lnTo>
                </a:path>
              </a:pathLst>
            </a:custGeom>
            <a:ln w="8831">
              <a:solidFill>
                <a:srgbClr val="404040"/>
              </a:solidFill>
            </a:ln>
          </p:spPr>
          <p:txBody>
            <a:bodyPr wrap="square" lIns="0" tIns="0" rIns="0" bIns="0" rtlCol="0"/>
            <a:lstStyle/>
            <a:p>
              <a:endParaRPr/>
            </a:p>
          </p:txBody>
        </p:sp>
        <p:sp>
          <p:nvSpPr>
            <p:cNvPr id="43" name="object 43"/>
            <p:cNvSpPr/>
            <p:nvPr/>
          </p:nvSpPr>
          <p:spPr>
            <a:xfrm>
              <a:off x="9105585" y="6114872"/>
              <a:ext cx="64135" cy="60960"/>
            </a:xfrm>
            <a:custGeom>
              <a:avLst/>
              <a:gdLst/>
              <a:ahLst/>
              <a:cxnLst/>
              <a:rect l="l" t="t" r="r" b="b"/>
              <a:pathLst>
                <a:path w="64134"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grpSp>
      <p:sp>
        <p:nvSpPr>
          <p:cNvPr id="44" name="object 44"/>
          <p:cNvSpPr txBox="1"/>
          <p:nvPr/>
        </p:nvSpPr>
        <p:spPr>
          <a:xfrm>
            <a:off x="9276896" y="4733383"/>
            <a:ext cx="132715" cy="139065"/>
          </a:xfrm>
          <a:prstGeom prst="rect">
            <a:avLst/>
          </a:prstGeom>
        </p:spPr>
        <p:txBody>
          <a:bodyPr vert="horz" wrap="square" lIns="0" tIns="12065" rIns="0" bIns="0" rtlCol="0">
            <a:spAutoFit/>
          </a:bodyPr>
          <a:lstStyle/>
          <a:p>
            <a:pPr marL="12700">
              <a:lnSpc>
                <a:spcPct val="100000"/>
              </a:lnSpc>
              <a:spcBef>
                <a:spcPts val="95"/>
              </a:spcBef>
            </a:pPr>
            <a:r>
              <a:rPr sz="750" u="sng" spc="5" dirty="0">
                <a:uFill>
                  <a:solidFill>
                    <a:srgbClr val="404040"/>
                  </a:solidFill>
                </a:uFill>
                <a:latin typeface="Times New Roman"/>
                <a:cs typeface="Times New Roman"/>
              </a:rPr>
              <a:t> </a:t>
            </a:r>
            <a:r>
              <a:rPr sz="750" u="sng" spc="80" dirty="0">
                <a:uFill>
                  <a:solidFill>
                    <a:srgbClr val="404040"/>
                  </a:solidFill>
                </a:uFill>
                <a:latin typeface="Times New Roman"/>
                <a:cs typeface="Times New Roman"/>
              </a:rPr>
              <a:t> </a:t>
            </a:r>
            <a:endParaRPr sz="750">
              <a:latin typeface="Times New Roman"/>
              <a:cs typeface="Times New Roman"/>
            </a:endParaRPr>
          </a:p>
        </p:txBody>
      </p:sp>
      <p:sp>
        <p:nvSpPr>
          <p:cNvPr id="45" name="object 45"/>
          <p:cNvSpPr txBox="1"/>
          <p:nvPr/>
        </p:nvSpPr>
        <p:spPr>
          <a:xfrm>
            <a:off x="8760721" y="4733383"/>
            <a:ext cx="405765" cy="243840"/>
          </a:xfrm>
          <a:prstGeom prst="rect">
            <a:avLst/>
          </a:prstGeom>
        </p:spPr>
        <p:txBody>
          <a:bodyPr vert="horz" wrap="square" lIns="0" tIns="24130" rIns="0" bIns="0" rtlCol="0">
            <a:spAutoFit/>
          </a:bodyPr>
          <a:lstStyle/>
          <a:p>
            <a:pPr marL="12700" marR="5080" indent="65405">
              <a:lnSpc>
                <a:spcPts val="819"/>
              </a:lnSpc>
              <a:spcBef>
                <a:spcPts val="190"/>
              </a:spcBef>
            </a:pPr>
            <a:r>
              <a:rPr sz="750" spc="10" dirty="0">
                <a:latin typeface="Calibri"/>
                <a:cs typeface="Calibri"/>
              </a:rPr>
              <a:t>Notify </a:t>
            </a:r>
            <a:r>
              <a:rPr sz="750" spc="15" dirty="0">
                <a:latin typeface="Calibri"/>
                <a:cs typeface="Calibri"/>
              </a:rPr>
              <a:t> </a:t>
            </a:r>
            <a:r>
              <a:rPr sz="750" spc="10" dirty="0">
                <a:latin typeface="Calibri"/>
                <a:cs typeface="Calibri"/>
              </a:rPr>
              <a:t>Rejection</a:t>
            </a:r>
            <a:endParaRPr sz="750">
              <a:latin typeface="Calibri"/>
              <a:cs typeface="Calibri"/>
            </a:endParaRPr>
          </a:p>
        </p:txBody>
      </p:sp>
      <p:grpSp>
        <p:nvGrpSpPr>
          <p:cNvPr id="46" name="object 46"/>
          <p:cNvGrpSpPr/>
          <p:nvPr/>
        </p:nvGrpSpPr>
        <p:grpSpPr>
          <a:xfrm>
            <a:off x="4710875" y="5203153"/>
            <a:ext cx="266065" cy="253365"/>
            <a:chOff x="4710875" y="5203153"/>
            <a:chExt cx="266065" cy="253365"/>
          </a:xfrm>
        </p:grpSpPr>
        <p:pic>
          <p:nvPicPr>
            <p:cNvPr id="47" name="object 47"/>
            <p:cNvPicPr/>
            <p:nvPr/>
          </p:nvPicPr>
          <p:blipFill>
            <a:blip r:embed="rId10" cstate="print"/>
            <a:stretch>
              <a:fillRect/>
            </a:stretch>
          </p:blipFill>
          <p:spPr>
            <a:xfrm>
              <a:off x="4715291" y="5207568"/>
              <a:ext cx="256692" cy="243956"/>
            </a:xfrm>
            <a:prstGeom prst="rect">
              <a:avLst/>
            </a:prstGeom>
          </p:spPr>
        </p:pic>
        <p:sp>
          <p:nvSpPr>
            <p:cNvPr id="48" name="object 48"/>
            <p:cNvSpPr/>
            <p:nvPr/>
          </p:nvSpPr>
          <p:spPr>
            <a:xfrm>
              <a:off x="4715291" y="5207569"/>
              <a:ext cx="257175" cy="244475"/>
            </a:xfrm>
            <a:custGeom>
              <a:avLst/>
              <a:gdLst/>
              <a:ahLst/>
              <a:cxnLst/>
              <a:rect l="l" t="t" r="r" b="b"/>
              <a:pathLst>
                <a:path w="257175" h="244475">
                  <a:moveTo>
                    <a:pt x="256692" y="121978"/>
                  </a:moveTo>
                  <a:lnTo>
                    <a:pt x="246607" y="74483"/>
                  </a:lnTo>
                  <a:lnTo>
                    <a:pt x="219102" y="35713"/>
                  </a:lnTo>
                  <a:lnTo>
                    <a:pt x="178306" y="9580"/>
                  </a:lnTo>
                  <a:lnTo>
                    <a:pt x="128346" y="0"/>
                  </a:lnTo>
                  <a:lnTo>
                    <a:pt x="78390" y="9580"/>
                  </a:lnTo>
                  <a:lnTo>
                    <a:pt x="37593" y="35713"/>
                  </a:lnTo>
                  <a:lnTo>
                    <a:pt x="10086" y="74483"/>
                  </a:lnTo>
                  <a:lnTo>
                    <a:pt x="0" y="121978"/>
                  </a:lnTo>
                  <a:lnTo>
                    <a:pt x="10086" y="169472"/>
                  </a:lnTo>
                  <a:lnTo>
                    <a:pt x="37593" y="208242"/>
                  </a:lnTo>
                  <a:lnTo>
                    <a:pt x="78390" y="234375"/>
                  </a:lnTo>
                  <a:lnTo>
                    <a:pt x="128346" y="243956"/>
                  </a:lnTo>
                  <a:lnTo>
                    <a:pt x="178306" y="234375"/>
                  </a:lnTo>
                  <a:lnTo>
                    <a:pt x="219102" y="208242"/>
                  </a:lnTo>
                  <a:lnTo>
                    <a:pt x="246607" y="169472"/>
                  </a:lnTo>
                  <a:lnTo>
                    <a:pt x="256692" y="121978"/>
                  </a:lnTo>
                  <a:close/>
                </a:path>
              </a:pathLst>
            </a:custGeom>
            <a:ln w="8820">
              <a:solidFill>
                <a:srgbClr val="404040"/>
              </a:solidFill>
            </a:ln>
          </p:spPr>
          <p:txBody>
            <a:bodyPr wrap="square" lIns="0" tIns="0" rIns="0" bIns="0" rtlCol="0"/>
            <a:lstStyle/>
            <a:p>
              <a:endParaRPr/>
            </a:p>
          </p:txBody>
        </p:sp>
      </p:grpSp>
      <p:grpSp>
        <p:nvGrpSpPr>
          <p:cNvPr id="49" name="object 49"/>
          <p:cNvGrpSpPr/>
          <p:nvPr/>
        </p:nvGrpSpPr>
        <p:grpSpPr>
          <a:xfrm>
            <a:off x="7858878" y="4836556"/>
            <a:ext cx="2390775" cy="1339215"/>
            <a:chOff x="7858878" y="4836556"/>
            <a:chExt cx="2390775" cy="1339215"/>
          </a:xfrm>
        </p:grpSpPr>
        <p:pic>
          <p:nvPicPr>
            <p:cNvPr id="50" name="object 50"/>
            <p:cNvPicPr/>
            <p:nvPr/>
          </p:nvPicPr>
          <p:blipFill>
            <a:blip r:embed="rId11" cstate="print"/>
            <a:stretch>
              <a:fillRect/>
            </a:stretch>
          </p:blipFill>
          <p:spPr>
            <a:xfrm>
              <a:off x="7863232" y="5719067"/>
              <a:ext cx="652010" cy="309894"/>
            </a:xfrm>
            <a:prstGeom prst="rect">
              <a:avLst/>
            </a:prstGeom>
          </p:spPr>
        </p:pic>
        <p:sp>
          <p:nvSpPr>
            <p:cNvPr id="51" name="object 51"/>
            <p:cNvSpPr/>
            <p:nvPr/>
          </p:nvSpPr>
          <p:spPr>
            <a:xfrm>
              <a:off x="7863323" y="5719067"/>
              <a:ext cx="2063750" cy="426720"/>
            </a:xfrm>
            <a:custGeom>
              <a:avLst/>
              <a:gdLst/>
              <a:ahLst/>
              <a:cxnLst/>
              <a:rect l="l" t="t" r="r" b="b"/>
              <a:pathLst>
                <a:path w="2063750" h="426720">
                  <a:moveTo>
                    <a:pt x="40750" y="309894"/>
                  </a:moveTo>
                  <a:lnTo>
                    <a:pt x="611259" y="309894"/>
                  </a:lnTo>
                  <a:lnTo>
                    <a:pt x="627101" y="306850"/>
                  </a:lnTo>
                  <a:lnTo>
                    <a:pt x="640056" y="298548"/>
                  </a:lnTo>
                  <a:lnTo>
                    <a:pt x="648801" y="286235"/>
                  </a:lnTo>
                  <a:lnTo>
                    <a:pt x="652010" y="271157"/>
                  </a:lnTo>
                  <a:lnTo>
                    <a:pt x="652010" y="38736"/>
                  </a:lnTo>
                  <a:lnTo>
                    <a:pt x="648801" y="23659"/>
                  </a:lnTo>
                  <a:lnTo>
                    <a:pt x="640056" y="11346"/>
                  </a:lnTo>
                  <a:lnTo>
                    <a:pt x="627101" y="3044"/>
                  </a:lnTo>
                  <a:lnTo>
                    <a:pt x="611259" y="0"/>
                  </a:lnTo>
                  <a:lnTo>
                    <a:pt x="40750" y="0"/>
                  </a:lnTo>
                  <a:lnTo>
                    <a:pt x="24870" y="3044"/>
                  </a:lnTo>
                  <a:lnTo>
                    <a:pt x="11919" y="11346"/>
                  </a:lnTo>
                  <a:lnTo>
                    <a:pt x="3196" y="23659"/>
                  </a:lnTo>
                  <a:lnTo>
                    <a:pt x="0" y="38736"/>
                  </a:lnTo>
                  <a:lnTo>
                    <a:pt x="0" y="271157"/>
                  </a:lnTo>
                  <a:lnTo>
                    <a:pt x="3196" y="286235"/>
                  </a:lnTo>
                  <a:lnTo>
                    <a:pt x="11919" y="298548"/>
                  </a:lnTo>
                  <a:lnTo>
                    <a:pt x="24870" y="306850"/>
                  </a:lnTo>
                  <a:lnTo>
                    <a:pt x="40750" y="309894"/>
                  </a:lnTo>
                  <a:close/>
                </a:path>
                <a:path w="2063750" h="426720">
                  <a:moveTo>
                    <a:pt x="1956030" y="426105"/>
                  </a:moveTo>
                  <a:lnTo>
                    <a:pt x="2063159" y="426105"/>
                  </a:lnTo>
                </a:path>
              </a:pathLst>
            </a:custGeom>
            <a:ln w="8831">
              <a:solidFill>
                <a:srgbClr val="404040"/>
              </a:solidFill>
            </a:ln>
          </p:spPr>
          <p:txBody>
            <a:bodyPr wrap="square" lIns="0" tIns="0" rIns="0" bIns="0" rtlCol="0"/>
            <a:lstStyle/>
            <a:p>
              <a:endParaRPr/>
            </a:p>
          </p:txBody>
        </p:sp>
        <p:sp>
          <p:nvSpPr>
            <p:cNvPr id="52" name="object 52"/>
            <p:cNvSpPr/>
            <p:nvPr/>
          </p:nvSpPr>
          <p:spPr>
            <a:xfrm>
              <a:off x="9918514" y="6114872"/>
              <a:ext cx="64135" cy="60960"/>
            </a:xfrm>
            <a:custGeom>
              <a:avLst/>
              <a:gdLst/>
              <a:ahLst/>
              <a:cxnLst/>
              <a:rect l="l" t="t" r="r" b="b"/>
              <a:pathLst>
                <a:path w="64134" h="60960">
                  <a:moveTo>
                    <a:pt x="0" y="0"/>
                  </a:moveTo>
                  <a:lnTo>
                    <a:pt x="0" y="60601"/>
                  </a:lnTo>
                  <a:lnTo>
                    <a:pt x="63842" y="30300"/>
                  </a:lnTo>
                  <a:lnTo>
                    <a:pt x="0" y="0"/>
                  </a:lnTo>
                  <a:close/>
                </a:path>
              </a:pathLst>
            </a:custGeom>
            <a:solidFill>
              <a:srgbClr val="404040"/>
            </a:solidFill>
          </p:spPr>
          <p:txBody>
            <a:bodyPr wrap="square" lIns="0" tIns="0" rIns="0" bIns="0" rtlCol="0"/>
            <a:lstStyle/>
            <a:p>
              <a:endParaRPr/>
            </a:p>
          </p:txBody>
        </p:sp>
        <p:sp>
          <p:nvSpPr>
            <p:cNvPr id="53" name="object 53"/>
            <p:cNvSpPr/>
            <p:nvPr/>
          </p:nvSpPr>
          <p:spPr>
            <a:xfrm>
              <a:off x="9819354" y="5564120"/>
              <a:ext cx="107314" cy="0"/>
            </a:xfrm>
            <a:custGeom>
              <a:avLst/>
              <a:gdLst/>
              <a:ahLst/>
              <a:cxnLst/>
              <a:rect l="l" t="t" r="r" b="b"/>
              <a:pathLst>
                <a:path w="107315">
                  <a:moveTo>
                    <a:pt x="0" y="0"/>
                  </a:moveTo>
                  <a:lnTo>
                    <a:pt x="107128" y="0"/>
                  </a:lnTo>
                </a:path>
              </a:pathLst>
            </a:custGeom>
            <a:ln w="8608">
              <a:solidFill>
                <a:srgbClr val="404040"/>
              </a:solidFill>
            </a:ln>
          </p:spPr>
          <p:txBody>
            <a:bodyPr wrap="square" lIns="0" tIns="0" rIns="0" bIns="0" rtlCol="0"/>
            <a:lstStyle/>
            <a:p>
              <a:endParaRPr/>
            </a:p>
          </p:txBody>
        </p:sp>
        <p:sp>
          <p:nvSpPr>
            <p:cNvPr id="54" name="object 54"/>
            <p:cNvSpPr/>
            <p:nvPr/>
          </p:nvSpPr>
          <p:spPr>
            <a:xfrm>
              <a:off x="9918514" y="5533819"/>
              <a:ext cx="64135" cy="60960"/>
            </a:xfrm>
            <a:custGeom>
              <a:avLst/>
              <a:gdLst/>
              <a:ahLst/>
              <a:cxnLst/>
              <a:rect l="l" t="t" r="r" b="b"/>
              <a:pathLst>
                <a:path w="64134" h="60960">
                  <a:moveTo>
                    <a:pt x="0" y="0"/>
                  </a:moveTo>
                  <a:lnTo>
                    <a:pt x="0" y="60601"/>
                  </a:lnTo>
                  <a:lnTo>
                    <a:pt x="63842" y="30300"/>
                  </a:lnTo>
                  <a:lnTo>
                    <a:pt x="0" y="0"/>
                  </a:lnTo>
                  <a:close/>
                </a:path>
              </a:pathLst>
            </a:custGeom>
            <a:solidFill>
              <a:srgbClr val="404040"/>
            </a:solidFill>
          </p:spPr>
          <p:txBody>
            <a:bodyPr wrap="square" lIns="0" tIns="0" rIns="0" bIns="0" rtlCol="0"/>
            <a:lstStyle/>
            <a:p>
              <a:endParaRPr/>
            </a:p>
          </p:txBody>
        </p:sp>
        <p:pic>
          <p:nvPicPr>
            <p:cNvPr id="55" name="object 55"/>
            <p:cNvPicPr/>
            <p:nvPr/>
          </p:nvPicPr>
          <p:blipFill>
            <a:blip r:embed="rId12" cstate="print"/>
            <a:stretch>
              <a:fillRect/>
            </a:stretch>
          </p:blipFill>
          <p:spPr>
            <a:xfrm>
              <a:off x="9982265" y="5442141"/>
              <a:ext cx="256729" cy="243982"/>
            </a:xfrm>
            <a:prstGeom prst="rect">
              <a:avLst/>
            </a:prstGeom>
          </p:spPr>
        </p:pic>
        <p:sp>
          <p:nvSpPr>
            <p:cNvPr id="56" name="object 56"/>
            <p:cNvSpPr/>
            <p:nvPr/>
          </p:nvSpPr>
          <p:spPr>
            <a:xfrm>
              <a:off x="9982356" y="5442142"/>
              <a:ext cx="257175" cy="244475"/>
            </a:xfrm>
            <a:custGeom>
              <a:avLst/>
              <a:gdLst/>
              <a:ahLst/>
              <a:cxnLst/>
              <a:rect l="l" t="t" r="r" b="b"/>
              <a:pathLst>
                <a:path w="257175" h="244475">
                  <a:moveTo>
                    <a:pt x="256638" y="121978"/>
                  </a:moveTo>
                  <a:lnTo>
                    <a:pt x="246559" y="74483"/>
                  </a:lnTo>
                  <a:lnTo>
                    <a:pt x="219068" y="35713"/>
                  </a:lnTo>
                  <a:lnTo>
                    <a:pt x="178282" y="9580"/>
                  </a:lnTo>
                  <a:lnTo>
                    <a:pt x="128319" y="0"/>
                  </a:lnTo>
                  <a:lnTo>
                    <a:pt x="78355" y="9580"/>
                  </a:lnTo>
                  <a:lnTo>
                    <a:pt x="37569" y="35713"/>
                  </a:lnTo>
                  <a:lnTo>
                    <a:pt x="10078" y="74483"/>
                  </a:lnTo>
                  <a:lnTo>
                    <a:pt x="0" y="121978"/>
                  </a:lnTo>
                  <a:lnTo>
                    <a:pt x="10078" y="169476"/>
                  </a:lnTo>
                  <a:lnTo>
                    <a:pt x="37569" y="208255"/>
                  </a:lnTo>
                  <a:lnTo>
                    <a:pt x="78355" y="234397"/>
                  </a:lnTo>
                  <a:lnTo>
                    <a:pt x="128319" y="243981"/>
                  </a:lnTo>
                  <a:lnTo>
                    <a:pt x="178282" y="234397"/>
                  </a:lnTo>
                  <a:lnTo>
                    <a:pt x="219068" y="208255"/>
                  </a:lnTo>
                  <a:lnTo>
                    <a:pt x="246559" y="169476"/>
                  </a:lnTo>
                  <a:lnTo>
                    <a:pt x="256638" y="121978"/>
                  </a:lnTo>
                  <a:close/>
                </a:path>
              </a:pathLst>
            </a:custGeom>
            <a:ln w="19846">
              <a:solidFill>
                <a:srgbClr val="404040"/>
              </a:solidFill>
            </a:ln>
          </p:spPr>
          <p:txBody>
            <a:bodyPr wrap="square" lIns="0" tIns="0" rIns="0" bIns="0" rtlCol="0"/>
            <a:lstStyle/>
            <a:p>
              <a:endParaRPr/>
            </a:p>
          </p:txBody>
        </p:sp>
        <p:sp>
          <p:nvSpPr>
            <p:cNvPr id="57" name="object 57"/>
            <p:cNvSpPr/>
            <p:nvPr/>
          </p:nvSpPr>
          <p:spPr>
            <a:xfrm>
              <a:off x="9388755" y="4836556"/>
              <a:ext cx="64135" cy="60960"/>
            </a:xfrm>
            <a:custGeom>
              <a:avLst/>
              <a:gdLst/>
              <a:ahLst/>
              <a:cxnLst/>
              <a:rect l="l" t="t" r="r" b="b"/>
              <a:pathLst>
                <a:path w="64134" h="60960">
                  <a:moveTo>
                    <a:pt x="0" y="0"/>
                  </a:moveTo>
                  <a:lnTo>
                    <a:pt x="0" y="60601"/>
                  </a:lnTo>
                  <a:lnTo>
                    <a:pt x="63842" y="30300"/>
                  </a:lnTo>
                  <a:lnTo>
                    <a:pt x="0" y="0"/>
                  </a:lnTo>
                  <a:close/>
                </a:path>
              </a:pathLst>
            </a:custGeom>
            <a:solidFill>
              <a:srgbClr val="404040"/>
            </a:solidFill>
          </p:spPr>
          <p:txBody>
            <a:bodyPr wrap="square" lIns="0" tIns="0" rIns="0" bIns="0" rtlCol="0"/>
            <a:lstStyle/>
            <a:p>
              <a:endParaRPr/>
            </a:p>
          </p:txBody>
        </p:sp>
      </p:grpSp>
      <p:sp>
        <p:nvSpPr>
          <p:cNvPr id="58" name="object 58"/>
          <p:cNvSpPr txBox="1"/>
          <p:nvPr/>
        </p:nvSpPr>
        <p:spPr>
          <a:xfrm>
            <a:off x="7994880" y="5740583"/>
            <a:ext cx="642620" cy="243204"/>
          </a:xfrm>
          <a:prstGeom prst="rect">
            <a:avLst/>
          </a:prstGeom>
        </p:spPr>
        <p:txBody>
          <a:bodyPr vert="horz" wrap="square" lIns="0" tIns="12065" rIns="0" bIns="0" rtlCol="0">
            <a:spAutoFit/>
          </a:bodyPr>
          <a:lstStyle/>
          <a:p>
            <a:pPr marL="69850">
              <a:lnSpc>
                <a:spcPts val="860"/>
              </a:lnSpc>
              <a:spcBef>
                <a:spcPts val="95"/>
              </a:spcBef>
              <a:tabLst>
                <a:tab pos="520065" algn="l"/>
              </a:tabLst>
            </a:pPr>
            <a:r>
              <a:rPr sz="750" spc="10" dirty="0">
                <a:latin typeface="Calibri"/>
                <a:cs typeface="Calibri"/>
              </a:rPr>
              <a:t>Notify	</a:t>
            </a:r>
            <a:r>
              <a:rPr sz="750" u="sng" spc="15" dirty="0">
                <a:uFill>
                  <a:solidFill>
                    <a:srgbClr val="404040"/>
                  </a:solidFill>
                </a:uFill>
                <a:latin typeface="Times New Roman"/>
                <a:cs typeface="Times New Roman"/>
              </a:rPr>
              <a:t> </a:t>
            </a:r>
            <a:r>
              <a:rPr sz="750" u="sng" spc="-90" dirty="0">
                <a:uFill>
                  <a:solidFill>
                    <a:srgbClr val="404040"/>
                  </a:solidFill>
                </a:uFill>
                <a:latin typeface="Times New Roman"/>
                <a:cs typeface="Times New Roman"/>
              </a:rPr>
              <a:t> </a:t>
            </a:r>
            <a:endParaRPr sz="750">
              <a:latin typeface="Times New Roman"/>
              <a:cs typeface="Times New Roman"/>
            </a:endParaRPr>
          </a:p>
          <a:p>
            <a:pPr marL="12700">
              <a:lnSpc>
                <a:spcPts val="860"/>
              </a:lnSpc>
            </a:pPr>
            <a:r>
              <a:rPr sz="750" spc="10" dirty="0">
                <a:latin typeface="Calibri"/>
                <a:cs typeface="Calibri"/>
              </a:rPr>
              <a:t>Eligibility</a:t>
            </a:r>
            <a:endParaRPr sz="750">
              <a:latin typeface="Calibri"/>
              <a:cs typeface="Calibri"/>
            </a:endParaRPr>
          </a:p>
        </p:txBody>
      </p:sp>
      <p:grpSp>
        <p:nvGrpSpPr>
          <p:cNvPr id="59" name="object 59"/>
          <p:cNvGrpSpPr/>
          <p:nvPr/>
        </p:nvGrpSpPr>
        <p:grpSpPr>
          <a:xfrm>
            <a:off x="7531591" y="4734943"/>
            <a:ext cx="2717800" cy="1542415"/>
            <a:chOff x="7531591" y="4734943"/>
            <a:chExt cx="2717800" cy="1542415"/>
          </a:xfrm>
        </p:grpSpPr>
        <p:pic>
          <p:nvPicPr>
            <p:cNvPr id="60" name="object 60"/>
            <p:cNvPicPr/>
            <p:nvPr/>
          </p:nvPicPr>
          <p:blipFill>
            <a:blip r:embed="rId13" cstate="print"/>
            <a:stretch>
              <a:fillRect/>
            </a:stretch>
          </p:blipFill>
          <p:spPr>
            <a:xfrm>
              <a:off x="8680329" y="5719067"/>
              <a:ext cx="326005" cy="309894"/>
            </a:xfrm>
            <a:prstGeom prst="rect">
              <a:avLst/>
            </a:prstGeom>
          </p:spPr>
        </p:pic>
        <p:sp>
          <p:nvSpPr>
            <p:cNvPr id="61" name="object 61"/>
            <p:cNvSpPr/>
            <p:nvPr/>
          </p:nvSpPr>
          <p:spPr>
            <a:xfrm>
              <a:off x="8680329" y="5719067"/>
              <a:ext cx="326390" cy="310515"/>
            </a:xfrm>
            <a:custGeom>
              <a:avLst/>
              <a:gdLst/>
              <a:ahLst/>
              <a:cxnLst/>
              <a:rect l="l" t="t" r="r" b="b"/>
              <a:pathLst>
                <a:path w="326390" h="310514">
                  <a:moveTo>
                    <a:pt x="0" y="154947"/>
                  </a:moveTo>
                  <a:lnTo>
                    <a:pt x="163002" y="0"/>
                  </a:lnTo>
                  <a:lnTo>
                    <a:pt x="326005" y="154947"/>
                  </a:lnTo>
                  <a:lnTo>
                    <a:pt x="163002" y="309894"/>
                  </a:lnTo>
                  <a:lnTo>
                    <a:pt x="0" y="154947"/>
                  </a:lnTo>
                  <a:close/>
                </a:path>
                <a:path w="326390" h="310514">
                  <a:moveTo>
                    <a:pt x="128228" y="82638"/>
                  </a:moveTo>
                  <a:lnTo>
                    <a:pt x="197776" y="227256"/>
                  </a:lnTo>
                </a:path>
                <a:path w="326390" h="310514">
                  <a:moveTo>
                    <a:pt x="197776" y="82638"/>
                  </a:moveTo>
                  <a:lnTo>
                    <a:pt x="128228" y="227256"/>
                  </a:lnTo>
                </a:path>
              </a:pathLst>
            </a:custGeom>
            <a:ln w="8831">
              <a:solidFill>
                <a:srgbClr val="404040"/>
              </a:solidFill>
            </a:ln>
          </p:spPr>
          <p:txBody>
            <a:bodyPr wrap="square" lIns="0" tIns="0" rIns="0" bIns="0" rtlCol="0"/>
            <a:lstStyle/>
            <a:p>
              <a:endParaRPr/>
            </a:p>
          </p:txBody>
        </p:sp>
        <p:sp>
          <p:nvSpPr>
            <p:cNvPr id="62" name="object 62"/>
            <p:cNvSpPr/>
            <p:nvPr/>
          </p:nvSpPr>
          <p:spPr>
            <a:xfrm>
              <a:off x="8616576" y="5843714"/>
              <a:ext cx="64135" cy="60960"/>
            </a:xfrm>
            <a:custGeom>
              <a:avLst/>
              <a:gdLst/>
              <a:ahLst/>
              <a:cxnLst/>
              <a:rect l="l" t="t" r="r" b="b"/>
              <a:pathLst>
                <a:path w="64134" h="60960">
                  <a:moveTo>
                    <a:pt x="0" y="0"/>
                  </a:moveTo>
                  <a:lnTo>
                    <a:pt x="0" y="60601"/>
                  </a:lnTo>
                  <a:lnTo>
                    <a:pt x="63752" y="30300"/>
                  </a:lnTo>
                  <a:lnTo>
                    <a:pt x="0" y="0"/>
                  </a:lnTo>
                  <a:close/>
                </a:path>
              </a:pathLst>
            </a:custGeom>
            <a:solidFill>
              <a:srgbClr val="404040"/>
            </a:solidFill>
          </p:spPr>
          <p:txBody>
            <a:bodyPr wrap="square" lIns="0" tIns="0" rIns="0" bIns="0" rtlCol="0"/>
            <a:lstStyle/>
            <a:p>
              <a:endParaRPr/>
            </a:p>
          </p:txBody>
        </p:sp>
        <p:sp>
          <p:nvSpPr>
            <p:cNvPr id="63" name="object 63"/>
            <p:cNvSpPr/>
            <p:nvPr/>
          </p:nvSpPr>
          <p:spPr>
            <a:xfrm>
              <a:off x="8843331" y="5564120"/>
              <a:ext cx="270510" cy="155575"/>
            </a:xfrm>
            <a:custGeom>
              <a:avLst/>
              <a:gdLst/>
              <a:ahLst/>
              <a:cxnLst/>
              <a:rect l="l" t="t" r="r" b="b"/>
              <a:pathLst>
                <a:path w="270509" h="155575">
                  <a:moveTo>
                    <a:pt x="0" y="154947"/>
                  </a:moveTo>
                  <a:lnTo>
                    <a:pt x="0" y="0"/>
                  </a:lnTo>
                  <a:lnTo>
                    <a:pt x="270222" y="0"/>
                  </a:lnTo>
                </a:path>
              </a:pathLst>
            </a:custGeom>
            <a:ln w="8718">
              <a:solidFill>
                <a:srgbClr val="404040"/>
              </a:solidFill>
            </a:ln>
          </p:spPr>
          <p:txBody>
            <a:bodyPr wrap="square" lIns="0" tIns="0" rIns="0" bIns="0" rtlCol="0"/>
            <a:lstStyle/>
            <a:p>
              <a:endParaRPr/>
            </a:p>
          </p:txBody>
        </p:sp>
        <p:sp>
          <p:nvSpPr>
            <p:cNvPr id="64" name="object 64"/>
            <p:cNvSpPr/>
            <p:nvPr/>
          </p:nvSpPr>
          <p:spPr>
            <a:xfrm>
              <a:off x="9105585" y="5533819"/>
              <a:ext cx="64135" cy="60960"/>
            </a:xfrm>
            <a:custGeom>
              <a:avLst/>
              <a:gdLst/>
              <a:ahLst/>
              <a:cxnLst/>
              <a:rect l="l" t="t" r="r" b="b"/>
              <a:pathLst>
                <a:path w="64134"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sp>
          <p:nvSpPr>
            <p:cNvPr id="65" name="object 65"/>
            <p:cNvSpPr/>
            <p:nvPr/>
          </p:nvSpPr>
          <p:spPr>
            <a:xfrm>
              <a:off x="7536051" y="5484494"/>
              <a:ext cx="271780" cy="389890"/>
            </a:xfrm>
            <a:custGeom>
              <a:avLst/>
              <a:gdLst/>
              <a:ahLst/>
              <a:cxnLst/>
              <a:rect l="l" t="t" r="r" b="b"/>
              <a:pathLst>
                <a:path w="271779" h="389889">
                  <a:moveTo>
                    <a:pt x="0" y="0"/>
                  </a:moveTo>
                  <a:lnTo>
                    <a:pt x="0" y="389520"/>
                  </a:lnTo>
                  <a:lnTo>
                    <a:pt x="271489" y="389520"/>
                  </a:lnTo>
                </a:path>
              </a:pathLst>
            </a:custGeom>
            <a:ln w="8909">
              <a:solidFill>
                <a:srgbClr val="404040"/>
              </a:solidFill>
            </a:ln>
          </p:spPr>
          <p:txBody>
            <a:bodyPr wrap="square" lIns="0" tIns="0" rIns="0" bIns="0" rtlCol="0"/>
            <a:lstStyle/>
            <a:p>
              <a:endParaRPr/>
            </a:p>
          </p:txBody>
        </p:sp>
        <p:sp>
          <p:nvSpPr>
            <p:cNvPr id="66" name="object 66"/>
            <p:cNvSpPr/>
            <p:nvPr/>
          </p:nvSpPr>
          <p:spPr>
            <a:xfrm>
              <a:off x="7799481" y="5843714"/>
              <a:ext cx="64135" cy="60960"/>
            </a:xfrm>
            <a:custGeom>
              <a:avLst/>
              <a:gdLst/>
              <a:ahLst/>
              <a:cxnLst/>
              <a:rect l="l" t="t" r="r" b="b"/>
              <a:pathLst>
                <a:path w="64134" h="60960">
                  <a:moveTo>
                    <a:pt x="0" y="0"/>
                  </a:moveTo>
                  <a:lnTo>
                    <a:pt x="0" y="60601"/>
                  </a:lnTo>
                  <a:lnTo>
                    <a:pt x="63841" y="30300"/>
                  </a:lnTo>
                  <a:lnTo>
                    <a:pt x="0" y="0"/>
                  </a:lnTo>
                  <a:close/>
                </a:path>
              </a:pathLst>
            </a:custGeom>
            <a:solidFill>
              <a:srgbClr val="404040"/>
            </a:solidFill>
          </p:spPr>
          <p:txBody>
            <a:bodyPr wrap="square" lIns="0" tIns="0" rIns="0" bIns="0" rtlCol="0"/>
            <a:lstStyle/>
            <a:p>
              <a:endParaRPr/>
            </a:p>
          </p:txBody>
        </p:sp>
        <p:pic>
          <p:nvPicPr>
            <p:cNvPr id="67" name="object 67"/>
            <p:cNvPicPr/>
            <p:nvPr/>
          </p:nvPicPr>
          <p:blipFill>
            <a:blip r:embed="rId14" cstate="print"/>
            <a:stretch>
              <a:fillRect/>
            </a:stretch>
          </p:blipFill>
          <p:spPr>
            <a:xfrm>
              <a:off x="9452508" y="4744878"/>
              <a:ext cx="256729" cy="243956"/>
            </a:xfrm>
            <a:prstGeom prst="rect">
              <a:avLst/>
            </a:prstGeom>
          </p:spPr>
        </p:pic>
        <p:sp>
          <p:nvSpPr>
            <p:cNvPr id="68" name="object 68"/>
            <p:cNvSpPr/>
            <p:nvPr/>
          </p:nvSpPr>
          <p:spPr>
            <a:xfrm>
              <a:off x="9452598" y="4744879"/>
              <a:ext cx="257175" cy="244475"/>
            </a:xfrm>
            <a:custGeom>
              <a:avLst/>
              <a:gdLst/>
              <a:ahLst/>
              <a:cxnLst/>
              <a:rect l="l" t="t" r="r" b="b"/>
              <a:pathLst>
                <a:path w="257175" h="244475">
                  <a:moveTo>
                    <a:pt x="256638" y="121978"/>
                  </a:moveTo>
                  <a:lnTo>
                    <a:pt x="246559" y="74483"/>
                  </a:lnTo>
                  <a:lnTo>
                    <a:pt x="219068" y="35713"/>
                  </a:lnTo>
                  <a:lnTo>
                    <a:pt x="178282" y="9580"/>
                  </a:lnTo>
                  <a:lnTo>
                    <a:pt x="128319" y="0"/>
                  </a:lnTo>
                  <a:lnTo>
                    <a:pt x="78355" y="9580"/>
                  </a:lnTo>
                  <a:lnTo>
                    <a:pt x="37569" y="35713"/>
                  </a:lnTo>
                  <a:lnTo>
                    <a:pt x="10078" y="74483"/>
                  </a:lnTo>
                  <a:lnTo>
                    <a:pt x="0" y="121978"/>
                  </a:lnTo>
                  <a:lnTo>
                    <a:pt x="10078" y="169472"/>
                  </a:lnTo>
                  <a:lnTo>
                    <a:pt x="37569" y="208242"/>
                  </a:lnTo>
                  <a:lnTo>
                    <a:pt x="78355" y="234375"/>
                  </a:lnTo>
                  <a:lnTo>
                    <a:pt x="128319" y="243956"/>
                  </a:lnTo>
                  <a:lnTo>
                    <a:pt x="178282" y="234375"/>
                  </a:lnTo>
                  <a:lnTo>
                    <a:pt x="219068" y="208242"/>
                  </a:lnTo>
                  <a:lnTo>
                    <a:pt x="246559" y="169472"/>
                  </a:lnTo>
                  <a:lnTo>
                    <a:pt x="256638" y="121978"/>
                  </a:lnTo>
                  <a:close/>
                </a:path>
              </a:pathLst>
            </a:custGeom>
            <a:ln w="19846">
              <a:solidFill>
                <a:srgbClr val="404040"/>
              </a:solidFill>
            </a:ln>
          </p:spPr>
          <p:txBody>
            <a:bodyPr wrap="square" lIns="0" tIns="0" rIns="0" bIns="0" rtlCol="0"/>
            <a:lstStyle/>
            <a:p>
              <a:endParaRPr/>
            </a:p>
          </p:txBody>
        </p:sp>
        <p:pic>
          <p:nvPicPr>
            <p:cNvPr id="69" name="object 69"/>
            <p:cNvPicPr/>
            <p:nvPr/>
          </p:nvPicPr>
          <p:blipFill>
            <a:blip r:embed="rId12" cstate="print"/>
            <a:stretch>
              <a:fillRect/>
            </a:stretch>
          </p:blipFill>
          <p:spPr>
            <a:xfrm>
              <a:off x="9982266" y="6023169"/>
              <a:ext cx="256729" cy="244007"/>
            </a:xfrm>
            <a:prstGeom prst="rect">
              <a:avLst/>
            </a:prstGeom>
          </p:spPr>
        </p:pic>
        <p:sp>
          <p:nvSpPr>
            <p:cNvPr id="70" name="object 70"/>
            <p:cNvSpPr/>
            <p:nvPr/>
          </p:nvSpPr>
          <p:spPr>
            <a:xfrm>
              <a:off x="9982357" y="6023169"/>
              <a:ext cx="257175" cy="244475"/>
            </a:xfrm>
            <a:custGeom>
              <a:avLst/>
              <a:gdLst/>
              <a:ahLst/>
              <a:cxnLst/>
              <a:rect l="l" t="t" r="r" b="b"/>
              <a:pathLst>
                <a:path w="257175" h="244475">
                  <a:moveTo>
                    <a:pt x="256638" y="122003"/>
                  </a:moveTo>
                  <a:lnTo>
                    <a:pt x="246559" y="74512"/>
                  </a:lnTo>
                  <a:lnTo>
                    <a:pt x="219068" y="35732"/>
                  </a:lnTo>
                  <a:lnTo>
                    <a:pt x="178282" y="9587"/>
                  </a:lnTo>
                  <a:lnTo>
                    <a:pt x="128319" y="0"/>
                  </a:lnTo>
                  <a:lnTo>
                    <a:pt x="78355" y="9587"/>
                  </a:lnTo>
                  <a:lnTo>
                    <a:pt x="37569" y="35732"/>
                  </a:lnTo>
                  <a:lnTo>
                    <a:pt x="10078" y="74512"/>
                  </a:lnTo>
                  <a:lnTo>
                    <a:pt x="0" y="122003"/>
                  </a:lnTo>
                  <a:lnTo>
                    <a:pt x="10078" y="169494"/>
                  </a:lnTo>
                  <a:lnTo>
                    <a:pt x="37569" y="208275"/>
                  </a:lnTo>
                  <a:lnTo>
                    <a:pt x="78355" y="234420"/>
                  </a:lnTo>
                  <a:lnTo>
                    <a:pt x="128319" y="244007"/>
                  </a:lnTo>
                  <a:lnTo>
                    <a:pt x="178282" y="234420"/>
                  </a:lnTo>
                  <a:lnTo>
                    <a:pt x="219068" y="208275"/>
                  </a:lnTo>
                  <a:lnTo>
                    <a:pt x="246559" y="169494"/>
                  </a:lnTo>
                  <a:lnTo>
                    <a:pt x="256638" y="122003"/>
                  </a:lnTo>
                  <a:close/>
                </a:path>
              </a:pathLst>
            </a:custGeom>
            <a:ln w="19846">
              <a:solidFill>
                <a:srgbClr val="404040"/>
              </a:solidFill>
            </a:ln>
          </p:spPr>
          <p:txBody>
            <a:bodyPr wrap="square" lIns="0" tIns="0" rIns="0" bIns="0" rtlCol="0"/>
            <a:lstStyle/>
            <a:p>
              <a:endParaRPr/>
            </a:p>
          </p:txBody>
        </p:sp>
      </p:grpSp>
      <p:sp>
        <p:nvSpPr>
          <p:cNvPr id="71" name="object 71"/>
          <p:cNvSpPr txBox="1"/>
          <p:nvPr/>
        </p:nvSpPr>
        <p:spPr>
          <a:xfrm>
            <a:off x="4959284" y="4357179"/>
            <a:ext cx="2405380" cy="1082675"/>
          </a:xfrm>
          <a:prstGeom prst="rect">
            <a:avLst/>
          </a:prstGeom>
        </p:spPr>
        <p:txBody>
          <a:bodyPr vert="horz" wrap="square" lIns="0" tIns="147320" rIns="0" bIns="0" rtlCol="0">
            <a:spAutoFit/>
          </a:bodyPr>
          <a:lstStyle/>
          <a:p>
            <a:pPr marL="205104">
              <a:lnSpc>
                <a:spcPct val="100000"/>
              </a:lnSpc>
              <a:spcBef>
                <a:spcPts val="1160"/>
              </a:spcBef>
            </a:pPr>
            <a:r>
              <a:rPr sz="1900" b="1" spc="20" dirty="0">
                <a:latin typeface="Calibri"/>
                <a:cs typeface="Calibri"/>
              </a:rPr>
              <a:t>BPMN</a:t>
            </a:r>
            <a:r>
              <a:rPr sz="1900" b="1" spc="5" dirty="0">
                <a:latin typeface="Calibri"/>
                <a:cs typeface="Calibri"/>
              </a:rPr>
              <a:t> </a:t>
            </a:r>
            <a:r>
              <a:rPr sz="1900" b="1" spc="10" dirty="0">
                <a:latin typeface="Calibri"/>
                <a:cs typeface="Calibri"/>
              </a:rPr>
              <a:t>process</a:t>
            </a:r>
            <a:r>
              <a:rPr sz="1900" b="1" spc="-10" dirty="0">
                <a:latin typeface="Calibri"/>
                <a:cs typeface="Calibri"/>
              </a:rPr>
              <a:t> </a:t>
            </a:r>
            <a:r>
              <a:rPr sz="1900" b="1" spc="20" dirty="0">
                <a:latin typeface="Calibri"/>
                <a:cs typeface="Calibri"/>
              </a:rPr>
              <a:t>model</a:t>
            </a:r>
            <a:endParaRPr sz="1900">
              <a:latin typeface="Calibri"/>
              <a:cs typeface="Calibri"/>
            </a:endParaRPr>
          </a:p>
          <a:p>
            <a:pPr marL="1409700" marR="603250" indent="-635" algn="ctr">
              <a:lnSpc>
                <a:spcPts val="819"/>
              </a:lnSpc>
              <a:spcBef>
                <a:spcPts val="505"/>
              </a:spcBef>
            </a:pPr>
            <a:r>
              <a:rPr sz="750" spc="10" dirty="0">
                <a:latin typeface="Calibri"/>
                <a:cs typeface="Calibri"/>
              </a:rPr>
              <a:t>Retrieve </a:t>
            </a:r>
            <a:r>
              <a:rPr sz="750" spc="15" dirty="0">
                <a:latin typeface="Calibri"/>
                <a:cs typeface="Calibri"/>
              </a:rPr>
              <a:t> </a:t>
            </a:r>
            <a:r>
              <a:rPr sz="750" spc="10" dirty="0">
                <a:latin typeface="Calibri"/>
                <a:cs typeface="Calibri"/>
              </a:rPr>
              <a:t>Applicant  </a:t>
            </a:r>
            <a:r>
              <a:rPr sz="750" spc="15" dirty="0">
                <a:latin typeface="Calibri"/>
                <a:cs typeface="Calibri"/>
              </a:rPr>
              <a:t>Data</a:t>
            </a:r>
            <a:endParaRPr sz="750">
              <a:latin typeface="Calibri"/>
              <a:cs typeface="Calibri"/>
            </a:endParaRPr>
          </a:p>
          <a:p>
            <a:pPr marR="1493520" algn="ctr">
              <a:lnSpc>
                <a:spcPts val="860"/>
              </a:lnSpc>
              <a:spcBef>
                <a:spcPts val="295"/>
              </a:spcBef>
              <a:tabLst>
                <a:tab pos="248920" algn="l"/>
              </a:tabLst>
            </a:pPr>
            <a:r>
              <a:rPr sz="750" u="sng" spc="5" dirty="0">
                <a:uFill>
                  <a:solidFill>
                    <a:srgbClr val="404040"/>
                  </a:solidFill>
                </a:uFill>
                <a:latin typeface="Times New Roman"/>
                <a:cs typeface="Times New Roman"/>
              </a:rPr>
              <a:t>   </a:t>
            </a:r>
            <a:r>
              <a:rPr sz="750" u="sng" spc="85" dirty="0">
                <a:uFill>
                  <a:solidFill>
                    <a:srgbClr val="404040"/>
                  </a:solidFill>
                </a:uFill>
                <a:latin typeface="Times New Roman"/>
                <a:cs typeface="Times New Roman"/>
              </a:rPr>
              <a:t> </a:t>
            </a:r>
            <a:r>
              <a:rPr sz="750" dirty="0">
                <a:latin typeface="Times New Roman"/>
                <a:cs typeface="Times New Roman"/>
              </a:rPr>
              <a:t>	</a:t>
            </a:r>
            <a:r>
              <a:rPr sz="750" spc="15" dirty="0">
                <a:latin typeface="Calibri"/>
                <a:cs typeface="Calibri"/>
              </a:rPr>
              <a:t>Enter</a:t>
            </a:r>
            <a:r>
              <a:rPr sz="750" spc="-35" dirty="0">
                <a:latin typeface="Calibri"/>
                <a:cs typeface="Calibri"/>
              </a:rPr>
              <a:t> </a:t>
            </a:r>
            <a:r>
              <a:rPr sz="750" spc="15" dirty="0">
                <a:latin typeface="Calibri"/>
                <a:cs typeface="Calibri"/>
              </a:rPr>
              <a:t>Loan    </a:t>
            </a:r>
            <a:r>
              <a:rPr sz="750" u="sng" spc="20" dirty="0">
                <a:uFill>
                  <a:solidFill>
                    <a:srgbClr val="404040"/>
                  </a:solidFill>
                </a:uFill>
                <a:latin typeface="Times New Roman"/>
                <a:cs typeface="Times New Roman"/>
              </a:rPr>
              <a:t> </a:t>
            </a:r>
            <a:r>
              <a:rPr sz="750" u="sng" spc="85" dirty="0">
                <a:uFill>
                  <a:solidFill>
                    <a:srgbClr val="404040"/>
                  </a:solidFill>
                </a:uFill>
                <a:latin typeface="Times New Roman"/>
                <a:cs typeface="Times New Roman"/>
              </a:rPr>
              <a:t> </a:t>
            </a:r>
            <a:endParaRPr sz="750">
              <a:latin typeface="Times New Roman"/>
              <a:cs typeface="Times New Roman"/>
            </a:endParaRPr>
          </a:p>
          <a:p>
            <a:pPr marR="1437640" algn="ctr">
              <a:lnSpc>
                <a:spcPts val="860"/>
              </a:lnSpc>
            </a:pPr>
            <a:r>
              <a:rPr sz="750" spc="10" dirty="0">
                <a:latin typeface="Calibri"/>
                <a:cs typeface="Calibri"/>
              </a:rPr>
              <a:t>Application</a:t>
            </a:r>
            <a:endParaRPr sz="750">
              <a:latin typeface="Calibri"/>
              <a:cs typeface="Calibri"/>
            </a:endParaRPr>
          </a:p>
        </p:txBody>
      </p:sp>
      <p:graphicFrame>
        <p:nvGraphicFramePr>
          <p:cNvPr id="72" name="object 72"/>
          <p:cNvGraphicFramePr>
            <a:graphicFrameLocks noGrp="1"/>
          </p:cNvGraphicFramePr>
          <p:nvPr/>
        </p:nvGraphicFramePr>
        <p:xfrm>
          <a:off x="1049828" y="2548576"/>
          <a:ext cx="3233420" cy="2437684"/>
        </p:xfrm>
        <a:graphic>
          <a:graphicData uri="http://schemas.openxmlformats.org/drawingml/2006/table">
            <a:tbl>
              <a:tblPr firstRow="1" bandRow="1">
                <a:tableStyleId>{2D5ABB26-0587-4C30-8999-92F81FD0307C}</a:tableStyleId>
              </a:tblPr>
              <a:tblGrid>
                <a:gridCol w="417195">
                  <a:extLst>
                    <a:ext uri="{9D8B030D-6E8A-4147-A177-3AD203B41FA5}">
                      <a16:colId xmlns:a16="http://schemas.microsoft.com/office/drawing/2014/main" val="20000"/>
                    </a:ext>
                  </a:extLst>
                </a:gridCol>
                <a:gridCol w="1303655">
                  <a:extLst>
                    <a:ext uri="{9D8B030D-6E8A-4147-A177-3AD203B41FA5}">
                      <a16:colId xmlns:a16="http://schemas.microsoft.com/office/drawing/2014/main" val="20001"/>
                    </a:ext>
                  </a:extLst>
                </a:gridCol>
                <a:gridCol w="1251585">
                  <a:extLst>
                    <a:ext uri="{9D8B030D-6E8A-4147-A177-3AD203B41FA5}">
                      <a16:colId xmlns:a16="http://schemas.microsoft.com/office/drawing/2014/main" val="20002"/>
                    </a:ext>
                  </a:extLst>
                </a:gridCol>
                <a:gridCol w="260985">
                  <a:extLst>
                    <a:ext uri="{9D8B030D-6E8A-4147-A177-3AD203B41FA5}">
                      <a16:colId xmlns:a16="http://schemas.microsoft.com/office/drawing/2014/main" val="20003"/>
                    </a:ext>
                  </a:extLst>
                </a:gridCol>
              </a:tblGrid>
              <a:tr h="164354">
                <a:tc>
                  <a:txBody>
                    <a:bodyPr/>
                    <a:lstStyle/>
                    <a:p>
                      <a:pPr marL="127000">
                        <a:lnSpc>
                          <a:spcPct val="100000"/>
                        </a:lnSpc>
                        <a:spcBef>
                          <a:spcPts val="55"/>
                        </a:spcBef>
                      </a:pPr>
                      <a:r>
                        <a:rPr sz="900" b="1" spc="-5" dirty="0">
                          <a:solidFill>
                            <a:srgbClr val="FFFFFF"/>
                          </a:solidFill>
                          <a:latin typeface="Calibri"/>
                          <a:cs typeface="Calibri"/>
                        </a:rPr>
                        <a:t>CID</a:t>
                      </a:r>
                      <a:endParaRPr sz="900">
                        <a:latin typeface="Calibri"/>
                        <a:cs typeface="Calibri"/>
                      </a:endParaRPr>
                    </a:p>
                  </a:txBody>
                  <a:tcPr marL="0" marR="0" marT="69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BACC6"/>
                    </a:solidFill>
                  </a:tcPr>
                </a:tc>
                <a:tc>
                  <a:txBody>
                    <a:bodyPr/>
                    <a:lstStyle/>
                    <a:p>
                      <a:pPr algn="ctr">
                        <a:lnSpc>
                          <a:spcPct val="100000"/>
                        </a:lnSpc>
                        <a:spcBef>
                          <a:spcPts val="55"/>
                        </a:spcBef>
                      </a:pPr>
                      <a:r>
                        <a:rPr sz="900" b="1" dirty="0">
                          <a:solidFill>
                            <a:srgbClr val="FFFFFF"/>
                          </a:solidFill>
                          <a:latin typeface="Calibri"/>
                          <a:cs typeface="Calibri"/>
                        </a:rPr>
                        <a:t>Task</a:t>
                      </a:r>
                      <a:endParaRPr sz="900">
                        <a:latin typeface="Calibri"/>
                        <a:cs typeface="Calibri"/>
                      </a:endParaRPr>
                    </a:p>
                  </a:txBody>
                  <a:tcPr marL="0" marR="0" marT="69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BACC6"/>
                    </a:solidFill>
                  </a:tcPr>
                </a:tc>
                <a:tc>
                  <a:txBody>
                    <a:bodyPr/>
                    <a:lstStyle/>
                    <a:p>
                      <a:pPr marL="340995">
                        <a:lnSpc>
                          <a:spcPct val="100000"/>
                        </a:lnSpc>
                        <a:spcBef>
                          <a:spcPts val="55"/>
                        </a:spcBef>
                      </a:pPr>
                      <a:r>
                        <a:rPr sz="900" b="1" dirty="0">
                          <a:solidFill>
                            <a:srgbClr val="FFFFFF"/>
                          </a:solidFill>
                          <a:latin typeface="Calibri"/>
                          <a:cs typeface="Calibri"/>
                        </a:rPr>
                        <a:t>Time</a:t>
                      </a:r>
                      <a:r>
                        <a:rPr sz="900" b="1" spc="-50" dirty="0">
                          <a:solidFill>
                            <a:srgbClr val="FFFFFF"/>
                          </a:solidFill>
                          <a:latin typeface="Calibri"/>
                          <a:cs typeface="Calibri"/>
                        </a:rPr>
                        <a:t> </a:t>
                      </a:r>
                      <a:r>
                        <a:rPr sz="900" b="1" dirty="0">
                          <a:solidFill>
                            <a:srgbClr val="FFFFFF"/>
                          </a:solidFill>
                          <a:latin typeface="Calibri"/>
                          <a:cs typeface="Calibri"/>
                        </a:rPr>
                        <a:t>Stamp</a:t>
                      </a:r>
                      <a:endParaRPr sz="900">
                        <a:latin typeface="Calibri"/>
                        <a:cs typeface="Calibri"/>
                      </a:endParaRPr>
                    </a:p>
                  </a:txBody>
                  <a:tcPr marL="0" marR="0" marT="69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BACC6"/>
                    </a:solidFill>
                  </a:tcPr>
                </a:tc>
                <a:tc>
                  <a:txBody>
                    <a:bodyPr/>
                    <a:lstStyle/>
                    <a:p>
                      <a:pPr algn="ctr">
                        <a:lnSpc>
                          <a:spcPct val="100000"/>
                        </a:lnSpc>
                        <a:spcBef>
                          <a:spcPts val="55"/>
                        </a:spcBef>
                      </a:pPr>
                      <a:r>
                        <a:rPr sz="900" b="1" dirty="0">
                          <a:solidFill>
                            <a:srgbClr val="FFFFFF"/>
                          </a:solidFill>
                          <a:latin typeface="Calibri"/>
                          <a:cs typeface="Calibri"/>
                        </a:rPr>
                        <a:t>…</a:t>
                      </a:r>
                      <a:endParaRPr sz="900">
                        <a:latin typeface="Calibri"/>
                        <a:cs typeface="Calibri"/>
                      </a:endParaRPr>
                    </a:p>
                  </a:txBody>
                  <a:tcPr marL="0" marR="0" marT="69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BACC6"/>
                    </a:solidFill>
                  </a:tcPr>
                </a:tc>
                <a:extLst>
                  <a:ext uri="{0D108BD9-81ED-4DB2-BD59-A6C34878D82A}">
                    <a16:rowId xmlns:a16="http://schemas.microsoft.com/office/drawing/2014/main" val="10000"/>
                  </a:ext>
                </a:extLst>
              </a:tr>
              <a:tr h="301772">
                <a:tc>
                  <a:txBody>
                    <a:bodyPr/>
                    <a:lstStyle/>
                    <a:p>
                      <a:pPr marR="3810" algn="r">
                        <a:lnSpc>
                          <a:spcPct val="100000"/>
                        </a:lnSpc>
                        <a:spcBef>
                          <a:spcPts val="585"/>
                        </a:spcBef>
                      </a:pPr>
                      <a:r>
                        <a:rPr sz="900" spc="-10" dirty="0">
                          <a:latin typeface="Calibri"/>
                          <a:cs typeface="Calibri"/>
                        </a:rPr>
                        <a:t>13219</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85"/>
                        </a:spcBef>
                      </a:pPr>
                      <a:r>
                        <a:rPr sz="900" spc="-5" dirty="0">
                          <a:latin typeface="Calibri"/>
                          <a:cs typeface="Calibri"/>
                        </a:rPr>
                        <a:t>Enter</a:t>
                      </a:r>
                      <a:r>
                        <a:rPr sz="900" spc="-15" dirty="0">
                          <a:latin typeface="Calibri"/>
                          <a:cs typeface="Calibri"/>
                        </a:rPr>
                        <a:t> </a:t>
                      </a:r>
                      <a:r>
                        <a:rPr sz="900" spc="-5" dirty="0">
                          <a:latin typeface="Calibri"/>
                          <a:cs typeface="Calibri"/>
                        </a:rPr>
                        <a:t>Loan</a:t>
                      </a:r>
                      <a:r>
                        <a:rPr sz="900" spc="-15" dirty="0">
                          <a:latin typeface="Calibri"/>
                          <a:cs typeface="Calibri"/>
                        </a:rPr>
                        <a:t> </a:t>
                      </a:r>
                      <a:r>
                        <a:rPr sz="900" spc="-5" dirty="0">
                          <a:latin typeface="Calibri"/>
                          <a:cs typeface="Calibri"/>
                        </a:rPr>
                        <a:t>Application</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8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11:20:10</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algn="ctr">
                        <a:lnSpc>
                          <a:spcPct val="100000"/>
                        </a:lnSpc>
                        <a:spcBef>
                          <a:spcPts val="585"/>
                        </a:spcBef>
                      </a:pPr>
                      <a:r>
                        <a:rPr sz="900" dirty="0">
                          <a:latin typeface="Calibri"/>
                          <a:cs typeface="Calibri"/>
                        </a:rPr>
                        <a:t>-</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extLst>
                  <a:ext uri="{0D108BD9-81ED-4DB2-BD59-A6C34878D82A}">
                    <a16:rowId xmlns:a16="http://schemas.microsoft.com/office/drawing/2014/main" val="10001"/>
                  </a:ext>
                </a:extLst>
              </a:tr>
              <a:tr h="301772">
                <a:tc>
                  <a:txBody>
                    <a:bodyPr/>
                    <a:lstStyle/>
                    <a:p>
                      <a:pPr marR="3810" algn="r">
                        <a:lnSpc>
                          <a:spcPct val="100000"/>
                        </a:lnSpc>
                        <a:spcBef>
                          <a:spcPts val="585"/>
                        </a:spcBef>
                      </a:pPr>
                      <a:r>
                        <a:rPr sz="900" spc="-10" dirty="0">
                          <a:latin typeface="Calibri"/>
                          <a:cs typeface="Calibri"/>
                        </a:rPr>
                        <a:t>13219</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85"/>
                        </a:spcBef>
                      </a:pPr>
                      <a:r>
                        <a:rPr sz="900" spc="-5" dirty="0">
                          <a:latin typeface="Calibri"/>
                          <a:cs typeface="Calibri"/>
                        </a:rPr>
                        <a:t>Retrieve</a:t>
                      </a:r>
                      <a:r>
                        <a:rPr sz="900" spc="-10" dirty="0">
                          <a:latin typeface="Calibri"/>
                          <a:cs typeface="Calibri"/>
                        </a:rPr>
                        <a:t> </a:t>
                      </a:r>
                      <a:r>
                        <a:rPr sz="900" spc="-5" dirty="0">
                          <a:latin typeface="Calibri"/>
                          <a:cs typeface="Calibri"/>
                        </a:rPr>
                        <a:t>Applicant</a:t>
                      </a:r>
                      <a:r>
                        <a:rPr sz="900" spc="-15" dirty="0">
                          <a:latin typeface="Calibri"/>
                          <a:cs typeface="Calibri"/>
                        </a:rPr>
                        <a:t> </a:t>
                      </a:r>
                      <a:r>
                        <a:rPr sz="900" spc="-5" dirty="0">
                          <a:latin typeface="Calibri"/>
                          <a:cs typeface="Calibri"/>
                        </a:rPr>
                        <a:t>Data</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8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11:22:15</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585"/>
                        </a:spcBef>
                      </a:pPr>
                      <a:r>
                        <a:rPr sz="900" dirty="0">
                          <a:latin typeface="Calibri"/>
                          <a:cs typeface="Calibri"/>
                        </a:rPr>
                        <a:t>-</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01772">
                <a:tc>
                  <a:txBody>
                    <a:bodyPr/>
                    <a:lstStyle/>
                    <a:p>
                      <a:pPr marR="3810" algn="r">
                        <a:lnSpc>
                          <a:spcPct val="100000"/>
                        </a:lnSpc>
                        <a:spcBef>
                          <a:spcPts val="585"/>
                        </a:spcBef>
                      </a:pPr>
                      <a:r>
                        <a:rPr sz="900" spc="-10" dirty="0">
                          <a:latin typeface="Calibri"/>
                          <a:cs typeface="Calibri"/>
                        </a:rPr>
                        <a:t>13220</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85"/>
                        </a:spcBef>
                      </a:pPr>
                      <a:r>
                        <a:rPr sz="900" spc="-5" dirty="0">
                          <a:latin typeface="Calibri"/>
                          <a:cs typeface="Calibri"/>
                        </a:rPr>
                        <a:t>Enter</a:t>
                      </a:r>
                      <a:r>
                        <a:rPr sz="900" spc="-15" dirty="0">
                          <a:latin typeface="Calibri"/>
                          <a:cs typeface="Calibri"/>
                        </a:rPr>
                        <a:t> </a:t>
                      </a:r>
                      <a:r>
                        <a:rPr sz="900" spc="-5" dirty="0">
                          <a:latin typeface="Calibri"/>
                          <a:cs typeface="Calibri"/>
                        </a:rPr>
                        <a:t>Loan</a:t>
                      </a:r>
                      <a:r>
                        <a:rPr sz="900" spc="-15" dirty="0">
                          <a:latin typeface="Calibri"/>
                          <a:cs typeface="Calibri"/>
                        </a:rPr>
                        <a:t> </a:t>
                      </a:r>
                      <a:r>
                        <a:rPr sz="900" spc="-5" dirty="0">
                          <a:latin typeface="Calibri"/>
                          <a:cs typeface="Calibri"/>
                        </a:rPr>
                        <a:t>Application</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8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11:22:40</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algn="ctr">
                        <a:lnSpc>
                          <a:spcPct val="100000"/>
                        </a:lnSpc>
                        <a:spcBef>
                          <a:spcPts val="585"/>
                        </a:spcBef>
                      </a:pPr>
                      <a:r>
                        <a:rPr sz="900" dirty="0">
                          <a:latin typeface="Calibri"/>
                          <a:cs typeface="Calibri"/>
                        </a:rPr>
                        <a:t>-</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extLst>
                  <a:ext uri="{0D108BD9-81ED-4DB2-BD59-A6C34878D82A}">
                    <a16:rowId xmlns:a16="http://schemas.microsoft.com/office/drawing/2014/main" val="10003"/>
                  </a:ext>
                </a:extLst>
              </a:tr>
              <a:tr h="299760">
                <a:tc>
                  <a:txBody>
                    <a:bodyPr/>
                    <a:lstStyle/>
                    <a:p>
                      <a:pPr marR="3810" algn="r">
                        <a:lnSpc>
                          <a:spcPct val="100000"/>
                        </a:lnSpc>
                        <a:spcBef>
                          <a:spcPts val="585"/>
                        </a:spcBef>
                      </a:pPr>
                      <a:r>
                        <a:rPr sz="900" spc="-10" dirty="0">
                          <a:latin typeface="Calibri"/>
                          <a:cs typeface="Calibri"/>
                        </a:rPr>
                        <a:t>13219</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85"/>
                        </a:spcBef>
                      </a:pPr>
                      <a:r>
                        <a:rPr sz="900" spc="-5" dirty="0">
                          <a:latin typeface="Calibri"/>
                          <a:cs typeface="Calibri"/>
                        </a:rPr>
                        <a:t>Compute</a:t>
                      </a:r>
                      <a:r>
                        <a:rPr sz="900" spc="-20" dirty="0">
                          <a:latin typeface="Calibri"/>
                          <a:cs typeface="Calibri"/>
                        </a:rPr>
                        <a:t> </a:t>
                      </a:r>
                      <a:r>
                        <a:rPr sz="900" spc="-5" dirty="0">
                          <a:latin typeface="Calibri"/>
                          <a:cs typeface="Calibri"/>
                        </a:rPr>
                        <a:t>Installments</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8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11:22:45</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585"/>
                        </a:spcBef>
                      </a:pPr>
                      <a:r>
                        <a:rPr sz="900" dirty="0">
                          <a:latin typeface="Calibri"/>
                          <a:cs typeface="Calibri"/>
                        </a:rPr>
                        <a:t>-</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99760">
                <a:tc>
                  <a:txBody>
                    <a:bodyPr/>
                    <a:lstStyle/>
                    <a:p>
                      <a:pPr marR="3810" algn="r">
                        <a:lnSpc>
                          <a:spcPct val="100000"/>
                        </a:lnSpc>
                        <a:spcBef>
                          <a:spcPts val="575"/>
                        </a:spcBef>
                      </a:pPr>
                      <a:r>
                        <a:rPr sz="900" spc="-10" dirty="0">
                          <a:latin typeface="Calibri"/>
                          <a:cs typeface="Calibri"/>
                        </a:rPr>
                        <a:t>13219</a:t>
                      </a:r>
                      <a:endParaRPr sz="900">
                        <a:latin typeface="Calibri"/>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75"/>
                        </a:spcBef>
                      </a:pPr>
                      <a:r>
                        <a:rPr sz="900" spc="-5" dirty="0">
                          <a:latin typeface="Calibri"/>
                          <a:cs typeface="Calibri"/>
                        </a:rPr>
                        <a:t>Notify</a:t>
                      </a:r>
                      <a:r>
                        <a:rPr sz="900" spc="-30" dirty="0">
                          <a:latin typeface="Calibri"/>
                          <a:cs typeface="Calibri"/>
                        </a:rPr>
                        <a:t> </a:t>
                      </a:r>
                      <a:r>
                        <a:rPr sz="900" dirty="0">
                          <a:latin typeface="Calibri"/>
                          <a:cs typeface="Calibri"/>
                        </a:rPr>
                        <a:t>Eligibility</a:t>
                      </a:r>
                      <a:endParaRPr sz="900">
                        <a:latin typeface="Calibri"/>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7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11:23:00</a:t>
                      </a:r>
                      <a:endParaRPr sz="900">
                        <a:latin typeface="Calibri"/>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algn="ctr">
                        <a:lnSpc>
                          <a:spcPct val="100000"/>
                        </a:lnSpc>
                        <a:spcBef>
                          <a:spcPts val="575"/>
                        </a:spcBef>
                      </a:pPr>
                      <a:r>
                        <a:rPr sz="900" dirty="0">
                          <a:latin typeface="Calibri"/>
                          <a:cs typeface="Calibri"/>
                        </a:rPr>
                        <a:t>-</a:t>
                      </a:r>
                      <a:endParaRPr sz="900">
                        <a:latin typeface="Calibri"/>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extLst>
                  <a:ext uri="{0D108BD9-81ED-4DB2-BD59-A6C34878D82A}">
                    <a16:rowId xmlns:a16="http://schemas.microsoft.com/office/drawing/2014/main" val="10005"/>
                  </a:ext>
                </a:extLst>
              </a:tr>
              <a:tr h="304380">
                <a:tc>
                  <a:txBody>
                    <a:bodyPr/>
                    <a:lstStyle/>
                    <a:p>
                      <a:pPr marR="3810" algn="r">
                        <a:lnSpc>
                          <a:spcPct val="100000"/>
                        </a:lnSpc>
                        <a:spcBef>
                          <a:spcPts val="590"/>
                        </a:spcBef>
                      </a:pPr>
                      <a:r>
                        <a:rPr sz="900" spc="-10" dirty="0">
                          <a:latin typeface="Calibri"/>
                          <a:cs typeface="Calibri"/>
                        </a:rPr>
                        <a:t>13219</a:t>
                      </a:r>
                      <a:endParaRPr sz="900">
                        <a:latin typeface="Calibri"/>
                        <a:cs typeface="Calibri"/>
                      </a:endParaRPr>
                    </a:p>
                  </a:txBody>
                  <a:tcPr marL="0" marR="0" marT="749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marR="546100">
                        <a:lnSpc>
                          <a:spcPct val="102200"/>
                        </a:lnSpc>
                        <a:spcBef>
                          <a:spcPts val="40"/>
                        </a:spcBef>
                      </a:pPr>
                      <a:r>
                        <a:rPr sz="900" dirty="0">
                          <a:latin typeface="Calibri"/>
                          <a:cs typeface="Calibri"/>
                        </a:rPr>
                        <a:t>App</a:t>
                      </a:r>
                      <a:r>
                        <a:rPr sz="900" spc="-5" dirty="0">
                          <a:latin typeface="Calibri"/>
                          <a:cs typeface="Calibri"/>
                        </a:rPr>
                        <a:t>r</a:t>
                      </a:r>
                      <a:r>
                        <a:rPr sz="900" dirty="0">
                          <a:latin typeface="Calibri"/>
                          <a:cs typeface="Calibri"/>
                        </a:rPr>
                        <a:t>o</a:t>
                      </a:r>
                      <a:r>
                        <a:rPr sz="900" spc="5" dirty="0">
                          <a:latin typeface="Calibri"/>
                          <a:cs typeface="Calibri"/>
                        </a:rPr>
                        <a:t>v</a:t>
                      </a:r>
                      <a:r>
                        <a:rPr sz="900" dirty="0">
                          <a:latin typeface="Calibri"/>
                          <a:cs typeface="Calibri"/>
                        </a:rPr>
                        <a:t>e</a:t>
                      </a:r>
                      <a:r>
                        <a:rPr sz="900" spc="-5" dirty="0">
                          <a:latin typeface="Calibri"/>
                          <a:cs typeface="Calibri"/>
                        </a:rPr>
                        <a:t> S</a:t>
                      </a:r>
                      <a:r>
                        <a:rPr sz="900" spc="5" dirty="0">
                          <a:latin typeface="Calibri"/>
                          <a:cs typeface="Calibri"/>
                        </a:rPr>
                        <a:t>im</a:t>
                      </a:r>
                      <a:r>
                        <a:rPr sz="900" dirty="0">
                          <a:latin typeface="Calibri"/>
                          <a:cs typeface="Calibri"/>
                        </a:rPr>
                        <a:t>p</a:t>
                      </a:r>
                      <a:r>
                        <a:rPr sz="900" spc="5" dirty="0">
                          <a:latin typeface="Calibri"/>
                          <a:cs typeface="Calibri"/>
                        </a:rPr>
                        <a:t>l</a:t>
                      </a:r>
                      <a:r>
                        <a:rPr sz="900" dirty="0">
                          <a:latin typeface="Calibri"/>
                          <a:cs typeface="Calibri"/>
                        </a:rPr>
                        <a:t>e  </a:t>
                      </a:r>
                      <a:r>
                        <a:rPr sz="900" spc="-5" dirty="0">
                          <a:latin typeface="Calibri"/>
                          <a:cs typeface="Calibri"/>
                        </a:rPr>
                        <a:t>Application</a:t>
                      </a:r>
                      <a:endParaRPr sz="900">
                        <a:latin typeface="Calibri"/>
                        <a:cs typeface="Calibri"/>
                      </a:endParaRPr>
                    </a:p>
                  </a:txBody>
                  <a:tcPr marL="0" marR="0" marT="50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90"/>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11:24:30</a:t>
                      </a:r>
                      <a:endParaRPr sz="900">
                        <a:latin typeface="Calibri"/>
                        <a:cs typeface="Calibri"/>
                      </a:endParaRPr>
                    </a:p>
                  </a:txBody>
                  <a:tcPr marL="0" marR="0" marT="749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590"/>
                        </a:spcBef>
                      </a:pPr>
                      <a:r>
                        <a:rPr sz="900" dirty="0">
                          <a:latin typeface="Calibri"/>
                          <a:cs typeface="Calibri"/>
                        </a:rPr>
                        <a:t>-</a:t>
                      </a:r>
                      <a:endParaRPr sz="900">
                        <a:latin typeface="Calibri"/>
                        <a:cs typeface="Calibri"/>
                      </a:endParaRPr>
                    </a:p>
                  </a:txBody>
                  <a:tcPr marL="0" marR="0" marT="749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299760">
                <a:tc>
                  <a:txBody>
                    <a:bodyPr/>
                    <a:lstStyle/>
                    <a:p>
                      <a:pPr marR="3810" algn="r">
                        <a:lnSpc>
                          <a:spcPct val="100000"/>
                        </a:lnSpc>
                        <a:spcBef>
                          <a:spcPts val="595"/>
                        </a:spcBef>
                      </a:pPr>
                      <a:r>
                        <a:rPr sz="900" spc="-10" dirty="0">
                          <a:latin typeface="Calibri"/>
                          <a:cs typeface="Calibri"/>
                        </a:rPr>
                        <a:t>13220</a:t>
                      </a:r>
                      <a:endParaRPr sz="900">
                        <a:latin typeface="Calibri"/>
                        <a:cs typeface="Calibri"/>
                      </a:endParaRPr>
                    </a:p>
                  </a:txBody>
                  <a:tcPr marL="0" marR="0" marT="755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95"/>
                        </a:spcBef>
                      </a:pPr>
                      <a:r>
                        <a:rPr sz="900" spc="-5" dirty="0">
                          <a:latin typeface="Calibri"/>
                          <a:cs typeface="Calibri"/>
                        </a:rPr>
                        <a:t>Compute</a:t>
                      </a:r>
                      <a:r>
                        <a:rPr sz="900" spc="-15" dirty="0">
                          <a:latin typeface="Calibri"/>
                          <a:cs typeface="Calibri"/>
                        </a:rPr>
                        <a:t> </a:t>
                      </a:r>
                      <a:r>
                        <a:rPr sz="900" spc="-5" dirty="0">
                          <a:latin typeface="Calibri"/>
                          <a:cs typeface="Calibri"/>
                        </a:rPr>
                        <a:t>Installements</a:t>
                      </a:r>
                      <a:endParaRPr sz="900">
                        <a:latin typeface="Calibri"/>
                        <a:cs typeface="Calibri"/>
                      </a:endParaRPr>
                    </a:p>
                  </a:txBody>
                  <a:tcPr marL="0" marR="0" marT="755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9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11:24:35</a:t>
                      </a:r>
                      <a:endParaRPr sz="900">
                        <a:latin typeface="Calibri"/>
                        <a:cs typeface="Calibri"/>
                      </a:endParaRPr>
                    </a:p>
                  </a:txBody>
                  <a:tcPr marL="0" marR="0" marT="755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algn="ctr">
                        <a:lnSpc>
                          <a:spcPct val="100000"/>
                        </a:lnSpc>
                        <a:spcBef>
                          <a:spcPts val="595"/>
                        </a:spcBef>
                      </a:pPr>
                      <a:r>
                        <a:rPr sz="900" dirty="0">
                          <a:latin typeface="Calibri"/>
                          <a:cs typeface="Calibri"/>
                        </a:rPr>
                        <a:t>-</a:t>
                      </a:r>
                      <a:endParaRPr sz="900">
                        <a:latin typeface="Calibri"/>
                        <a:cs typeface="Calibri"/>
                      </a:endParaRPr>
                    </a:p>
                  </a:txBody>
                  <a:tcPr marL="0" marR="0" marT="755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extLst>
                  <a:ext uri="{0D108BD9-81ED-4DB2-BD59-A6C34878D82A}">
                    <a16:rowId xmlns:a16="http://schemas.microsoft.com/office/drawing/2014/main" val="10007"/>
                  </a:ext>
                </a:extLst>
              </a:tr>
              <a:tr h="164354">
                <a:tc>
                  <a:txBody>
                    <a:bodyPr/>
                    <a:lstStyle/>
                    <a:p>
                      <a:pPr marL="11430">
                        <a:lnSpc>
                          <a:spcPct val="100000"/>
                        </a:lnSpc>
                        <a:spcBef>
                          <a:spcPts val="60"/>
                        </a:spcBef>
                      </a:pPr>
                      <a:r>
                        <a:rPr sz="900" dirty="0">
                          <a:latin typeface="Calibri"/>
                          <a:cs typeface="Calibri"/>
                        </a:rPr>
                        <a:t>…</a:t>
                      </a:r>
                      <a:endParaRPr sz="900">
                        <a:latin typeface="Calibri"/>
                        <a:cs typeface="Calibri"/>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60"/>
                        </a:spcBef>
                      </a:pPr>
                      <a:r>
                        <a:rPr sz="900" dirty="0">
                          <a:latin typeface="Calibri"/>
                          <a:cs typeface="Calibri"/>
                        </a:rPr>
                        <a:t>…</a:t>
                      </a:r>
                      <a:endParaRPr sz="900">
                        <a:latin typeface="Calibri"/>
                        <a:cs typeface="Calibri"/>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60"/>
                        </a:spcBef>
                      </a:pPr>
                      <a:r>
                        <a:rPr sz="900" dirty="0">
                          <a:latin typeface="Calibri"/>
                          <a:cs typeface="Calibri"/>
                        </a:rPr>
                        <a:t>…</a:t>
                      </a:r>
                      <a:endParaRPr sz="900">
                        <a:latin typeface="Calibri"/>
                        <a:cs typeface="Calibri"/>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0"/>
                        </a:spcBef>
                      </a:pPr>
                      <a:r>
                        <a:rPr sz="900" dirty="0">
                          <a:latin typeface="Calibri"/>
                          <a:cs typeface="Calibri"/>
                        </a:rPr>
                        <a:t>…</a:t>
                      </a:r>
                      <a:endParaRPr sz="900">
                        <a:latin typeface="Calibri"/>
                        <a:cs typeface="Calibri"/>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8"/>
                  </a:ext>
                </a:extLst>
              </a:tr>
            </a:tbl>
          </a:graphicData>
        </a:graphic>
      </p:graphicFrame>
      <p:sp>
        <p:nvSpPr>
          <p:cNvPr id="73" name="object 73"/>
          <p:cNvSpPr txBox="1"/>
          <p:nvPr/>
        </p:nvSpPr>
        <p:spPr>
          <a:xfrm>
            <a:off x="4851291" y="1544319"/>
            <a:ext cx="2387600" cy="635000"/>
          </a:xfrm>
          <a:prstGeom prst="rect">
            <a:avLst/>
          </a:prstGeom>
        </p:spPr>
        <p:txBody>
          <a:bodyPr vert="horz" wrap="square" lIns="0" tIns="12700" rIns="0" bIns="0" rtlCol="0">
            <a:spAutoFit/>
          </a:bodyPr>
          <a:lstStyle/>
          <a:p>
            <a:pPr marL="12700" marR="5080" indent="530860">
              <a:lnSpc>
                <a:spcPct val="105300"/>
              </a:lnSpc>
              <a:spcBef>
                <a:spcPts val="100"/>
              </a:spcBef>
            </a:pPr>
            <a:r>
              <a:rPr sz="1900" b="1" spc="10" dirty="0">
                <a:latin typeface="Calibri"/>
                <a:cs typeface="Calibri"/>
              </a:rPr>
              <a:t>Process</a:t>
            </a:r>
            <a:r>
              <a:rPr sz="1900" b="1" spc="15" dirty="0">
                <a:latin typeface="Calibri"/>
                <a:cs typeface="Calibri"/>
              </a:rPr>
              <a:t> </a:t>
            </a:r>
            <a:r>
              <a:rPr sz="1900" b="1" spc="20" dirty="0">
                <a:latin typeface="Calibri"/>
                <a:cs typeface="Calibri"/>
              </a:rPr>
              <a:t>Map </a:t>
            </a:r>
            <a:r>
              <a:rPr sz="1900" b="1" spc="25" dirty="0">
                <a:latin typeface="Calibri"/>
                <a:cs typeface="Calibri"/>
              </a:rPr>
              <a:t> </a:t>
            </a:r>
            <a:r>
              <a:rPr sz="1900" b="1" spc="5" dirty="0">
                <a:latin typeface="Calibri"/>
                <a:cs typeface="Calibri"/>
              </a:rPr>
              <a:t>(directly</a:t>
            </a:r>
            <a:r>
              <a:rPr sz="1900" b="1" spc="15" dirty="0">
                <a:latin typeface="Calibri"/>
                <a:cs typeface="Calibri"/>
              </a:rPr>
              <a:t> </a:t>
            </a:r>
            <a:r>
              <a:rPr sz="1900" b="1" spc="5" dirty="0">
                <a:latin typeface="Calibri"/>
                <a:cs typeface="Calibri"/>
              </a:rPr>
              <a:t>follows</a:t>
            </a:r>
            <a:r>
              <a:rPr sz="1900" b="1" spc="10" dirty="0">
                <a:latin typeface="Calibri"/>
                <a:cs typeface="Calibri"/>
              </a:rPr>
              <a:t> graph)</a:t>
            </a:r>
            <a:endParaRPr sz="1900">
              <a:latin typeface="Calibri"/>
              <a:cs typeface="Calibri"/>
            </a:endParaRPr>
          </a:p>
        </p:txBody>
      </p:sp>
      <p:grpSp>
        <p:nvGrpSpPr>
          <p:cNvPr id="74" name="object 74"/>
          <p:cNvGrpSpPr/>
          <p:nvPr/>
        </p:nvGrpSpPr>
        <p:grpSpPr>
          <a:xfrm>
            <a:off x="4306196" y="2715637"/>
            <a:ext cx="605155" cy="328295"/>
            <a:chOff x="4306196" y="2715637"/>
            <a:chExt cx="605155" cy="328295"/>
          </a:xfrm>
        </p:grpSpPr>
        <p:sp>
          <p:nvSpPr>
            <p:cNvPr id="75" name="object 75"/>
            <p:cNvSpPr/>
            <p:nvPr/>
          </p:nvSpPr>
          <p:spPr>
            <a:xfrm>
              <a:off x="4314133" y="2723574"/>
              <a:ext cx="589280" cy="312420"/>
            </a:xfrm>
            <a:custGeom>
              <a:avLst/>
              <a:gdLst/>
              <a:ahLst/>
              <a:cxnLst/>
              <a:rect l="l" t="t" r="r" b="b"/>
              <a:pathLst>
                <a:path w="589279" h="312419">
                  <a:moveTo>
                    <a:pt x="432555" y="0"/>
                  </a:moveTo>
                  <a:lnTo>
                    <a:pt x="432555" y="78099"/>
                  </a:lnTo>
                  <a:lnTo>
                    <a:pt x="0" y="78099"/>
                  </a:lnTo>
                  <a:lnTo>
                    <a:pt x="0" y="234301"/>
                  </a:lnTo>
                  <a:lnTo>
                    <a:pt x="432555" y="234301"/>
                  </a:lnTo>
                  <a:lnTo>
                    <a:pt x="432555" y="312399"/>
                  </a:lnTo>
                  <a:lnTo>
                    <a:pt x="588754" y="156199"/>
                  </a:lnTo>
                  <a:lnTo>
                    <a:pt x="432555" y="0"/>
                  </a:lnTo>
                  <a:close/>
                </a:path>
              </a:pathLst>
            </a:custGeom>
            <a:solidFill>
              <a:srgbClr val="98C723"/>
            </a:solidFill>
          </p:spPr>
          <p:txBody>
            <a:bodyPr wrap="square" lIns="0" tIns="0" rIns="0" bIns="0" rtlCol="0"/>
            <a:lstStyle/>
            <a:p>
              <a:endParaRPr/>
            </a:p>
          </p:txBody>
        </p:sp>
        <p:sp>
          <p:nvSpPr>
            <p:cNvPr id="76" name="object 76"/>
            <p:cNvSpPr/>
            <p:nvPr/>
          </p:nvSpPr>
          <p:spPr>
            <a:xfrm>
              <a:off x="4314133" y="2723574"/>
              <a:ext cx="589280" cy="312420"/>
            </a:xfrm>
            <a:custGeom>
              <a:avLst/>
              <a:gdLst/>
              <a:ahLst/>
              <a:cxnLst/>
              <a:rect l="l" t="t" r="r" b="b"/>
              <a:pathLst>
                <a:path w="589279" h="312419">
                  <a:moveTo>
                    <a:pt x="0" y="78100"/>
                  </a:moveTo>
                  <a:lnTo>
                    <a:pt x="432555" y="78100"/>
                  </a:lnTo>
                  <a:lnTo>
                    <a:pt x="432555" y="0"/>
                  </a:lnTo>
                  <a:lnTo>
                    <a:pt x="588755" y="156200"/>
                  </a:lnTo>
                  <a:lnTo>
                    <a:pt x="432555" y="312400"/>
                  </a:lnTo>
                  <a:lnTo>
                    <a:pt x="432555" y="234300"/>
                  </a:lnTo>
                  <a:lnTo>
                    <a:pt x="0" y="234300"/>
                  </a:lnTo>
                  <a:lnTo>
                    <a:pt x="0" y="78100"/>
                  </a:lnTo>
                  <a:close/>
                </a:path>
              </a:pathLst>
            </a:custGeom>
            <a:ln w="15875">
              <a:solidFill>
                <a:srgbClr val="6E9217"/>
              </a:solidFill>
            </a:ln>
          </p:spPr>
          <p:txBody>
            <a:bodyPr wrap="square" lIns="0" tIns="0" rIns="0" bIns="0" rtlCol="0"/>
            <a:lstStyle/>
            <a:p>
              <a:endParaRPr/>
            </a:p>
          </p:txBody>
        </p:sp>
      </p:grpSp>
      <p:grpSp>
        <p:nvGrpSpPr>
          <p:cNvPr id="77" name="object 77"/>
          <p:cNvGrpSpPr/>
          <p:nvPr/>
        </p:nvGrpSpPr>
        <p:grpSpPr>
          <a:xfrm>
            <a:off x="4299612" y="4583635"/>
            <a:ext cx="605155" cy="328295"/>
            <a:chOff x="4299612" y="4583635"/>
            <a:chExt cx="605155" cy="328295"/>
          </a:xfrm>
        </p:grpSpPr>
        <p:sp>
          <p:nvSpPr>
            <p:cNvPr id="78" name="object 78"/>
            <p:cNvSpPr/>
            <p:nvPr/>
          </p:nvSpPr>
          <p:spPr>
            <a:xfrm>
              <a:off x="4307550" y="4591573"/>
              <a:ext cx="589280" cy="312420"/>
            </a:xfrm>
            <a:custGeom>
              <a:avLst/>
              <a:gdLst/>
              <a:ahLst/>
              <a:cxnLst/>
              <a:rect l="l" t="t" r="r" b="b"/>
              <a:pathLst>
                <a:path w="589279" h="312420">
                  <a:moveTo>
                    <a:pt x="432555" y="0"/>
                  </a:moveTo>
                  <a:lnTo>
                    <a:pt x="432555" y="78099"/>
                  </a:lnTo>
                  <a:lnTo>
                    <a:pt x="0" y="78099"/>
                  </a:lnTo>
                  <a:lnTo>
                    <a:pt x="0" y="234299"/>
                  </a:lnTo>
                  <a:lnTo>
                    <a:pt x="432555" y="234299"/>
                  </a:lnTo>
                  <a:lnTo>
                    <a:pt x="432555" y="312399"/>
                  </a:lnTo>
                  <a:lnTo>
                    <a:pt x="588755" y="156199"/>
                  </a:lnTo>
                  <a:lnTo>
                    <a:pt x="432555" y="0"/>
                  </a:lnTo>
                  <a:close/>
                </a:path>
              </a:pathLst>
            </a:custGeom>
            <a:solidFill>
              <a:srgbClr val="98C723"/>
            </a:solidFill>
          </p:spPr>
          <p:txBody>
            <a:bodyPr wrap="square" lIns="0" tIns="0" rIns="0" bIns="0" rtlCol="0"/>
            <a:lstStyle/>
            <a:p>
              <a:endParaRPr/>
            </a:p>
          </p:txBody>
        </p:sp>
        <p:sp>
          <p:nvSpPr>
            <p:cNvPr id="79" name="object 79"/>
            <p:cNvSpPr/>
            <p:nvPr/>
          </p:nvSpPr>
          <p:spPr>
            <a:xfrm>
              <a:off x="4307550" y="4591573"/>
              <a:ext cx="589280" cy="312420"/>
            </a:xfrm>
            <a:custGeom>
              <a:avLst/>
              <a:gdLst/>
              <a:ahLst/>
              <a:cxnLst/>
              <a:rect l="l" t="t" r="r" b="b"/>
              <a:pathLst>
                <a:path w="589279" h="312420">
                  <a:moveTo>
                    <a:pt x="0" y="78100"/>
                  </a:moveTo>
                  <a:lnTo>
                    <a:pt x="432555" y="78100"/>
                  </a:lnTo>
                  <a:lnTo>
                    <a:pt x="432555" y="0"/>
                  </a:lnTo>
                  <a:lnTo>
                    <a:pt x="588755" y="156200"/>
                  </a:lnTo>
                  <a:lnTo>
                    <a:pt x="432555" y="312400"/>
                  </a:lnTo>
                  <a:lnTo>
                    <a:pt x="432555" y="234300"/>
                  </a:lnTo>
                  <a:lnTo>
                    <a:pt x="0" y="234300"/>
                  </a:lnTo>
                  <a:lnTo>
                    <a:pt x="0" y="78100"/>
                  </a:lnTo>
                  <a:close/>
                </a:path>
              </a:pathLst>
            </a:custGeom>
            <a:ln w="15875">
              <a:solidFill>
                <a:srgbClr val="6E9217"/>
              </a:solidFill>
            </a:ln>
          </p:spPr>
          <p:txBody>
            <a:bodyPr wrap="square" lIns="0" tIns="0" rIns="0" bIns="0" rtlCol="0"/>
            <a:lstStyle/>
            <a:p>
              <a:endParaRPr/>
            </a:p>
          </p:txBody>
        </p:sp>
      </p:grpSp>
      <p:sp>
        <p:nvSpPr>
          <p:cNvPr id="80" name="object 80"/>
          <p:cNvSpPr txBox="1">
            <a:spLocks noGrp="1"/>
          </p:cNvSpPr>
          <p:nvPr>
            <p:ph type="title"/>
          </p:nvPr>
        </p:nvSpPr>
        <p:spPr>
          <a:xfrm>
            <a:off x="640199" y="370332"/>
            <a:ext cx="4973320" cy="513080"/>
          </a:xfrm>
          <a:prstGeom prst="rect">
            <a:avLst/>
          </a:prstGeom>
        </p:spPr>
        <p:txBody>
          <a:bodyPr vert="horz" wrap="square" lIns="0" tIns="12700" rIns="0" bIns="0" rtlCol="0">
            <a:spAutoFit/>
          </a:bodyPr>
          <a:lstStyle/>
          <a:p>
            <a:pPr marL="12700">
              <a:lnSpc>
                <a:spcPct val="100000"/>
              </a:lnSpc>
              <a:spcBef>
                <a:spcPts val="100"/>
              </a:spcBef>
            </a:pPr>
            <a:r>
              <a:rPr spc="5" dirty="0"/>
              <a:t>Automated Process</a:t>
            </a:r>
            <a:r>
              <a:rPr dirty="0"/>
              <a:t> </a:t>
            </a:r>
            <a:r>
              <a:rPr spc="5" dirty="0"/>
              <a:t>Discovery</a:t>
            </a:r>
          </a:p>
        </p:txBody>
      </p:sp>
      <p:sp>
        <p:nvSpPr>
          <p:cNvPr id="81" name="object 81"/>
          <p:cNvSpPr txBox="1"/>
          <p:nvPr/>
        </p:nvSpPr>
        <p:spPr>
          <a:xfrm>
            <a:off x="9000279" y="6217920"/>
            <a:ext cx="161925" cy="193040"/>
          </a:xfrm>
          <a:prstGeom prst="rect">
            <a:avLst/>
          </a:prstGeom>
        </p:spPr>
        <p:txBody>
          <a:bodyPr vert="horz" wrap="square" lIns="0" tIns="12700" rIns="0" bIns="0" rtlCol="0">
            <a:spAutoFit/>
          </a:bodyPr>
          <a:lstStyle/>
          <a:p>
            <a:pPr marL="12700">
              <a:lnSpc>
                <a:spcPct val="100000"/>
              </a:lnSpc>
              <a:spcBef>
                <a:spcPts val="100"/>
              </a:spcBef>
            </a:pPr>
            <a:r>
              <a:rPr sz="1100" spc="-25" dirty="0">
                <a:latin typeface="Calibri"/>
                <a:cs typeface="Calibri"/>
              </a:rPr>
              <a:t>51</a:t>
            </a:r>
            <a:endParaRPr sz="110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0197" y="1278820"/>
            <a:ext cx="9589770" cy="1584960"/>
          </a:xfrm>
          <a:prstGeom prst="rect">
            <a:avLst/>
          </a:prstGeom>
        </p:spPr>
        <p:txBody>
          <a:bodyPr vert="horz" wrap="square" lIns="0" tIns="83185" rIns="0" bIns="0" rtlCol="0">
            <a:spAutoFit/>
          </a:bodyPr>
          <a:lstStyle/>
          <a:p>
            <a:pPr marL="12700">
              <a:lnSpc>
                <a:spcPct val="100000"/>
              </a:lnSpc>
              <a:spcBef>
                <a:spcPts val="655"/>
              </a:spcBef>
            </a:pPr>
            <a:r>
              <a:rPr sz="2400" dirty="0">
                <a:solidFill>
                  <a:srgbClr val="404040"/>
                </a:solidFill>
                <a:latin typeface="Calibri"/>
                <a:cs typeface="Calibri"/>
              </a:rPr>
              <a:t>A</a:t>
            </a:r>
            <a:r>
              <a:rPr sz="2400" spc="-10" dirty="0">
                <a:solidFill>
                  <a:srgbClr val="404040"/>
                </a:solidFill>
                <a:latin typeface="Calibri"/>
                <a:cs typeface="Calibri"/>
              </a:rPr>
              <a:t> process </a:t>
            </a:r>
            <a:r>
              <a:rPr sz="2400" spc="-5" dirty="0">
                <a:solidFill>
                  <a:srgbClr val="404040"/>
                </a:solidFill>
                <a:latin typeface="Calibri"/>
                <a:cs typeface="Calibri"/>
              </a:rPr>
              <a:t>map of</a:t>
            </a:r>
            <a:r>
              <a:rPr sz="2400" spc="-10" dirty="0">
                <a:solidFill>
                  <a:srgbClr val="404040"/>
                </a:solidFill>
                <a:latin typeface="Calibri"/>
                <a:cs typeface="Calibri"/>
              </a:rPr>
              <a:t> </a:t>
            </a:r>
            <a:r>
              <a:rPr sz="2400" dirty="0">
                <a:solidFill>
                  <a:srgbClr val="404040"/>
                </a:solidFill>
                <a:latin typeface="Calibri"/>
                <a:cs typeface="Calibri"/>
              </a:rPr>
              <a:t>an</a:t>
            </a:r>
            <a:r>
              <a:rPr sz="2400" spc="-10" dirty="0">
                <a:solidFill>
                  <a:srgbClr val="404040"/>
                </a:solidFill>
                <a:latin typeface="Calibri"/>
                <a:cs typeface="Calibri"/>
              </a:rPr>
              <a:t> event </a:t>
            </a:r>
            <a:r>
              <a:rPr sz="2400" spc="-5" dirty="0">
                <a:solidFill>
                  <a:srgbClr val="404040"/>
                </a:solidFill>
                <a:latin typeface="Calibri"/>
                <a:cs typeface="Calibri"/>
              </a:rPr>
              <a:t>log</a:t>
            </a:r>
            <a:r>
              <a:rPr sz="2400" spc="-20" dirty="0">
                <a:solidFill>
                  <a:srgbClr val="404040"/>
                </a:solidFill>
                <a:latin typeface="Calibri"/>
                <a:cs typeface="Calibri"/>
              </a:rPr>
              <a:t> </a:t>
            </a:r>
            <a:r>
              <a:rPr sz="2400" spc="-5" dirty="0">
                <a:solidFill>
                  <a:srgbClr val="404040"/>
                </a:solidFill>
                <a:latin typeface="Calibri"/>
                <a:cs typeface="Calibri"/>
              </a:rPr>
              <a:t>is </a:t>
            </a:r>
            <a:r>
              <a:rPr sz="2400" dirty="0">
                <a:solidFill>
                  <a:srgbClr val="404040"/>
                </a:solidFill>
                <a:latin typeface="Calibri"/>
                <a:cs typeface="Calibri"/>
              </a:rPr>
              <a:t>a</a:t>
            </a:r>
            <a:r>
              <a:rPr sz="2400" spc="-10" dirty="0">
                <a:solidFill>
                  <a:srgbClr val="404040"/>
                </a:solidFill>
                <a:latin typeface="Calibri"/>
                <a:cs typeface="Calibri"/>
              </a:rPr>
              <a:t> </a:t>
            </a:r>
            <a:r>
              <a:rPr sz="2400" spc="-15" dirty="0">
                <a:solidFill>
                  <a:srgbClr val="404040"/>
                </a:solidFill>
                <a:latin typeface="Calibri"/>
                <a:cs typeface="Calibri"/>
              </a:rPr>
              <a:t>graph</a:t>
            </a:r>
            <a:r>
              <a:rPr sz="2400" spc="-10" dirty="0">
                <a:solidFill>
                  <a:srgbClr val="404040"/>
                </a:solidFill>
                <a:latin typeface="Calibri"/>
                <a:cs typeface="Calibri"/>
              </a:rPr>
              <a:t> </a:t>
            </a:r>
            <a:r>
              <a:rPr sz="2400" spc="-5" dirty="0">
                <a:solidFill>
                  <a:srgbClr val="404040"/>
                </a:solidFill>
                <a:latin typeface="Calibri"/>
                <a:cs typeface="Calibri"/>
              </a:rPr>
              <a:t>where:</a:t>
            </a:r>
            <a:endParaRPr sz="2400">
              <a:latin typeface="Calibri"/>
              <a:cs typeface="Calibri"/>
            </a:endParaRPr>
          </a:p>
          <a:p>
            <a:pPr marL="424180" indent="-182880">
              <a:lnSpc>
                <a:spcPct val="100000"/>
              </a:lnSpc>
              <a:spcBef>
                <a:spcPts val="515"/>
              </a:spcBef>
              <a:buClr>
                <a:srgbClr val="7F7F7F"/>
              </a:buClr>
              <a:buFont typeface="Arial MT"/>
              <a:buChar char="•"/>
              <a:tabLst>
                <a:tab pos="424180" algn="l"/>
              </a:tabLst>
            </a:pPr>
            <a:r>
              <a:rPr sz="2200" spc="-30" dirty="0">
                <a:solidFill>
                  <a:srgbClr val="404040"/>
                </a:solidFill>
                <a:latin typeface="Calibri"/>
                <a:cs typeface="Calibri"/>
              </a:rPr>
              <a:t>Each</a:t>
            </a:r>
            <a:r>
              <a:rPr sz="2200" spc="-35" dirty="0">
                <a:solidFill>
                  <a:srgbClr val="404040"/>
                </a:solidFill>
                <a:latin typeface="Calibri"/>
                <a:cs typeface="Calibri"/>
              </a:rPr>
              <a:t> </a:t>
            </a:r>
            <a:r>
              <a:rPr sz="2200" spc="-15" dirty="0">
                <a:solidFill>
                  <a:srgbClr val="404040"/>
                </a:solidFill>
                <a:latin typeface="Calibri"/>
                <a:cs typeface="Calibri"/>
              </a:rPr>
              <a:t>activity</a:t>
            </a:r>
            <a:r>
              <a:rPr sz="2200" spc="-40" dirty="0">
                <a:solidFill>
                  <a:srgbClr val="404040"/>
                </a:solidFill>
                <a:latin typeface="Calibri"/>
                <a:cs typeface="Calibri"/>
              </a:rPr>
              <a:t> </a:t>
            </a:r>
            <a:r>
              <a:rPr sz="2200" spc="-5" dirty="0">
                <a:solidFill>
                  <a:srgbClr val="404040"/>
                </a:solidFill>
                <a:latin typeface="Calibri"/>
                <a:cs typeface="Calibri"/>
              </a:rPr>
              <a:t>is</a:t>
            </a:r>
            <a:r>
              <a:rPr sz="2200" spc="-20" dirty="0">
                <a:solidFill>
                  <a:srgbClr val="404040"/>
                </a:solidFill>
                <a:latin typeface="Calibri"/>
                <a:cs typeface="Calibri"/>
              </a:rPr>
              <a:t> </a:t>
            </a:r>
            <a:r>
              <a:rPr sz="2200" spc="-30" dirty="0">
                <a:solidFill>
                  <a:srgbClr val="404040"/>
                </a:solidFill>
                <a:latin typeface="Calibri"/>
                <a:cs typeface="Calibri"/>
              </a:rPr>
              <a:t>represented</a:t>
            </a:r>
            <a:r>
              <a:rPr sz="2200" spc="-35" dirty="0">
                <a:solidFill>
                  <a:srgbClr val="404040"/>
                </a:solidFill>
                <a:latin typeface="Calibri"/>
                <a:cs typeface="Calibri"/>
              </a:rPr>
              <a:t> </a:t>
            </a:r>
            <a:r>
              <a:rPr sz="2200" spc="-15" dirty="0">
                <a:solidFill>
                  <a:srgbClr val="404040"/>
                </a:solidFill>
                <a:latin typeface="Calibri"/>
                <a:cs typeface="Calibri"/>
              </a:rPr>
              <a:t>by</a:t>
            </a:r>
            <a:r>
              <a:rPr sz="2200" spc="-35" dirty="0">
                <a:solidFill>
                  <a:srgbClr val="404040"/>
                </a:solidFill>
                <a:latin typeface="Calibri"/>
                <a:cs typeface="Calibri"/>
              </a:rPr>
              <a:t> </a:t>
            </a:r>
            <a:r>
              <a:rPr sz="2200" spc="-15" dirty="0">
                <a:solidFill>
                  <a:srgbClr val="404040"/>
                </a:solidFill>
                <a:latin typeface="Calibri"/>
                <a:cs typeface="Calibri"/>
              </a:rPr>
              <a:t>one</a:t>
            </a:r>
            <a:r>
              <a:rPr sz="2200" spc="-35" dirty="0">
                <a:solidFill>
                  <a:srgbClr val="404040"/>
                </a:solidFill>
                <a:latin typeface="Calibri"/>
                <a:cs typeface="Calibri"/>
              </a:rPr>
              <a:t> </a:t>
            </a:r>
            <a:r>
              <a:rPr sz="2200" spc="-20" dirty="0">
                <a:solidFill>
                  <a:srgbClr val="404040"/>
                </a:solidFill>
                <a:latin typeface="Calibri"/>
                <a:cs typeface="Calibri"/>
              </a:rPr>
              <a:t>node</a:t>
            </a:r>
            <a:endParaRPr sz="2200">
              <a:latin typeface="Calibri"/>
              <a:cs typeface="Calibri"/>
            </a:endParaRPr>
          </a:p>
          <a:p>
            <a:pPr marL="424180" marR="5080" indent="-182880">
              <a:lnSpc>
                <a:spcPts val="2590"/>
              </a:lnSpc>
              <a:spcBef>
                <a:spcPts val="585"/>
              </a:spcBef>
              <a:buClr>
                <a:srgbClr val="7F7F7F"/>
              </a:buClr>
              <a:buFont typeface="Arial MT"/>
              <a:buChar char="•"/>
              <a:tabLst>
                <a:tab pos="424180" algn="l"/>
              </a:tabLst>
            </a:pPr>
            <a:r>
              <a:rPr sz="2200" spc="-15" dirty="0">
                <a:solidFill>
                  <a:srgbClr val="404040"/>
                </a:solidFill>
                <a:latin typeface="Calibri"/>
                <a:cs typeface="Calibri"/>
              </a:rPr>
              <a:t>An</a:t>
            </a:r>
            <a:r>
              <a:rPr sz="2200" spc="-30" dirty="0">
                <a:solidFill>
                  <a:srgbClr val="404040"/>
                </a:solidFill>
                <a:latin typeface="Calibri"/>
                <a:cs typeface="Calibri"/>
              </a:rPr>
              <a:t> </a:t>
            </a:r>
            <a:r>
              <a:rPr sz="2200" spc="-25" dirty="0">
                <a:solidFill>
                  <a:srgbClr val="404040"/>
                </a:solidFill>
                <a:latin typeface="Calibri"/>
                <a:cs typeface="Calibri"/>
              </a:rPr>
              <a:t>arc</a:t>
            </a:r>
            <a:r>
              <a:rPr sz="2200" spc="-30" dirty="0">
                <a:solidFill>
                  <a:srgbClr val="404040"/>
                </a:solidFill>
                <a:latin typeface="Calibri"/>
                <a:cs typeface="Calibri"/>
              </a:rPr>
              <a:t> </a:t>
            </a:r>
            <a:r>
              <a:rPr sz="2200" spc="-25" dirty="0">
                <a:solidFill>
                  <a:srgbClr val="404040"/>
                </a:solidFill>
                <a:latin typeface="Calibri"/>
                <a:cs typeface="Calibri"/>
              </a:rPr>
              <a:t>from</a:t>
            </a:r>
            <a:r>
              <a:rPr sz="2200" spc="-40" dirty="0">
                <a:solidFill>
                  <a:srgbClr val="404040"/>
                </a:solidFill>
                <a:latin typeface="Calibri"/>
                <a:cs typeface="Calibri"/>
              </a:rPr>
              <a:t> </a:t>
            </a:r>
            <a:r>
              <a:rPr sz="2200" spc="-15" dirty="0">
                <a:solidFill>
                  <a:srgbClr val="404040"/>
                </a:solidFill>
                <a:latin typeface="Calibri"/>
                <a:cs typeface="Calibri"/>
              </a:rPr>
              <a:t>activity</a:t>
            </a:r>
            <a:r>
              <a:rPr sz="2200" spc="-35" dirty="0">
                <a:solidFill>
                  <a:srgbClr val="404040"/>
                </a:solidFill>
                <a:latin typeface="Calibri"/>
                <a:cs typeface="Calibri"/>
              </a:rPr>
              <a:t> </a:t>
            </a:r>
            <a:r>
              <a:rPr sz="2200" dirty="0">
                <a:solidFill>
                  <a:srgbClr val="404040"/>
                </a:solidFill>
                <a:latin typeface="Calibri"/>
                <a:cs typeface="Calibri"/>
              </a:rPr>
              <a:t>A</a:t>
            </a:r>
            <a:r>
              <a:rPr sz="2200" spc="-30" dirty="0">
                <a:solidFill>
                  <a:srgbClr val="404040"/>
                </a:solidFill>
                <a:latin typeface="Calibri"/>
                <a:cs typeface="Calibri"/>
              </a:rPr>
              <a:t> </a:t>
            </a:r>
            <a:r>
              <a:rPr sz="2200" spc="-20" dirty="0">
                <a:solidFill>
                  <a:srgbClr val="404040"/>
                </a:solidFill>
                <a:latin typeface="Calibri"/>
                <a:cs typeface="Calibri"/>
              </a:rPr>
              <a:t>to</a:t>
            </a:r>
            <a:r>
              <a:rPr sz="2200" spc="-35" dirty="0">
                <a:solidFill>
                  <a:srgbClr val="404040"/>
                </a:solidFill>
                <a:latin typeface="Calibri"/>
                <a:cs typeface="Calibri"/>
              </a:rPr>
              <a:t> </a:t>
            </a:r>
            <a:r>
              <a:rPr sz="2200" spc="-15" dirty="0">
                <a:solidFill>
                  <a:srgbClr val="404040"/>
                </a:solidFill>
                <a:latin typeface="Calibri"/>
                <a:cs typeface="Calibri"/>
              </a:rPr>
              <a:t>activity</a:t>
            </a:r>
            <a:r>
              <a:rPr sz="2200" spc="-30" dirty="0">
                <a:solidFill>
                  <a:srgbClr val="404040"/>
                </a:solidFill>
                <a:latin typeface="Calibri"/>
                <a:cs typeface="Calibri"/>
              </a:rPr>
              <a:t> </a:t>
            </a:r>
            <a:r>
              <a:rPr sz="2200" dirty="0">
                <a:solidFill>
                  <a:srgbClr val="404040"/>
                </a:solidFill>
                <a:latin typeface="Calibri"/>
                <a:cs typeface="Calibri"/>
              </a:rPr>
              <a:t>B</a:t>
            </a:r>
            <a:r>
              <a:rPr sz="2200" spc="-35" dirty="0">
                <a:solidFill>
                  <a:srgbClr val="404040"/>
                </a:solidFill>
                <a:latin typeface="Calibri"/>
                <a:cs typeface="Calibri"/>
              </a:rPr>
              <a:t> </a:t>
            </a:r>
            <a:r>
              <a:rPr sz="2200" spc="-20" dirty="0">
                <a:solidFill>
                  <a:srgbClr val="404040"/>
                </a:solidFill>
                <a:latin typeface="Calibri"/>
                <a:cs typeface="Calibri"/>
              </a:rPr>
              <a:t>means that</a:t>
            </a:r>
            <a:r>
              <a:rPr sz="2200" spc="-25" dirty="0">
                <a:solidFill>
                  <a:srgbClr val="404040"/>
                </a:solidFill>
                <a:latin typeface="Calibri"/>
                <a:cs typeface="Calibri"/>
              </a:rPr>
              <a:t> </a:t>
            </a:r>
            <a:r>
              <a:rPr sz="2200" dirty="0">
                <a:solidFill>
                  <a:srgbClr val="404040"/>
                </a:solidFill>
                <a:latin typeface="Calibri"/>
                <a:cs typeface="Calibri"/>
              </a:rPr>
              <a:t>B</a:t>
            </a:r>
            <a:r>
              <a:rPr sz="2200" spc="-30" dirty="0">
                <a:solidFill>
                  <a:srgbClr val="404040"/>
                </a:solidFill>
                <a:latin typeface="Calibri"/>
                <a:cs typeface="Calibri"/>
              </a:rPr>
              <a:t> </a:t>
            </a:r>
            <a:r>
              <a:rPr sz="2200" spc="-5" dirty="0">
                <a:solidFill>
                  <a:srgbClr val="404040"/>
                </a:solidFill>
                <a:latin typeface="Calibri"/>
                <a:cs typeface="Calibri"/>
              </a:rPr>
              <a:t>is</a:t>
            </a:r>
            <a:r>
              <a:rPr sz="2200" spc="-10" dirty="0">
                <a:solidFill>
                  <a:srgbClr val="404040"/>
                </a:solidFill>
                <a:latin typeface="Calibri"/>
                <a:cs typeface="Calibri"/>
              </a:rPr>
              <a:t> </a:t>
            </a:r>
            <a:r>
              <a:rPr sz="2200" u="sng" spc="-20" dirty="0">
                <a:solidFill>
                  <a:srgbClr val="404040"/>
                </a:solidFill>
                <a:uFill>
                  <a:solidFill>
                    <a:srgbClr val="404040"/>
                  </a:solidFill>
                </a:uFill>
                <a:latin typeface="Calibri"/>
                <a:cs typeface="Calibri"/>
              </a:rPr>
              <a:t>directly</a:t>
            </a:r>
            <a:r>
              <a:rPr sz="2200" u="sng" spc="-30" dirty="0">
                <a:solidFill>
                  <a:srgbClr val="404040"/>
                </a:solidFill>
                <a:uFill>
                  <a:solidFill>
                    <a:srgbClr val="404040"/>
                  </a:solidFill>
                </a:uFill>
                <a:latin typeface="Calibri"/>
                <a:cs typeface="Calibri"/>
              </a:rPr>
              <a:t> followed</a:t>
            </a:r>
            <a:r>
              <a:rPr sz="2200" spc="-30" dirty="0">
                <a:solidFill>
                  <a:srgbClr val="404040"/>
                </a:solidFill>
                <a:latin typeface="Calibri"/>
                <a:cs typeface="Calibri"/>
              </a:rPr>
              <a:t> </a:t>
            </a:r>
            <a:r>
              <a:rPr sz="2200" spc="-15" dirty="0">
                <a:solidFill>
                  <a:srgbClr val="404040"/>
                </a:solidFill>
                <a:latin typeface="Calibri"/>
                <a:cs typeface="Calibri"/>
              </a:rPr>
              <a:t>by</a:t>
            </a:r>
            <a:r>
              <a:rPr sz="2200" spc="-30" dirty="0">
                <a:solidFill>
                  <a:srgbClr val="404040"/>
                </a:solidFill>
                <a:latin typeface="Calibri"/>
                <a:cs typeface="Calibri"/>
              </a:rPr>
              <a:t> </a:t>
            </a:r>
            <a:r>
              <a:rPr sz="2200" dirty="0">
                <a:solidFill>
                  <a:srgbClr val="404040"/>
                </a:solidFill>
                <a:latin typeface="Calibri"/>
                <a:cs typeface="Calibri"/>
              </a:rPr>
              <a:t>A</a:t>
            </a:r>
            <a:r>
              <a:rPr sz="2200" spc="-35" dirty="0">
                <a:solidFill>
                  <a:srgbClr val="404040"/>
                </a:solidFill>
                <a:latin typeface="Calibri"/>
                <a:cs typeface="Calibri"/>
              </a:rPr>
              <a:t> </a:t>
            </a:r>
            <a:r>
              <a:rPr sz="2200" spc="-5" dirty="0">
                <a:solidFill>
                  <a:srgbClr val="404040"/>
                </a:solidFill>
                <a:latin typeface="Calibri"/>
                <a:cs typeface="Calibri"/>
              </a:rPr>
              <a:t>in</a:t>
            </a:r>
            <a:r>
              <a:rPr sz="2200" spc="-25" dirty="0">
                <a:solidFill>
                  <a:srgbClr val="404040"/>
                </a:solidFill>
                <a:latin typeface="Calibri"/>
                <a:cs typeface="Calibri"/>
              </a:rPr>
              <a:t> </a:t>
            </a:r>
            <a:r>
              <a:rPr sz="2200" spc="-20" dirty="0">
                <a:solidFill>
                  <a:srgbClr val="404040"/>
                </a:solidFill>
                <a:latin typeface="Calibri"/>
                <a:cs typeface="Calibri"/>
              </a:rPr>
              <a:t>at</a:t>
            </a:r>
            <a:r>
              <a:rPr sz="2200" spc="-25" dirty="0">
                <a:solidFill>
                  <a:srgbClr val="404040"/>
                </a:solidFill>
                <a:latin typeface="Calibri"/>
                <a:cs typeface="Calibri"/>
              </a:rPr>
              <a:t> </a:t>
            </a:r>
            <a:r>
              <a:rPr sz="2200" spc="-20" dirty="0">
                <a:solidFill>
                  <a:srgbClr val="404040"/>
                </a:solidFill>
                <a:latin typeface="Calibri"/>
                <a:cs typeface="Calibri"/>
              </a:rPr>
              <a:t>least </a:t>
            </a:r>
            <a:r>
              <a:rPr sz="2200" spc="-480" dirty="0">
                <a:solidFill>
                  <a:srgbClr val="404040"/>
                </a:solidFill>
                <a:latin typeface="Calibri"/>
                <a:cs typeface="Calibri"/>
              </a:rPr>
              <a:t> </a:t>
            </a:r>
            <a:r>
              <a:rPr sz="2200" spc="-15" dirty="0">
                <a:solidFill>
                  <a:srgbClr val="404040"/>
                </a:solidFill>
                <a:latin typeface="Calibri"/>
                <a:cs typeface="Calibri"/>
              </a:rPr>
              <a:t>one</a:t>
            </a:r>
            <a:r>
              <a:rPr sz="2200" spc="-35" dirty="0">
                <a:solidFill>
                  <a:srgbClr val="404040"/>
                </a:solidFill>
                <a:latin typeface="Calibri"/>
                <a:cs typeface="Calibri"/>
              </a:rPr>
              <a:t> </a:t>
            </a:r>
            <a:r>
              <a:rPr sz="2200" spc="-20" dirty="0">
                <a:solidFill>
                  <a:srgbClr val="404040"/>
                </a:solidFill>
                <a:latin typeface="Calibri"/>
                <a:cs typeface="Calibri"/>
              </a:rPr>
              <a:t>case</a:t>
            </a:r>
            <a:r>
              <a:rPr sz="2200" spc="-30" dirty="0">
                <a:solidFill>
                  <a:srgbClr val="404040"/>
                </a:solidFill>
                <a:latin typeface="Calibri"/>
                <a:cs typeface="Calibri"/>
              </a:rPr>
              <a:t> </a:t>
            </a:r>
            <a:r>
              <a:rPr sz="2200" spc="-5" dirty="0">
                <a:solidFill>
                  <a:srgbClr val="404040"/>
                </a:solidFill>
                <a:latin typeface="Calibri"/>
                <a:cs typeface="Calibri"/>
              </a:rPr>
              <a:t>in</a:t>
            </a:r>
            <a:r>
              <a:rPr sz="2200" spc="-30" dirty="0">
                <a:solidFill>
                  <a:srgbClr val="404040"/>
                </a:solidFill>
                <a:latin typeface="Calibri"/>
                <a:cs typeface="Calibri"/>
              </a:rPr>
              <a:t> </a:t>
            </a:r>
            <a:r>
              <a:rPr sz="2200" spc="-15" dirty="0">
                <a:solidFill>
                  <a:srgbClr val="404040"/>
                </a:solidFill>
                <a:latin typeface="Calibri"/>
                <a:cs typeface="Calibri"/>
              </a:rPr>
              <a:t>the</a:t>
            </a:r>
            <a:r>
              <a:rPr sz="2200" spc="-30" dirty="0">
                <a:solidFill>
                  <a:srgbClr val="404040"/>
                </a:solidFill>
                <a:latin typeface="Calibri"/>
                <a:cs typeface="Calibri"/>
              </a:rPr>
              <a:t> </a:t>
            </a:r>
            <a:r>
              <a:rPr sz="2200" spc="-20" dirty="0">
                <a:solidFill>
                  <a:srgbClr val="404040"/>
                </a:solidFill>
                <a:latin typeface="Calibri"/>
                <a:cs typeface="Calibri"/>
              </a:rPr>
              <a:t>log</a:t>
            </a:r>
            <a:endParaRPr sz="2200">
              <a:latin typeface="Calibri"/>
              <a:cs typeface="Calibri"/>
            </a:endParaRPr>
          </a:p>
        </p:txBody>
      </p:sp>
      <p:sp>
        <p:nvSpPr>
          <p:cNvPr id="3" name="object 3"/>
          <p:cNvSpPr txBox="1">
            <a:spLocks noGrp="1"/>
          </p:cNvSpPr>
          <p:nvPr>
            <p:ph type="title"/>
          </p:nvPr>
        </p:nvSpPr>
        <p:spPr>
          <a:xfrm>
            <a:off x="640199" y="373380"/>
            <a:ext cx="7012940"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spc="-5" dirty="0"/>
              <a:t> </a:t>
            </a:r>
            <a:r>
              <a:rPr dirty="0"/>
              <a:t>maps </a:t>
            </a:r>
            <a:r>
              <a:rPr spc="-15" dirty="0"/>
              <a:t>(aka</a:t>
            </a:r>
            <a:r>
              <a:rPr dirty="0"/>
              <a:t> </a:t>
            </a:r>
            <a:r>
              <a:rPr spc="-20" dirty="0"/>
              <a:t>Directly-follows</a:t>
            </a:r>
            <a:r>
              <a:rPr dirty="0"/>
              <a:t> </a:t>
            </a:r>
            <a:r>
              <a:rPr spc="-10" dirty="0"/>
              <a:t>graphs)</a:t>
            </a:r>
          </a:p>
        </p:txBody>
      </p:sp>
      <p:pic>
        <p:nvPicPr>
          <p:cNvPr id="4" name="object 4"/>
          <p:cNvPicPr/>
          <p:nvPr/>
        </p:nvPicPr>
        <p:blipFill>
          <a:blip r:embed="rId2" cstate="print"/>
          <a:stretch>
            <a:fillRect/>
          </a:stretch>
        </p:blipFill>
        <p:spPr>
          <a:xfrm>
            <a:off x="886262" y="3747776"/>
            <a:ext cx="9181585" cy="167547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130844"/>
            <a:ext cx="10980737" cy="2247855"/>
          </a:xfrm>
          <a:prstGeom prst="rect">
            <a:avLst/>
          </a:prstGeom>
        </p:spPr>
      </p:pic>
      <p:sp>
        <p:nvSpPr>
          <p:cNvPr id="3" name="object 3"/>
          <p:cNvSpPr txBox="1">
            <a:spLocks noGrp="1"/>
          </p:cNvSpPr>
          <p:nvPr>
            <p:ph type="title"/>
          </p:nvPr>
        </p:nvSpPr>
        <p:spPr>
          <a:xfrm>
            <a:off x="640199" y="373380"/>
            <a:ext cx="4401820" cy="513080"/>
          </a:xfrm>
          <a:prstGeom prst="rect">
            <a:avLst/>
          </a:prstGeom>
        </p:spPr>
        <p:txBody>
          <a:bodyPr vert="horz" wrap="square" lIns="0" tIns="12700" rIns="0" bIns="0" rtlCol="0">
            <a:spAutoFit/>
          </a:bodyPr>
          <a:lstStyle/>
          <a:p>
            <a:pPr marL="12700">
              <a:lnSpc>
                <a:spcPct val="100000"/>
              </a:lnSpc>
              <a:spcBef>
                <a:spcPts val="100"/>
              </a:spcBef>
            </a:pPr>
            <a:r>
              <a:rPr spc="-20" dirty="0"/>
              <a:t>Anatomy</a:t>
            </a:r>
            <a:r>
              <a:rPr spc="-15" dirty="0"/>
              <a:t> </a:t>
            </a:r>
            <a:r>
              <a:rPr spc="-5" dirty="0"/>
              <a:t>of</a:t>
            </a:r>
            <a:r>
              <a:rPr spc="-10" dirty="0"/>
              <a:t> </a:t>
            </a:r>
            <a:r>
              <a:rPr dirty="0"/>
              <a:t>a</a:t>
            </a:r>
            <a:r>
              <a:rPr spc="-10" dirty="0"/>
              <a:t> </a:t>
            </a:r>
            <a:r>
              <a:rPr spc="-15" dirty="0"/>
              <a:t>Process</a:t>
            </a:r>
            <a:r>
              <a:rPr spc="-10" dirty="0"/>
              <a:t> </a:t>
            </a:r>
            <a:r>
              <a:rPr dirty="0"/>
              <a:t>map</a:t>
            </a:r>
          </a:p>
        </p:txBody>
      </p:sp>
      <p:sp>
        <p:nvSpPr>
          <p:cNvPr id="4" name="object 4"/>
          <p:cNvSpPr txBox="1"/>
          <p:nvPr/>
        </p:nvSpPr>
        <p:spPr>
          <a:xfrm>
            <a:off x="3642001" y="3356355"/>
            <a:ext cx="1596390" cy="522605"/>
          </a:xfrm>
          <a:prstGeom prst="rect">
            <a:avLst/>
          </a:prstGeom>
        </p:spPr>
        <p:txBody>
          <a:bodyPr vert="horz" wrap="square" lIns="0" tIns="12700" rIns="0" bIns="0" rtlCol="0">
            <a:spAutoFit/>
          </a:bodyPr>
          <a:lstStyle/>
          <a:p>
            <a:pPr algn="ctr">
              <a:lnSpc>
                <a:spcPct val="100000"/>
              </a:lnSpc>
              <a:spcBef>
                <a:spcPts val="100"/>
              </a:spcBef>
            </a:pPr>
            <a:r>
              <a:rPr sz="1600" spc="5" dirty="0">
                <a:latin typeface="Calibri"/>
                <a:cs typeface="Calibri"/>
              </a:rPr>
              <a:t>Activity</a:t>
            </a:r>
            <a:endParaRPr sz="1600">
              <a:latin typeface="Calibri"/>
              <a:cs typeface="Calibri"/>
            </a:endParaRPr>
          </a:p>
          <a:p>
            <a:pPr algn="ctr">
              <a:lnSpc>
                <a:spcPct val="100000"/>
              </a:lnSpc>
              <a:spcBef>
                <a:spcPts val="70"/>
              </a:spcBef>
            </a:pPr>
            <a:r>
              <a:rPr sz="1600" dirty="0">
                <a:latin typeface="Calibri"/>
                <a:cs typeface="Calibri"/>
              </a:rPr>
              <a:t>(and</a:t>
            </a:r>
            <a:r>
              <a:rPr sz="1600" spc="-15" dirty="0">
                <a:latin typeface="Calibri"/>
                <a:cs typeface="Calibri"/>
              </a:rPr>
              <a:t> </a:t>
            </a:r>
            <a:r>
              <a:rPr sz="1600" dirty="0">
                <a:latin typeface="Calibri"/>
                <a:cs typeface="Calibri"/>
              </a:rPr>
              <a:t>its</a:t>
            </a:r>
            <a:r>
              <a:rPr sz="1600" spc="-15" dirty="0">
                <a:latin typeface="Calibri"/>
                <a:cs typeface="Calibri"/>
              </a:rPr>
              <a:t> </a:t>
            </a:r>
            <a:r>
              <a:rPr sz="1600" spc="5" dirty="0">
                <a:latin typeface="Calibri"/>
                <a:cs typeface="Calibri"/>
              </a:rPr>
              <a:t>frequency)</a:t>
            </a:r>
            <a:endParaRPr sz="1600">
              <a:latin typeface="Calibri"/>
              <a:cs typeface="Calibri"/>
            </a:endParaRPr>
          </a:p>
        </p:txBody>
      </p:sp>
      <p:sp>
        <p:nvSpPr>
          <p:cNvPr id="5" name="object 5"/>
          <p:cNvSpPr txBox="1"/>
          <p:nvPr/>
        </p:nvSpPr>
        <p:spPr>
          <a:xfrm>
            <a:off x="938699" y="5200396"/>
            <a:ext cx="2015489" cy="763270"/>
          </a:xfrm>
          <a:prstGeom prst="rect">
            <a:avLst/>
          </a:prstGeom>
        </p:spPr>
        <p:txBody>
          <a:bodyPr vert="horz" wrap="square" lIns="0" tIns="9525" rIns="0" bIns="0" rtlCol="0">
            <a:spAutoFit/>
          </a:bodyPr>
          <a:lstStyle/>
          <a:p>
            <a:pPr marL="12700" marR="5080" algn="ctr">
              <a:lnSpc>
                <a:spcPct val="101200"/>
              </a:lnSpc>
              <a:spcBef>
                <a:spcPts val="75"/>
              </a:spcBef>
            </a:pPr>
            <a:r>
              <a:rPr sz="1600" spc="-5" dirty="0">
                <a:latin typeface="Calibri"/>
                <a:cs typeface="Calibri"/>
              </a:rPr>
              <a:t>Directly-follows </a:t>
            </a:r>
            <a:r>
              <a:rPr sz="1600" dirty="0">
                <a:latin typeface="Calibri"/>
                <a:cs typeface="Calibri"/>
              </a:rPr>
              <a:t>relation </a:t>
            </a:r>
            <a:r>
              <a:rPr sz="1600" spc="-350" dirty="0">
                <a:latin typeface="Calibri"/>
                <a:cs typeface="Calibri"/>
              </a:rPr>
              <a:t> </a:t>
            </a:r>
            <a:r>
              <a:rPr sz="1600" spc="5" dirty="0">
                <a:latin typeface="Calibri"/>
                <a:cs typeface="Calibri"/>
              </a:rPr>
              <a:t>between </a:t>
            </a:r>
            <a:r>
              <a:rPr sz="1600" dirty="0">
                <a:latin typeface="Calibri"/>
                <a:cs typeface="Calibri"/>
              </a:rPr>
              <a:t>two </a:t>
            </a:r>
            <a:r>
              <a:rPr sz="1600" spc="5" dirty="0">
                <a:latin typeface="Calibri"/>
                <a:cs typeface="Calibri"/>
              </a:rPr>
              <a:t>activities </a:t>
            </a:r>
            <a:r>
              <a:rPr sz="1600" spc="10" dirty="0">
                <a:latin typeface="Calibri"/>
                <a:cs typeface="Calibri"/>
              </a:rPr>
              <a:t> </a:t>
            </a:r>
            <a:r>
              <a:rPr sz="1600" dirty="0">
                <a:latin typeface="Calibri"/>
                <a:cs typeface="Calibri"/>
              </a:rPr>
              <a:t>(and its</a:t>
            </a:r>
            <a:r>
              <a:rPr sz="1600" spc="5" dirty="0">
                <a:latin typeface="Calibri"/>
                <a:cs typeface="Calibri"/>
              </a:rPr>
              <a:t> frequency)</a:t>
            </a:r>
            <a:endParaRPr sz="1600">
              <a:latin typeface="Calibri"/>
              <a:cs typeface="Calibri"/>
            </a:endParaRPr>
          </a:p>
        </p:txBody>
      </p:sp>
      <p:sp>
        <p:nvSpPr>
          <p:cNvPr id="6" name="object 6"/>
          <p:cNvSpPr txBox="1"/>
          <p:nvPr/>
        </p:nvSpPr>
        <p:spPr>
          <a:xfrm>
            <a:off x="597611" y="3487420"/>
            <a:ext cx="1575435" cy="522605"/>
          </a:xfrm>
          <a:prstGeom prst="rect">
            <a:avLst/>
          </a:prstGeom>
        </p:spPr>
        <p:txBody>
          <a:bodyPr vert="horz" wrap="square" lIns="0" tIns="3175" rIns="0" bIns="0" rtlCol="0">
            <a:spAutoFit/>
          </a:bodyPr>
          <a:lstStyle/>
          <a:p>
            <a:pPr marL="12700" marR="5080" indent="213995">
              <a:lnSpc>
                <a:spcPct val="103699"/>
              </a:lnSpc>
              <a:spcBef>
                <a:spcPts val="25"/>
              </a:spcBef>
            </a:pPr>
            <a:r>
              <a:rPr sz="1600" dirty="0">
                <a:latin typeface="Calibri"/>
                <a:cs typeface="Calibri"/>
              </a:rPr>
              <a:t>Initial activity </a:t>
            </a:r>
            <a:r>
              <a:rPr sz="1600" spc="5" dirty="0">
                <a:latin typeface="Calibri"/>
                <a:cs typeface="Calibri"/>
              </a:rPr>
              <a:t> (multiple</a:t>
            </a:r>
            <a:r>
              <a:rPr sz="1600" spc="-45" dirty="0">
                <a:latin typeface="Calibri"/>
                <a:cs typeface="Calibri"/>
              </a:rPr>
              <a:t> </a:t>
            </a:r>
            <a:r>
              <a:rPr sz="1600" spc="5" dirty="0">
                <a:latin typeface="Calibri"/>
                <a:cs typeface="Calibri"/>
              </a:rPr>
              <a:t>possible)</a:t>
            </a:r>
            <a:endParaRPr sz="1600">
              <a:latin typeface="Calibri"/>
              <a:cs typeface="Calibri"/>
            </a:endParaRPr>
          </a:p>
        </p:txBody>
      </p:sp>
      <p:sp>
        <p:nvSpPr>
          <p:cNvPr id="7" name="object 7"/>
          <p:cNvSpPr txBox="1"/>
          <p:nvPr/>
        </p:nvSpPr>
        <p:spPr>
          <a:xfrm>
            <a:off x="8250510" y="2755900"/>
            <a:ext cx="1575435" cy="522605"/>
          </a:xfrm>
          <a:prstGeom prst="rect">
            <a:avLst/>
          </a:prstGeom>
        </p:spPr>
        <p:txBody>
          <a:bodyPr vert="horz" wrap="square" lIns="0" tIns="3175" rIns="0" bIns="0" rtlCol="0">
            <a:spAutoFit/>
          </a:bodyPr>
          <a:lstStyle/>
          <a:p>
            <a:pPr marL="12700" marR="5080" indent="250825">
              <a:lnSpc>
                <a:spcPct val="103800"/>
              </a:lnSpc>
              <a:spcBef>
                <a:spcPts val="25"/>
              </a:spcBef>
            </a:pPr>
            <a:r>
              <a:rPr sz="1600" spc="5" dirty="0">
                <a:latin typeface="Calibri"/>
                <a:cs typeface="Calibri"/>
              </a:rPr>
              <a:t>Final </a:t>
            </a:r>
            <a:r>
              <a:rPr sz="1600" dirty="0">
                <a:latin typeface="Calibri"/>
                <a:cs typeface="Calibri"/>
              </a:rPr>
              <a:t>activity </a:t>
            </a:r>
            <a:r>
              <a:rPr sz="1600" spc="5" dirty="0">
                <a:latin typeface="Calibri"/>
                <a:cs typeface="Calibri"/>
              </a:rPr>
              <a:t> (multiple</a:t>
            </a:r>
            <a:r>
              <a:rPr sz="1600" spc="-45" dirty="0">
                <a:latin typeface="Calibri"/>
                <a:cs typeface="Calibri"/>
              </a:rPr>
              <a:t> </a:t>
            </a:r>
            <a:r>
              <a:rPr sz="1600" spc="5" dirty="0">
                <a:latin typeface="Calibri"/>
                <a:cs typeface="Calibri"/>
              </a:rPr>
              <a:t>possible)</a:t>
            </a:r>
            <a:endParaRPr sz="1600">
              <a:latin typeface="Calibri"/>
              <a:cs typeface="Calibri"/>
            </a:endParaRPr>
          </a:p>
        </p:txBody>
      </p:sp>
      <p:sp>
        <p:nvSpPr>
          <p:cNvPr id="8" name="object 8"/>
          <p:cNvSpPr txBox="1"/>
          <p:nvPr/>
        </p:nvSpPr>
        <p:spPr>
          <a:xfrm>
            <a:off x="6013936" y="1996947"/>
            <a:ext cx="749300" cy="766445"/>
          </a:xfrm>
          <a:prstGeom prst="rect">
            <a:avLst/>
          </a:prstGeom>
        </p:spPr>
        <p:txBody>
          <a:bodyPr vert="horz" wrap="square" lIns="0" tIns="7620" rIns="0" bIns="0" rtlCol="0">
            <a:spAutoFit/>
          </a:bodyPr>
          <a:lstStyle/>
          <a:p>
            <a:pPr marL="12700" marR="5080" indent="49530" algn="just">
              <a:lnSpc>
                <a:spcPct val="101899"/>
              </a:lnSpc>
              <a:spcBef>
                <a:spcPts val="60"/>
              </a:spcBef>
            </a:pPr>
            <a:r>
              <a:rPr sz="1600" spc="5" dirty="0">
                <a:latin typeface="Calibri"/>
                <a:cs typeface="Calibri"/>
              </a:rPr>
              <a:t>Activity </a:t>
            </a:r>
            <a:r>
              <a:rPr sz="1600" spc="-350" dirty="0">
                <a:latin typeface="Calibri"/>
                <a:cs typeface="Calibri"/>
              </a:rPr>
              <a:t> </a:t>
            </a:r>
            <a:r>
              <a:rPr sz="1600" spc="10" dirty="0">
                <a:latin typeface="Calibri"/>
                <a:cs typeface="Calibri"/>
              </a:rPr>
              <a:t>se</a:t>
            </a:r>
            <a:r>
              <a:rPr sz="1600" spc="5" dirty="0">
                <a:latin typeface="Calibri"/>
                <a:cs typeface="Calibri"/>
              </a:rPr>
              <a:t>l</a:t>
            </a:r>
            <a:r>
              <a:rPr sz="1600" spc="-35" dirty="0">
                <a:latin typeface="Calibri"/>
                <a:cs typeface="Calibri"/>
              </a:rPr>
              <a:t>f</a:t>
            </a:r>
            <a:r>
              <a:rPr sz="1600" spc="10" dirty="0">
                <a:latin typeface="Calibri"/>
                <a:cs typeface="Calibri"/>
              </a:rPr>
              <a:t>-</a:t>
            </a:r>
            <a:r>
              <a:rPr sz="1600" spc="5" dirty="0">
                <a:latin typeface="Calibri"/>
                <a:cs typeface="Calibri"/>
              </a:rPr>
              <a:t>loo</a:t>
            </a:r>
            <a:r>
              <a:rPr sz="1600" dirty="0">
                <a:latin typeface="Calibri"/>
                <a:cs typeface="Calibri"/>
              </a:rPr>
              <a:t>p  </a:t>
            </a:r>
            <a:r>
              <a:rPr sz="1600" spc="-5" dirty="0">
                <a:latin typeface="Calibri"/>
                <a:cs typeface="Calibri"/>
              </a:rPr>
              <a:t>(rework)</a:t>
            </a:r>
            <a:endParaRPr sz="1600">
              <a:latin typeface="Calibri"/>
              <a:cs typeface="Calibri"/>
            </a:endParaRPr>
          </a:p>
        </p:txBody>
      </p:sp>
      <p:sp>
        <p:nvSpPr>
          <p:cNvPr id="9" name="object 9"/>
          <p:cNvSpPr txBox="1"/>
          <p:nvPr/>
        </p:nvSpPr>
        <p:spPr>
          <a:xfrm>
            <a:off x="6136444" y="4557267"/>
            <a:ext cx="893444" cy="763270"/>
          </a:xfrm>
          <a:prstGeom prst="rect">
            <a:avLst/>
          </a:prstGeom>
        </p:spPr>
        <p:txBody>
          <a:bodyPr vert="horz" wrap="square" lIns="0" tIns="9525" rIns="0" bIns="0" rtlCol="0">
            <a:spAutoFit/>
          </a:bodyPr>
          <a:lstStyle/>
          <a:p>
            <a:pPr marL="12700" marR="5080" algn="ctr">
              <a:lnSpc>
                <a:spcPct val="101299"/>
              </a:lnSpc>
              <a:spcBef>
                <a:spcPts val="75"/>
              </a:spcBef>
            </a:pPr>
            <a:r>
              <a:rPr sz="1600" spc="5" dirty="0">
                <a:latin typeface="Calibri"/>
                <a:cs typeface="Calibri"/>
              </a:rPr>
              <a:t>Short</a:t>
            </a:r>
            <a:r>
              <a:rPr sz="1600" spc="-80" dirty="0">
                <a:latin typeface="Calibri"/>
                <a:cs typeface="Calibri"/>
              </a:rPr>
              <a:t> </a:t>
            </a:r>
            <a:r>
              <a:rPr sz="1600" dirty="0">
                <a:latin typeface="Calibri"/>
                <a:cs typeface="Calibri"/>
              </a:rPr>
              <a:t>loop </a:t>
            </a:r>
            <a:r>
              <a:rPr sz="1600" spc="-345" dirty="0">
                <a:latin typeface="Calibri"/>
                <a:cs typeface="Calibri"/>
              </a:rPr>
              <a:t> </a:t>
            </a:r>
            <a:r>
              <a:rPr sz="1600" spc="5" dirty="0">
                <a:latin typeface="Calibri"/>
                <a:cs typeface="Calibri"/>
              </a:rPr>
              <a:t>(possible </a:t>
            </a:r>
            <a:r>
              <a:rPr sz="1600" spc="10" dirty="0">
                <a:latin typeface="Calibri"/>
                <a:cs typeface="Calibri"/>
              </a:rPr>
              <a:t> </a:t>
            </a:r>
            <a:r>
              <a:rPr sz="1600" dirty="0">
                <a:latin typeface="Calibri"/>
                <a:cs typeface="Calibri"/>
              </a:rPr>
              <a:t>rework)</a:t>
            </a:r>
            <a:endParaRPr sz="1600">
              <a:latin typeface="Calibri"/>
              <a:cs typeface="Calibri"/>
            </a:endParaRPr>
          </a:p>
        </p:txBody>
      </p:sp>
      <p:sp>
        <p:nvSpPr>
          <p:cNvPr id="10" name="object 10"/>
          <p:cNvSpPr txBox="1"/>
          <p:nvPr/>
        </p:nvSpPr>
        <p:spPr>
          <a:xfrm>
            <a:off x="2905953" y="2387091"/>
            <a:ext cx="2232025" cy="763270"/>
          </a:xfrm>
          <a:prstGeom prst="rect">
            <a:avLst/>
          </a:prstGeom>
        </p:spPr>
        <p:txBody>
          <a:bodyPr vert="horz" wrap="square" lIns="0" tIns="9525" rIns="0" bIns="0" rtlCol="0">
            <a:spAutoFit/>
          </a:bodyPr>
          <a:lstStyle/>
          <a:p>
            <a:pPr marL="12700" marR="5080" algn="ctr">
              <a:lnSpc>
                <a:spcPct val="101299"/>
              </a:lnSpc>
              <a:spcBef>
                <a:spcPts val="75"/>
              </a:spcBef>
            </a:pPr>
            <a:r>
              <a:rPr sz="1600" spc="-5" dirty="0">
                <a:latin typeface="Calibri"/>
                <a:cs typeface="Calibri"/>
              </a:rPr>
              <a:t>Eventually-follows </a:t>
            </a:r>
            <a:r>
              <a:rPr sz="1600" dirty="0">
                <a:latin typeface="Calibri"/>
                <a:cs typeface="Calibri"/>
              </a:rPr>
              <a:t>relation </a:t>
            </a:r>
            <a:r>
              <a:rPr sz="1600" spc="-350" dirty="0">
                <a:latin typeface="Calibri"/>
                <a:cs typeface="Calibri"/>
              </a:rPr>
              <a:t> </a:t>
            </a:r>
            <a:r>
              <a:rPr sz="1600" spc="5" dirty="0">
                <a:latin typeface="Calibri"/>
                <a:cs typeface="Calibri"/>
              </a:rPr>
              <a:t>between </a:t>
            </a:r>
            <a:r>
              <a:rPr sz="1600" dirty="0">
                <a:latin typeface="Calibri"/>
                <a:cs typeface="Calibri"/>
              </a:rPr>
              <a:t>two </a:t>
            </a:r>
            <a:r>
              <a:rPr sz="1600" spc="5" dirty="0">
                <a:latin typeface="Calibri"/>
                <a:cs typeface="Calibri"/>
              </a:rPr>
              <a:t>activities </a:t>
            </a:r>
            <a:r>
              <a:rPr sz="1600" spc="10" dirty="0">
                <a:latin typeface="Calibri"/>
                <a:cs typeface="Calibri"/>
              </a:rPr>
              <a:t> </a:t>
            </a:r>
            <a:r>
              <a:rPr sz="1600" dirty="0">
                <a:latin typeface="Calibri"/>
                <a:cs typeface="Calibri"/>
              </a:rPr>
              <a:t>(not</a:t>
            </a:r>
            <a:r>
              <a:rPr sz="1600" spc="-5" dirty="0">
                <a:latin typeface="Calibri"/>
                <a:cs typeface="Calibri"/>
              </a:rPr>
              <a:t> </a:t>
            </a:r>
            <a:r>
              <a:rPr sz="1600" dirty="0">
                <a:latin typeface="Calibri"/>
                <a:cs typeface="Calibri"/>
              </a:rPr>
              <a:t>visualized)</a:t>
            </a:r>
            <a:endParaRPr sz="1600">
              <a:latin typeface="Calibri"/>
              <a:cs typeface="Calibri"/>
            </a:endParaRPr>
          </a:p>
        </p:txBody>
      </p:sp>
      <p:grpSp>
        <p:nvGrpSpPr>
          <p:cNvPr id="11" name="object 11"/>
          <p:cNvGrpSpPr/>
          <p:nvPr/>
        </p:nvGrpSpPr>
        <p:grpSpPr>
          <a:xfrm>
            <a:off x="1942031" y="2800758"/>
            <a:ext cx="4808855" cy="2338705"/>
            <a:chOff x="1942031" y="2800758"/>
            <a:chExt cx="4808855" cy="2338705"/>
          </a:xfrm>
        </p:grpSpPr>
        <p:sp>
          <p:nvSpPr>
            <p:cNvPr id="12" name="object 12"/>
            <p:cNvSpPr/>
            <p:nvPr/>
          </p:nvSpPr>
          <p:spPr>
            <a:xfrm>
              <a:off x="6583325" y="4184033"/>
              <a:ext cx="162560" cy="374015"/>
            </a:xfrm>
            <a:custGeom>
              <a:avLst/>
              <a:gdLst/>
              <a:ahLst/>
              <a:cxnLst/>
              <a:rect l="l" t="t" r="r" b="b"/>
              <a:pathLst>
                <a:path w="162559" h="374014">
                  <a:moveTo>
                    <a:pt x="162278" y="0"/>
                  </a:moveTo>
                  <a:lnTo>
                    <a:pt x="0" y="373903"/>
                  </a:lnTo>
                </a:path>
              </a:pathLst>
            </a:custGeom>
            <a:ln w="9525">
              <a:solidFill>
                <a:srgbClr val="000000"/>
              </a:solidFill>
            </a:ln>
          </p:spPr>
          <p:txBody>
            <a:bodyPr wrap="square" lIns="0" tIns="0" rIns="0" bIns="0" rtlCol="0"/>
            <a:lstStyle/>
            <a:p>
              <a:endParaRPr/>
            </a:p>
          </p:txBody>
        </p:sp>
        <p:sp>
          <p:nvSpPr>
            <p:cNvPr id="13" name="object 13"/>
            <p:cNvSpPr/>
            <p:nvPr/>
          </p:nvSpPr>
          <p:spPr>
            <a:xfrm>
              <a:off x="1946793" y="4562788"/>
              <a:ext cx="173990" cy="572135"/>
            </a:xfrm>
            <a:custGeom>
              <a:avLst/>
              <a:gdLst/>
              <a:ahLst/>
              <a:cxnLst/>
              <a:rect l="l" t="t" r="r" b="b"/>
              <a:pathLst>
                <a:path w="173989" h="572135">
                  <a:moveTo>
                    <a:pt x="173667" y="0"/>
                  </a:moveTo>
                  <a:lnTo>
                    <a:pt x="0" y="571768"/>
                  </a:lnTo>
                </a:path>
              </a:pathLst>
            </a:custGeom>
            <a:ln w="9525">
              <a:solidFill>
                <a:srgbClr val="000000"/>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5658034" y="3287567"/>
              <a:ext cx="723981" cy="363791"/>
            </a:xfrm>
            <a:prstGeom prst="rect">
              <a:avLst/>
            </a:prstGeom>
          </p:spPr>
        </p:pic>
        <p:sp>
          <p:nvSpPr>
            <p:cNvPr id="15" name="object 15"/>
            <p:cNvSpPr/>
            <p:nvPr/>
          </p:nvSpPr>
          <p:spPr>
            <a:xfrm>
              <a:off x="6198113" y="2805521"/>
              <a:ext cx="173990" cy="572135"/>
            </a:xfrm>
            <a:custGeom>
              <a:avLst/>
              <a:gdLst/>
              <a:ahLst/>
              <a:cxnLst/>
              <a:rect l="l" t="t" r="r" b="b"/>
              <a:pathLst>
                <a:path w="173989" h="572135">
                  <a:moveTo>
                    <a:pt x="173667" y="0"/>
                  </a:moveTo>
                  <a:lnTo>
                    <a:pt x="0" y="571768"/>
                  </a:lnTo>
                </a:path>
              </a:pathLst>
            </a:custGeom>
            <a:ln w="9525">
              <a:solidFill>
                <a:srgbClr val="000000"/>
              </a:solidFill>
            </a:ln>
          </p:spPr>
          <p:txBody>
            <a:bodyPr wrap="square" lIns="0" tIns="0" rIns="0" bIns="0" rtlCol="0"/>
            <a:lstStyle/>
            <a:p>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0197" y="1349755"/>
            <a:ext cx="9540240" cy="2608580"/>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404040"/>
                </a:solidFill>
                <a:latin typeface="Calibri"/>
                <a:cs typeface="Calibri"/>
              </a:rPr>
              <a:t>Nodes</a:t>
            </a:r>
            <a:r>
              <a:rPr sz="2400" spc="-10" dirty="0">
                <a:solidFill>
                  <a:srgbClr val="404040"/>
                </a:solidFill>
                <a:latin typeface="Calibri"/>
                <a:cs typeface="Calibri"/>
              </a:rPr>
              <a:t> </a:t>
            </a:r>
            <a:r>
              <a:rPr sz="2400" spc="-5" dirty="0">
                <a:solidFill>
                  <a:srgbClr val="404040"/>
                </a:solidFill>
                <a:latin typeface="Calibri"/>
                <a:cs typeface="Calibri"/>
              </a:rPr>
              <a:t>in </a:t>
            </a:r>
            <a:r>
              <a:rPr sz="2400" dirty="0">
                <a:solidFill>
                  <a:srgbClr val="404040"/>
                </a:solidFill>
                <a:latin typeface="Calibri"/>
                <a:cs typeface="Calibri"/>
              </a:rPr>
              <a:t>a</a:t>
            </a:r>
            <a:r>
              <a:rPr sz="2400" spc="-5" dirty="0">
                <a:solidFill>
                  <a:srgbClr val="404040"/>
                </a:solidFill>
                <a:latin typeface="Calibri"/>
                <a:cs typeface="Calibri"/>
              </a:rPr>
              <a:t> </a:t>
            </a:r>
            <a:r>
              <a:rPr sz="2400" spc="-10" dirty="0">
                <a:solidFill>
                  <a:srgbClr val="404040"/>
                </a:solidFill>
                <a:latin typeface="Calibri"/>
                <a:cs typeface="Calibri"/>
              </a:rPr>
              <a:t>process </a:t>
            </a:r>
            <a:r>
              <a:rPr sz="2400" spc="-5" dirty="0">
                <a:solidFill>
                  <a:srgbClr val="404040"/>
                </a:solidFill>
                <a:latin typeface="Calibri"/>
                <a:cs typeface="Calibri"/>
              </a:rPr>
              <a:t>map </a:t>
            </a:r>
            <a:r>
              <a:rPr sz="2400" spc="-10" dirty="0">
                <a:solidFill>
                  <a:srgbClr val="404040"/>
                </a:solidFill>
                <a:latin typeface="Calibri"/>
                <a:cs typeface="Calibri"/>
              </a:rPr>
              <a:t>can</a:t>
            </a:r>
            <a:r>
              <a:rPr sz="2400" spc="-5" dirty="0">
                <a:solidFill>
                  <a:srgbClr val="404040"/>
                </a:solidFill>
                <a:latin typeface="Calibri"/>
                <a:cs typeface="Calibri"/>
              </a:rPr>
              <a:t> </a:t>
            </a:r>
            <a:r>
              <a:rPr sz="2400" dirty="0">
                <a:solidFill>
                  <a:srgbClr val="404040"/>
                </a:solidFill>
                <a:latin typeface="Calibri"/>
                <a:cs typeface="Calibri"/>
              </a:rPr>
              <a:t>be</a:t>
            </a:r>
            <a:r>
              <a:rPr sz="2400" spc="5" dirty="0">
                <a:solidFill>
                  <a:srgbClr val="404040"/>
                </a:solidFill>
                <a:latin typeface="Calibri"/>
                <a:cs typeface="Calibri"/>
              </a:rPr>
              <a:t> </a:t>
            </a:r>
            <a:r>
              <a:rPr sz="2400" spc="-10" dirty="0">
                <a:solidFill>
                  <a:srgbClr val="404040"/>
                </a:solidFill>
                <a:latin typeface="Calibri"/>
                <a:cs typeface="Calibri"/>
              </a:rPr>
              <a:t>coloured,</a:t>
            </a:r>
            <a:r>
              <a:rPr sz="2400" spc="-5" dirty="0">
                <a:solidFill>
                  <a:srgbClr val="404040"/>
                </a:solidFill>
                <a:latin typeface="Calibri"/>
                <a:cs typeface="Calibri"/>
              </a:rPr>
              <a:t> </a:t>
            </a:r>
            <a:r>
              <a:rPr sz="2400" dirty="0">
                <a:solidFill>
                  <a:srgbClr val="404040"/>
                </a:solidFill>
                <a:latin typeface="Calibri"/>
                <a:cs typeface="Calibri"/>
              </a:rPr>
              <a:t>and</a:t>
            </a:r>
            <a:r>
              <a:rPr sz="2400" spc="-5" dirty="0">
                <a:solidFill>
                  <a:srgbClr val="404040"/>
                </a:solidFill>
                <a:latin typeface="Calibri"/>
                <a:cs typeface="Calibri"/>
              </a:rPr>
              <a:t> </a:t>
            </a:r>
            <a:r>
              <a:rPr sz="2400" spc="-10" dirty="0">
                <a:solidFill>
                  <a:srgbClr val="404040"/>
                </a:solidFill>
                <a:latin typeface="Calibri"/>
                <a:cs typeface="Calibri"/>
              </a:rPr>
              <a:t>arcs’</a:t>
            </a:r>
            <a:r>
              <a:rPr sz="2400" spc="-5" dirty="0">
                <a:solidFill>
                  <a:srgbClr val="404040"/>
                </a:solidFill>
                <a:latin typeface="Calibri"/>
                <a:cs typeface="Calibri"/>
              </a:rPr>
              <a:t> thickness</a:t>
            </a:r>
            <a:r>
              <a:rPr sz="2400" spc="-10" dirty="0">
                <a:solidFill>
                  <a:srgbClr val="404040"/>
                </a:solidFill>
                <a:latin typeface="Calibri"/>
                <a:cs typeface="Calibri"/>
              </a:rPr>
              <a:t> can</a:t>
            </a:r>
            <a:r>
              <a:rPr sz="2400" spc="-5" dirty="0">
                <a:solidFill>
                  <a:srgbClr val="404040"/>
                </a:solidFill>
                <a:latin typeface="Calibri"/>
                <a:cs typeface="Calibri"/>
              </a:rPr>
              <a:t> </a:t>
            </a:r>
            <a:r>
              <a:rPr sz="2400" dirty="0">
                <a:solidFill>
                  <a:srgbClr val="404040"/>
                </a:solidFill>
                <a:latin typeface="Calibri"/>
                <a:cs typeface="Calibri"/>
              </a:rPr>
              <a:t>be </a:t>
            </a:r>
            <a:r>
              <a:rPr sz="2400" spc="-5" dirty="0">
                <a:solidFill>
                  <a:srgbClr val="404040"/>
                </a:solidFill>
                <a:latin typeface="Calibri"/>
                <a:cs typeface="Calibri"/>
              </a:rPr>
              <a:t>changed, </a:t>
            </a:r>
            <a:r>
              <a:rPr sz="2400" spc="-525" dirty="0">
                <a:solidFill>
                  <a:srgbClr val="404040"/>
                </a:solidFill>
                <a:latin typeface="Calibri"/>
                <a:cs typeface="Calibri"/>
              </a:rPr>
              <a:t> </a:t>
            </a:r>
            <a:r>
              <a:rPr sz="2400" spc="-15" dirty="0">
                <a:solidFill>
                  <a:srgbClr val="404040"/>
                </a:solidFill>
                <a:latin typeface="Calibri"/>
                <a:cs typeface="Calibri"/>
              </a:rPr>
              <a:t>to</a:t>
            </a:r>
            <a:r>
              <a:rPr sz="2400" spc="-10" dirty="0">
                <a:solidFill>
                  <a:srgbClr val="404040"/>
                </a:solidFill>
                <a:latin typeface="Calibri"/>
                <a:cs typeface="Calibri"/>
              </a:rPr>
              <a:t> capture:</a:t>
            </a:r>
            <a:endParaRPr sz="2400">
              <a:latin typeface="Calibri"/>
              <a:cs typeface="Calibri"/>
            </a:endParaRPr>
          </a:p>
          <a:p>
            <a:pPr marL="424180" indent="-182880">
              <a:lnSpc>
                <a:spcPct val="100000"/>
              </a:lnSpc>
              <a:spcBef>
                <a:spcPts val="535"/>
              </a:spcBef>
              <a:buClr>
                <a:srgbClr val="7F7F7F"/>
              </a:buClr>
              <a:buFont typeface="Arial MT"/>
              <a:buChar char="•"/>
              <a:tabLst>
                <a:tab pos="424180" algn="l"/>
              </a:tabLst>
            </a:pPr>
            <a:r>
              <a:rPr sz="2200" b="1" u="sng" spc="-25" dirty="0">
                <a:solidFill>
                  <a:srgbClr val="404040"/>
                </a:solidFill>
                <a:uFill>
                  <a:solidFill>
                    <a:srgbClr val="404040"/>
                  </a:solidFill>
                </a:uFill>
                <a:latin typeface="Calibri"/>
                <a:cs typeface="Calibri"/>
              </a:rPr>
              <a:t>Frequency</a:t>
            </a:r>
            <a:r>
              <a:rPr sz="2200" spc="-25" dirty="0">
                <a:solidFill>
                  <a:srgbClr val="404040"/>
                </a:solidFill>
                <a:latin typeface="Calibri"/>
                <a:cs typeface="Calibri"/>
              </a:rPr>
              <a:t>:</a:t>
            </a:r>
            <a:r>
              <a:rPr sz="2200" spc="-20" dirty="0">
                <a:solidFill>
                  <a:srgbClr val="404040"/>
                </a:solidFill>
                <a:latin typeface="Calibri"/>
                <a:cs typeface="Calibri"/>
              </a:rPr>
              <a:t> How</a:t>
            </a:r>
            <a:r>
              <a:rPr sz="2200" spc="-30" dirty="0">
                <a:solidFill>
                  <a:srgbClr val="404040"/>
                </a:solidFill>
                <a:latin typeface="Calibri"/>
                <a:cs typeface="Calibri"/>
              </a:rPr>
              <a:t> </a:t>
            </a:r>
            <a:r>
              <a:rPr sz="2200" spc="-20" dirty="0">
                <a:solidFill>
                  <a:srgbClr val="404040"/>
                </a:solidFill>
                <a:latin typeface="Calibri"/>
                <a:cs typeface="Calibri"/>
              </a:rPr>
              <a:t>often</a:t>
            </a:r>
            <a:r>
              <a:rPr sz="2200" spc="-25" dirty="0">
                <a:solidFill>
                  <a:srgbClr val="404040"/>
                </a:solidFill>
                <a:latin typeface="Calibri"/>
                <a:cs typeface="Calibri"/>
              </a:rPr>
              <a:t> </a:t>
            </a:r>
            <a:r>
              <a:rPr sz="2200" dirty="0">
                <a:solidFill>
                  <a:srgbClr val="404040"/>
                </a:solidFill>
                <a:latin typeface="Calibri"/>
                <a:cs typeface="Calibri"/>
              </a:rPr>
              <a:t>a</a:t>
            </a:r>
            <a:r>
              <a:rPr sz="2200" spc="-25" dirty="0">
                <a:solidFill>
                  <a:srgbClr val="404040"/>
                </a:solidFill>
                <a:latin typeface="Calibri"/>
                <a:cs typeface="Calibri"/>
              </a:rPr>
              <a:t> </a:t>
            </a:r>
            <a:r>
              <a:rPr sz="2200" spc="-20" dirty="0">
                <a:solidFill>
                  <a:srgbClr val="404040"/>
                </a:solidFill>
                <a:latin typeface="Calibri"/>
                <a:cs typeface="Calibri"/>
              </a:rPr>
              <a:t>given</a:t>
            </a:r>
            <a:r>
              <a:rPr sz="2200" spc="-25" dirty="0">
                <a:solidFill>
                  <a:srgbClr val="404040"/>
                </a:solidFill>
                <a:latin typeface="Calibri"/>
                <a:cs typeface="Calibri"/>
              </a:rPr>
              <a:t> </a:t>
            </a:r>
            <a:r>
              <a:rPr sz="2200" spc="-15" dirty="0">
                <a:solidFill>
                  <a:srgbClr val="404040"/>
                </a:solidFill>
                <a:latin typeface="Calibri"/>
                <a:cs typeface="Calibri"/>
              </a:rPr>
              <a:t>activity</a:t>
            </a:r>
            <a:r>
              <a:rPr sz="2200" spc="-30" dirty="0">
                <a:solidFill>
                  <a:srgbClr val="404040"/>
                </a:solidFill>
                <a:latin typeface="Calibri"/>
                <a:cs typeface="Calibri"/>
              </a:rPr>
              <a:t> </a:t>
            </a:r>
            <a:r>
              <a:rPr sz="2200" spc="-15" dirty="0">
                <a:solidFill>
                  <a:srgbClr val="404040"/>
                </a:solidFill>
                <a:latin typeface="Calibri"/>
                <a:cs typeface="Calibri"/>
              </a:rPr>
              <a:t>or</a:t>
            </a:r>
            <a:r>
              <a:rPr sz="2200" spc="-25" dirty="0">
                <a:solidFill>
                  <a:srgbClr val="404040"/>
                </a:solidFill>
                <a:latin typeface="Calibri"/>
                <a:cs typeface="Calibri"/>
              </a:rPr>
              <a:t> </a:t>
            </a:r>
            <a:r>
              <a:rPr sz="2200" spc="-30" dirty="0">
                <a:solidFill>
                  <a:srgbClr val="404040"/>
                </a:solidFill>
                <a:latin typeface="Calibri"/>
                <a:cs typeface="Calibri"/>
              </a:rPr>
              <a:t>directly-follows</a:t>
            </a:r>
            <a:r>
              <a:rPr sz="2200" spc="-20" dirty="0">
                <a:solidFill>
                  <a:srgbClr val="404040"/>
                </a:solidFill>
                <a:latin typeface="Calibri"/>
                <a:cs typeface="Calibri"/>
              </a:rPr>
              <a:t> relation</a:t>
            </a:r>
            <a:r>
              <a:rPr sz="2200" spc="-25" dirty="0">
                <a:solidFill>
                  <a:srgbClr val="404040"/>
                </a:solidFill>
                <a:latin typeface="Calibri"/>
                <a:cs typeface="Calibri"/>
              </a:rPr>
              <a:t> occurs?</a:t>
            </a:r>
            <a:endParaRPr sz="2200">
              <a:latin typeface="Calibri"/>
              <a:cs typeface="Calibri"/>
            </a:endParaRPr>
          </a:p>
          <a:p>
            <a:pPr marL="424180" marR="884555" indent="-182880">
              <a:lnSpc>
                <a:spcPts val="2590"/>
              </a:lnSpc>
              <a:spcBef>
                <a:spcPts val="585"/>
              </a:spcBef>
              <a:buClr>
                <a:srgbClr val="7F7F7F"/>
              </a:buClr>
              <a:buFont typeface="Arial MT"/>
              <a:buChar char="•"/>
              <a:tabLst>
                <a:tab pos="424180" algn="l"/>
              </a:tabLst>
            </a:pPr>
            <a:r>
              <a:rPr sz="2200" b="1" spc="-30" dirty="0">
                <a:solidFill>
                  <a:srgbClr val="404040"/>
                </a:solidFill>
                <a:latin typeface="Calibri"/>
                <a:cs typeface="Calibri"/>
              </a:rPr>
              <a:t>Duration</a:t>
            </a:r>
            <a:r>
              <a:rPr sz="2200" spc="-30" dirty="0">
                <a:solidFill>
                  <a:srgbClr val="404040"/>
                </a:solidFill>
                <a:latin typeface="Calibri"/>
                <a:cs typeface="Calibri"/>
              </a:rPr>
              <a:t>: </a:t>
            </a:r>
            <a:r>
              <a:rPr sz="2200" spc="-20" dirty="0">
                <a:solidFill>
                  <a:srgbClr val="404040"/>
                </a:solidFill>
                <a:latin typeface="Calibri"/>
                <a:cs typeface="Calibri"/>
              </a:rPr>
              <a:t>processing times </a:t>
            </a:r>
            <a:r>
              <a:rPr sz="2200" spc="-15" dirty="0">
                <a:solidFill>
                  <a:srgbClr val="404040"/>
                </a:solidFill>
                <a:latin typeface="Calibri"/>
                <a:cs typeface="Calibri"/>
              </a:rPr>
              <a:t>and </a:t>
            </a:r>
            <a:r>
              <a:rPr sz="2200" spc="-20" dirty="0">
                <a:solidFill>
                  <a:srgbClr val="404040"/>
                </a:solidFill>
                <a:latin typeface="Calibri"/>
                <a:cs typeface="Calibri"/>
              </a:rPr>
              <a:t>cycle times </a:t>
            </a:r>
            <a:r>
              <a:rPr sz="2200" spc="-30" dirty="0">
                <a:solidFill>
                  <a:srgbClr val="404040"/>
                </a:solidFill>
                <a:latin typeface="Calibri"/>
                <a:cs typeface="Calibri"/>
              </a:rPr>
              <a:t>for </a:t>
            </a:r>
            <a:r>
              <a:rPr sz="2200" spc="-15" dirty="0">
                <a:solidFill>
                  <a:srgbClr val="404040"/>
                </a:solidFill>
                <a:latin typeface="Calibri"/>
                <a:cs typeface="Calibri"/>
              </a:rPr>
              <a:t>activities, </a:t>
            </a:r>
            <a:r>
              <a:rPr sz="2200" spc="-20" dirty="0">
                <a:solidFill>
                  <a:srgbClr val="404040"/>
                </a:solidFill>
                <a:latin typeface="Calibri"/>
                <a:cs typeface="Calibri"/>
              </a:rPr>
              <a:t>waiting times </a:t>
            </a:r>
            <a:r>
              <a:rPr sz="2200" spc="-30" dirty="0">
                <a:solidFill>
                  <a:srgbClr val="404040"/>
                </a:solidFill>
                <a:latin typeface="Calibri"/>
                <a:cs typeface="Calibri"/>
              </a:rPr>
              <a:t>for </a:t>
            </a:r>
            <a:r>
              <a:rPr sz="2200" spc="-484" dirty="0">
                <a:solidFill>
                  <a:srgbClr val="404040"/>
                </a:solidFill>
                <a:latin typeface="Calibri"/>
                <a:cs typeface="Calibri"/>
              </a:rPr>
              <a:t> </a:t>
            </a:r>
            <a:r>
              <a:rPr sz="2200" spc="-25" dirty="0">
                <a:solidFill>
                  <a:srgbClr val="404040"/>
                </a:solidFill>
                <a:latin typeface="Calibri"/>
                <a:cs typeface="Calibri"/>
              </a:rPr>
              <a:t>directly-follow</a:t>
            </a:r>
            <a:r>
              <a:rPr sz="2200" spc="-40" dirty="0">
                <a:solidFill>
                  <a:srgbClr val="404040"/>
                </a:solidFill>
                <a:latin typeface="Calibri"/>
                <a:cs typeface="Calibri"/>
              </a:rPr>
              <a:t> </a:t>
            </a:r>
            <a:r>
              <a:rPr sz="2200" spc="-20" dirty="0">
                <a:solidFill>
                  <a:srgbClr val="404040"/>
                </a:solidFill>
                <a:latin typeface="Calibri"/>
                <a:cs typeface="Calibri"/>
              </a:rPr>
              <a:t>relations</a:t>
            </a:r>
            <a:endParaRPr sz="2200">
              <a:latin typeface="Calibri"/>
              <a:cs typeface="Calibri"/>
            </a:endParaRPr>
          </a:p>
          <a:p>
            <a:pPr marL="424180" marR="19685" indent="-182880">
              <a:lnSpc>
                <a:spcPts val="2620"/>
              </a:lnSpc>
              <a:spcBef>
                <a:spcPts val="480"/>
              </a:spcBef>
              <a:buClr>
                <a:srgbClr val="7F7F7F"/>
              </a:buClr>
              <a:buFont typeface="Arial MT"/>
              <a:buChar char="•"/>
              <a:tabLst>
                <a:tab pos="424180" algn="l"/>
              </a:tabLst>
            </a:pPr>
            <a:r>
              <a:rPr sz="2200" b="1" spc="-20" dirty="0">
                <a:solidFill>
                  <a:srgbClr val="404040"/>
                </a:solidFill>
                <a:latin typeface="Calibri"/>
                <a:cs typeface="Calibri"/>
              </a:rPr>
              <a:t>Other </a:t>
            </a:r>
            <a:r>
              <a:rPr sz="2200" b="1" spc="-25" dirty="0">
                <a:solidFill>
                  <a:srgbClr val="404040"/>
                </a:solidFill>
                <a:latin typeface="Calibri"/>
                <a:cs typeface="Calibri"/>
              </a:rPr>
              <a:t>attributes</a:t>
            </a:r>
            <a:r>
              <a:rPr sz="2200" spc="-25" dirty="0">
                <a:solidFill>
                  <a:srgbClr val="404040"/>
                </a:solidFill>
                <a:latin typeface="Calibri"/>
                <a:cs typeface="Calibri"/>
              </a:rPr>
              <a:t>: </a:t>
            </a:r>
            <a:r>
              <a:rPr sz="2200" spc="-20" dirty="0">
                <a:solidFill>
                  <a:srgbClr val="404040"/>
                </a:solidFill>
                <a:latin typeface="Calibri"/>
                <a:cs typeface="Calibri"/>
              </a:rPr>
              <a:t>some tools support </a:t>
            </a:r>
            <a:r>
              <a:rPr sz="2200" spc="-25" dirty="0">
                <a:solidFill>
                  <a:srgbClr val="404040"/>
                </a:solidFill>
                <a:latin typeface="Calibri"/>
                <a:cs typeface="Calibri"/>
              </a:rPr>
              <a:t>enhancement </a:t>
            </a:r>
            <a:r>
              <a:rPr sz="2200" spc="-15" dirty="0">
                <a:solidFill>
                  <a:srgbClr val="404040"/>
                </a:solidFill>
                <a:latin typeface="Calibri"/>
                <a:cs typeface="Calibri"/>
              </a:rPr>
              <a:t>by </a:t>
            </a:r>
            <a:r>
              <a:rPr sz="2200" spc="-20" dirty="0">
                <a:solidFill>
                  <a:srgbClr val="404040"/>
                </a:solidFill>
                <a:latin typeface="Calibri"/>
                <a:cs typeface="Calibri"/>
              </a:rPr>
              <a:t>other </a:t>
            </a:r>
            <a:r>
              <a:rPr sz="2200" spc="-25" dirty="0">
                <a:solidFill>
                  <a:srgbClr val="404040"/>
                </a:solidFill>
                <a:latin typeface="Calibri"/>
                <a:cs typeface="Calibri"/>
              </a:rPr>
              <a:t>attributes, </a:t>
            </a:r>
            <a:r>
              <a:rPr sz="2200" spc="-10" dirty="0">
                <a:solidFill>
                  <a:srgbClr val="404040"/>
                </a:solidFill>
                <a:latin typeface="Calibri"/>
                <a:cs typeface="Calibri"/>
              </a:rPr>
              <a:t>e.g., </a:t>
            </a:r>
            <a:r>
              <a:rPr sz="2200" spc="-25" dirty="0">
                <a:solidFill>
                  <a:srgbClr val="404040"/>
                </a:solidFill>
                <a:latin typeface="Calibri"/>
                <a:cs typeface="Calibri"/>
              </a:rPr>
              <a:t>cost, </a:t>
            </a:r>
            <a:r>
              <a:rPr sz="2200" spc="-484" dirty="0">
                <a:solidFill>
                  <a:srgbClr val="404040"/>
                </a:solidFill>
                <a:latin typeface="Calibri"/>
                <a:cs typeface="Calibri"/>
              </a:rPr>
              <a:t> </a:t>
            </a:r>
            <a:r>
              <a:rPr sz="2200" spc="-25" dirty="0">
                <a:solidFill>
                  <a:srgbClr val="404040"/>
                </a:solidFill>
                <a:latin typeface="Calibri"/>
                <a:cs typeface="Calibri"/>
              </a:rPr>
              <a:t>revenue, </a:t>
            </a:r>
            <a:r>
              <a:rPr sz="2200" spc="-15" dirty="0">
                <a:solidFill>
                  <a:srgbClr val="404040"/>
                </a:solidFill>
                <a:latin typeface="Calibri"/>
                <a:cs typeface="Calibri"/>
              </a:rPr>
              <a:t>sales</a:t>
            </a:r>
            <a:r>
              <a:rPr sz="2200" spc="-25" dirty="0">
                <a:solidFill>
                  <a:srgbClr val="404040"/>
                </a:solidFill>
                <a:latin typeface="Calibri"/>
                <a:cs typeface="Calibri"/>
              </a:rPr>
              <a:t> volume, </a:t>
            </a:r>
            <a:r>
              <a:rPr sz="2200" spc="-5" dirty="0">
                <a:solidFill>
                  <a:srgbClr val="404040"/>
                </a:solidFill>
                <a:latin typeface="Calibri"/>
                <a:cs typeface="Calibri"/>
              </a:rPr>
              <a:t>if</a:t>
            </a:r>
            <a:r>
              <a:rPr sz="2200" spc="-20" dirty="0">
                <a:solidFill>
                  <a:srgbClr val="404040"/>
                </a:solidFill>
                <a:latin typeface="Calibri"/>
                <a:cs typeface="Calibri"/>
              </a:rPr>
              <a:t> </a:t>
            </a:r>
            <a:r>
              <a:rPr sz="2200" spc="-15" dirty="0">
                <a:solidFill>
                  <a:srgbClr val="404040"/>
                </a:solidFill>
                <a:latin typeface="Calibri"/>
                <a:cs typeface="Calibri"/>
              </a:rPr>
              <a:t>these</a:t>
            </a:r>
            <a:r>
              <a:rPr sz="2200" spc="-35" dirty="0">
                <a:solidFill>
                  <a:srgbClr val="404040"/>
                </a:solidFill>
                <a:latin typeface="Calibri"/>
                <a:cs typeface="Calibri"/>
              </a:rPr>
              <a:t> </a:t>
            </a:r>
            <a:r>
              <a:rPr sz="2200" spc="-25" dirty="0">
                <a:solidFill>
                  <a:srgbClr val="404040"/>
                </a:solidFill>
                <a:latin typeface="Calibri"/>
                <a:cs typeface="Calibri"/>
              </a:rPr>
              <a:t>data</a:t>
            </a:r>
            <a:r>
              <a:rPr sz="2200" spc="-30" dirty="0">
                <a:solidFill>
                  <a:srgbClr val="404040"/>
                </a:solidFill>
                <a:latin typeface="Calibri"/>
                <a:cs typeface="Calibri"/>
              </a:rPr>
              <a:t> </a:t>
            </a:r>
            <a:r>
              <a:rPr sz="2200" spc="-25" dirty="0">
                <a:solidFill>
                  <a:srgbClr val="404040"/>
                </a:solidFill>
                <a:latin typeface="Calibri"/>
                <a:cs typeface="Calibri"/>
              </a:rPr>
              <a:t>attributes are</a:t>
            </a:r>
            <a:r>
              <a:rPr sz="2200" spc="-35" dirty="0">
                <a:solidFill>
                  <a:srgbClr val="404040"/>
                </a:solidFill>
                <a:latin typeface="Calibri"/>
                <a:cs typeface="Calibri"/>
              </a:rPr>
              <a:t> </a:t>
            </a:r>
            <a:r>
              <a:rPr sz="2200" spc="-25" dirty="0">
                <a:solidFill>
                  <a:srgbClr val="404040"/>
                </a:solidFill>
                <a:latin typeface="Calibri"/>
                <a:cs typeface="Calibri"/>
              </a:rPr>
              <a:t>available</a:t>
            </a:r>
            <a:endParaRPr sz="2200">
              <a:latin typeface="Calibri"/>
              <a:cs typeface="Calibri"/>
            </a:endParaRPr>
          </a:p>
        </p:txBody>
      </p:sp>
      <p:sp>
        <p:nvSpPr>
          <p:cNvPr id="3" name="object 3"/>
          <p:cNvSpPr txBox="1">
            <a:spLocks noGrp="1"/>
          </p:cNvSpPr>
          <p:nvPr>
            <p:ph type="title"/>
          </p:nvPr>
        </p:nvSpPr>
        <p:spPr>
          <a:xfrm>
            <a:off x="640199" y="373380"/>
            <a:ext cx="3816350"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spc="-25" dirty="0"/>
              <a:t> </a:t>
            </a:r>
            <a:r>
              <a:rPr spc="-5" dirty="0"/>
              <a:t>maps:</a:t>
            </a:r>
            <a:r>
              <a:rPr spc="-15" dirty="0"/>
              <a:t> </a:t>
            </a:r>
            <a:r>
              <a:rPr spc="-20" dirty="0"/>
              <a:t>overlays</a:t>
            </a:r>
          </a:p>
        </p:txBody>
      </p:sp>
      <p:pic>
        <p:nvPicPr>
          <p:cNvPr id="4" name="object 4"/>
          <p:cNvPicPr/>
          <p:nvPr/>
        </p:nvPicPr>
        <p:blipFill>
          <a:blip r:embed="rId2" cstate="print"/>
          <a:stretch>
            <a:fillRect/>
          </a:stretch>
        </p:blipFill>
        <p:spPr>
          <a:xfrm>
            <a:off x="2242893" y="4723290"/>
            <a:ext cx="6333878" cy="115581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2425" y="523145"/>
            <a:ext cx="3367404" cy="755650"/>
          </a:xfrm>
          <a:prstGeom prst="rect">
            <a:avLst/>
          </a:prstGeom>
        </p:spPr>
        <p:txBody>
          <a:bodyPr vert="horz" wrap="square" lIns="0" tIns="41275" rIns="0" bIns="0" rtlCol="0">
            <a:spAutoFit/>
          </a:bodyPr>
          <a:lstStyle/>
          <a:p>
            <a:pPr marL="12700">
              <a:lnSpc>
                <a:spcPct val="100000"/>
              </a:lnSpc>
              <a:spcBef>
                <a:spcPts val="325"/>
              </a:spcBef>
            </a:pPr>
            <a:r>
              <a:rPr sz="2900" spc="-15" dirty="0"/>
              <a:t>Example:</a:t>
            </a:r>
            <a:r>
              <a:rPr sz="2900" spc="-40" dirty="0"/>
              <a:t> </a:t>
            </a:r>
            <a:r>
              <a:rPr sz="2900" spc="-10" dirty="0"/>
              <a:t>Process</a:t>
            </a:r>
            <a:r>
              <a:rPr sz="2900" spc="-30" dirty="0"/>
              <a:t> </a:t>
            </a:r>
            <a:r>
              <a:rPr sz="2900" spc="-10" dirty="0"/>
              <a:t>Map</a:t>
            </a:r>
            <a:endParaRPr sz="2900"/>
          </a:p>
          <a:p>
            <a:pPr marL="12700">
              <a:lnSpc>
                <a:spcPct val="100000"/>
              </a:lnSpc>
              <a:spcBef>
                <a:spcPts val="120"/>
              </a:spcBef>
            </a:pPr>
            <a:r>
              <a:rPr sz="1600" dirty="0"/>
              <a:t>with</a:t>
            </a:r>
            <a:r>
              <a:rPr sz="1600" spc="-50" dirty="0"/>
              <a:t> </a:t>
            </a:r>
            <a:r>
              <a:rPr sz="1600" spc="-5" dirty="0"/>
              <a:t>frequency</a:t>
            </a:r>
            <a:endParaRPr sz="1600"/>
          </a:p>
        </p:txBody>
      </p:sp>
      <p:sp>
        <p:nvSpPr>
          <p:cNvPr id="3" name="object 3"/>
          <p:cNvSpPr/>
          <p:nvPr/>
        </p:nvSpPr>
        <p:spPr>
          <a:xfrm>
            <a:off x="6219264" y="147660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4" name="object 4"/>
          <p:cNvSpPr txBox="1"/>
          <p:nvPr/>
        </p:nvSpPr>
        <p:spPr>
          <a:xfrm>
            <a:off x="6369517" y="1523491"/>
            <a:ext cx="1352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endParaRPr sz="1800">
              <a:latin typeface="Calibri"/>
              <a:cs typeface="Calibri"/>
            </a:endParaRPr>
          </a:p>
        </p:txBody>
      </p:sp>
      <p:sp>
        <p:nvSpPr>
          <p:cNvPr id="5" name="object 5"/>
          <p:cNvSpPr/>
          <p:nvPr/>
        </p:nvSpPr>
        <p:spPr>
          <a:xfrm>
            <a:off x="6219263" y="2219698"/>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6" name="object 6"/>
          <p:cNvSpPr txBox="1"/>
          <p:nvPr/>
        </p:nvSpPr>
        <p:spPr>
          <a:xfrm>
            <a:off x="6363958" y="2264155"/>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endParaRPr sz="1800">
              <a:latin typeface="Calibri"/>
              <a:cs typeface="Calibri"/>
            </a:endParaRPr>
          </a:p>
        </p:txBody>
      </p:sp>
      <p:grpSp>
        <p:nvGrpSpPr>
          <p:cNvPr id="7" name="object 7"/>
          <p:cNvGrpSpPr/>
          <p:nvPr/>
        </p:nvGrpSpPr>
        <p:grpSpPr>
          <a:xfrm>
            <a:off x="6211324" y="1893116"/>
            <a:ext cx="451484" cy="3723640"/>
            <a:chOff x="6211324" y="1893116"/>
            <a:chExt cx="451484" cy="3723640"/>
          </a:xfrm>
        </p:grpSpPr>
        <p:sp>
          <p:nvSpPr>
            <p:cNvPr id="8" name="object 8"/>
            <p:cNvSpPr/>
            <p:nvPr/>
          </p:nvSpPr>
          <p:spPr>
            <a:xfrm>
              <a:off x="6394122" y="1893116"/>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sp>
          <p:nvSpPr>
            <p:cNvPr id="9" name="object 9"/>
            <p:cNvSpPr/>
            <p:nvPr/>
          </p:nvSpPr>
          <p:spPr>
            <a:xfrm>
              <a:off x="6219263" y="2962791"/>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0" name="object 10"/>
            <p:cNvSpPr/>
            <p:nvPr/>
          </p:nvSpPr>
          <p:spPr>
            <a:xfrm>
              <a:off x="6394119" y="2636210"/>
              <a:ext cx="85725" cy="327025"/>
            </a:xfrm>
            <a:custGeom>
              <a:avLst/>
              <a:gdLst/>
              <a:ahLst/>
              <a:cxnLst/>
              <a:rect l="l" t="t" r="r" b="b"/>
              <a:pathLst>
                <a:path w="85725" h="327025">
                  <a:moveTo>
                    <a:pt x="28575" y="240855"/>
                  </a:moveTo>
                  <a:lnTo>
                    <a:pt x="0" y="240855"/>
                  </a:lnTo>
                  <a:lnTo>
                    <a:pt x="42862" y="326580"/>
                  </a:lnTo>
                  <a:lnTo>
                    <a:pt x="78581" y="255142"/>
                  </a:lnTo>
                  <a:lnTo>
                    <a:pt x="28575" y="255142"/>
                  </a:lnTo>
                  <a:lnTo>
                    <a:pt x="28575" y="240855"/>
                  </a:lnTo>
                  <a:close/>
                </a:path>
                <a:path w="85725" h="327025">
                  <a:moveTo>
                    <a:pt x="57151" y="0"/>
                  </a:moveTo>
                  <a:lnTo>
                    <a:pt x="28576" y="0"/>
                  </a:lnTo>
                  <a:lnTo>
                    <a:pt x="28575" y="255142"/>
                  </a:lnTo>
                  <a:lnTo>
                    <a:pt x="57150" y="255142"/>
                  </a:lnTo>
                  <a:lnTo>
                    <a:pt x="57151" y="0"/>
                  </a:lnTo>
                  <a:close/>
                </a:path>
                <a:path w="85725" h="327025">
                  <a:moveTo>
                    <a:pt x="85725" y="240855"/>
                  </a:moveTo>
                  <a:lnTo>
                    <a:pt x="57150" y="240855"/>
                  </a:lnTo>
                  <a:lnTo>
                    <a:pt x="57150" y="255142"/>
                  </a:lnTo>
                  <a:lnTo>
                    <a:pt x="78581" y="255142"/>
                  </a:lnTo>
                  <a:lnTo>
                    <a:pt x="85725" y="240855"/>
                  </a:lnTo>
                  <a:close/>
                </a:path>
              </a:pathLst>
            </a:custGeom>
            <a:solidFill>
              <a:srgbClr val="000000"/>
            </a:solidFill>
          </p:spPr>
          <p:txBody>
            <a:bodyPr wrap="square" lIns="0" tIns="0" rIns="0" bIns="0" rtlCol="0"/>
            <a:lstStyle/>
            <a:p>
              <a:endParaRPr/>
            </a:p>
          </p:txBody>
        </p:sp>
        <p:sp>
          <p:nvSpPr>
            <p:cNvPr id="11" name="object 11"/>
            <p:cNvSpPr/>
            <p:nvPr/>
          </p:nvSpPr>
          <p:spPr>
            <a:xfrm>
              <a:off x="6219263" y="3705885"/>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2" name="object 12"/>
            <p:cNvSpPr/>
            <p:nvPr/>
          </p:nvSpPr>
          <p:spPr>
            <a:xfrm>
              <a:off x="6394119" y="3379301"/>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28576" y="0"/>
                  </a:moveTo>
                  <a:lnTo>
                    <a:pt x="28575" y="255144"/>
                  </a:lnTo>
                  <a:lnTo>
                    <a:pt x="57150" y="255144"/>
                  </a:lnTo>
                  <a:lnTo>
                    <a:pt x="57151" y="1"/>
                  </a:lnTo>
                  <a:lnTo>
                    <a:pt x="28576"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sp>
          <p:nvSpPr>
            <p:cNvPr id="13" name="object 13"/>
            <p:cNvSpPr/>
            <p:nvPr/>
          </p:nvSpPr>
          <p:spPr>
            <a:xfrm>
              <a:off x="6219262" y="444897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4" name="object 14"/>
            <p:cNvSpPr/>
            <p:nvPr/>
          </p:nvSpPr>
          <p:spPr>
            <a:xfrm>
              <a:off x="6394119" y="4122393"/>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sp>
          <p:nvSpPr>
            <p:cNvPr id="15" name="object 15"/>
            <p:cNvSpPr/>
            <p:nvPr/>
          </p:nvSpPr>
          <p:spPr>
            <a:xfrm>
              <a:off x="6219262" y="5192067"/>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6" name="object 16"/>
            <p:cNvSpPr/>
            <p:nvPr/>
          </p:nvSpPr>
          <p:spPr>
            <a:xfrm>
              <a:off x="6394119" y="4865485"/>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grpSp>
      <p:sp>
        <p:nvSpPr>
          <p:cNvPr id="17" name="object 17"/>
          <p:cNvSpPr txBox="1"/>
          <p:nvPr/>
        </p:nvSpPr>
        <p:spPr>
          <a:xfrm>
            <a:off x="6570590" y="190550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endParaRPr sz="1600">
              <a:latin typeface="Calibri"/>
              <a:cs typeface="Calibri"/>
            </a:endParaRPr>
          </a:p>
        </p:txBody>
      </p:sp>
      <p:sp>
        <p:nvSpPr>
          <p:cNvPr id="18" name="object 18"/>
          <p:cNvSpPr txBox="1"/>
          <p:nvPr/>
        </p:nvSpPr>
        <p:spPr>
          <a:xfrm>
            <a:off x="6597582" y="2664459"/>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endParaRPr sz="1600">
              <a:latin typeface="Calibri"/>
              <a:cs typeface="Calibri"/>
            </a:endParaRPr>
          </a:p>
        </p:txBody>
      </p:sp>
      <p:sp>
        <p:nvSpPr>
          <p:cNvPr id="19" name="object 19"/>
          <p:cNvSpPr txBox="1"/>
          <p:nvPr/>
        </p:nvSpPr>
        <p:spPr>
          <a:xfrm>
            <a:off x="6363957" y="2893567"/>
            <a:ext cx="379095" cy="2645410"/>
          </a:xfrm>
          <a:prstGeom prst="rect">
            <a:avLst/>
          </a:prstGeom>
        </p:spPr>
        <p:txBody>
          <a:bodyPr vert="horz" wrap="square" lIns="0" tIns="127000" rIns="0" bIns="0" rtlCol="0">
            <a:spAutoFit/>
          </a:bodyPr>
          <a:lstStyle/>
          <a:p>
            <a:pPr marL="24130">
              <a:lnSpc>
                <a:spcPct val="100000"/>
              </a:lnSpc>
              <a:spcBef>
                <a:spcPts val="1000"/>
              </a:spcBef>
            </a:pPr>
            <a:r>
              <a:rPr sz="1800" dirty="0">
                <a:latin typeface="Calibri"/>
                <a:cs typeface="Calibri"/>
              </a:rPr>
              <a:t>c</a:t>
            </a:r>
            <a:endParaRPr sz="1800">
              <a:latin typeface="Calibri"/>
              <a:cs typeface="Calibri"/>
            </a:endParaRPr>
          </a:p>
          <a:p>
            <a:pPr marL="245745">
              <a:lnSpc>
                <a:spcPct val="100000"/>
              </a:lnSpc>
              <a:spcBef>
                <a:spcPts val="800"/>
              </a:spcBef>
            </a:pPr>
            <a:r>
              <a:rPr sz="1600" dirty="0">
                <a:latin typeface="Calibri"/>
                <a:cs typeface="Calibri"/>
              </a:rPr>
              <a:t>5</a:t>
            </a:r>
            <a:endParaRPr sz="1600">
              <a:latin typeface="Calibri"/>
              <a:cs typeface="Calibri"/>
            </a:endParaRPr>
          </a:p>
          <a:p>
            <a:pPr marL="19050">
              <a:lnSpc>
                <a:spcPct val="100000"/>
              </a:lnSpc>
              <a:spcBef>
                <a:spcPts val="975"/>
              </a:spcBef>
            </a:pPr>
            <a:r>
              <a:rPr sz="1800" dirty="0">
                <a:latin typeface="Calibri"/>
                <a:cs typeface="Calibri"/>
              </a:rPr>
              <a:t>g</a:t>
            </a:r>
            <a:endParaRPr sz="1800">
              <a:latin typeface="Calibri"/>
              <a:cs typeface="Calibri"/>
            </a:endParaRPr>
          </a:p>
          <a:p>
            <a:pPr marL="245745">
              <a:lnSpc>
                <a:spcPct val="100000"/>
              </a:lnSpc>
              <a:spcBef>
                <a:spcPts val="825"/>
              </a:spcBef>
            </a:pPr>
            <a:r>
              <a:rPr sz="1600" dirty="0">
                <a:latin typeface="Calibri"/>
                <a:cs typeface="Calibri"/>
              </a:rPr>
              <a:t>5</a:t>
            </a:r>
            <a:endParaRPr sz="1600">
              <a:latin typeface="Calibri"/>
              <a:cs typeface="Calibri"/>
            </a:endParaRPr>
          </a:p>
          <a:p>
            <a:pPr marL="15875">
              <a:lnSpc>
                <a:spcPct val="100000"/>
              </a:lnSpc>
              <a:spcBef>
                <a:spcPts val="950"/>
              </a:spcBef>
            </a:pPr>
            <a:r>
              <a:rPr sz="1800" dirty="0">
                <a:latin typeface="Calibri"/>
                <a:cs typeface="Calibri"/>
              </a:rPr>
              <a:t>e</a:t>
            </a:r>
            <a:endParaRPr sz="1800">
              <a:latin typeface="Calibri"/>
              <a:cs typeface="Calibri"/>
            </a:endParaRPr>
          </a:p>
          <a:p>
            <a:pPr marL="262890">
              <a:lnSpc>
                <a:spcPct val="100000"/>
              </a:lnSpc>
              <a:spcBef>
                <a:spcPts val="800"/>
              </a:spcBef>
            </a:pPr>
            <a:r>
              <a:rPr sz="1600" dirty="0">
                <a:latin typeface="Calibri"/>
                <a:cs typeface="Calibri"/>
              </a:rPr>
              <a:t>5</a:t>
            </a:r>
            <a:endParaRPr sz="1600">
              <a:latin typeface="Calibri"/>
              <a:cs typeface="Calibri"/>
            </a:endParaRPr>
          </a:p>
          <a:p>
            <a:pPr marL="12700">
              <a:lnSpc>
                <a:spcPct val="100000"/>
              </a:lnSpc>
              <a:spcBef>
                <a:spcPts val="975"/>
              </a:spcBef>
            </a:pPr>
            <a:r>
              <a:rPr sz="1800" dirty="0">
                <a:latin typeface="Calibri"/>
                <a:cs typeface="Calibri"/>
              </a:rPr>
              <a:t>h</a:t>
            </a:r>
            <a:endParaRPr sz="1800">
              <a:latin typeface="Calibri"/>
              <a:cs typeface="Calibri"/>
            </a:endParaRPr>
          </a:p>
        </p:txBody>
      </p:sp>
      <p:sp>
        <p:nvSpPr>
          <p:cNvPr id="20" name="object 20"/>
          <p:cNvSpPr txBox="1"/>
          <p:nvPr/>
        </p:nvSpPr>
        <p:spPr>
          <a:xfrm>
            <a:off x="1621659" y="1581403"/>
            <a:ext cx="1636395" cy="2232660"/>
          </a:xfrm>
          <a:prstGeom prst="rect">
            <a:avLst/>
          </a:prstGeom>
        </p:spPr>
        <p:txBody>
          <a:bodyPr vert="horz" wrap="square" lIns="0" tIns="88900" rIns="0" bIns="0" rtlCol="0">
            <a:spAutoFit/>
          </a:bodyPr>
          <a:lstStyle/>
          <a:p>
            <a:pPr marL="12700">
              <a:lnSpc>
                <a:spcPct val="100000"/>
              </a:lnSpc>
              <a:spcBef>
                <a:spcPts val="700"/>
              </a:spcBef>
            </a:pPr>
            <a:r>
              <a:rPr sz="2400" b="1" spc="-20" dirty="0">
                <a:solidFill>
                  <a:srgbClr val="404040"/>
                </a:solidFill>
                <a:latin typeface="Calibri"/>
                <a:cs typeface="Calibri"/>
              </a:rPr>
              <a:t>Event</a:t>
            </a:r>
            <a:r>
              <a:rPr sz="2400" b="1" spc="-45" dirty="0">
                <a:solidFill>
                  <a:srgbClr val="404040"/>
                </a:solidFill>
                <a:latin typeface="Calibri"/>
                <a:cs typeface="Calibri"/>
              </a:rPr>
              <a:t> </a:t>
            </a:r>
            <a:r>
              <a:rPr sz="2400" b="1" spc="-5" dirty="0">
                <a:solidFill>
                  <a:srgbClr val="404040"/>
                </a:solidFill>
                <a:latin typeface="Calibri"/>
                <a:cs typeface="Calibri"/>
              </a:rPr>
              <a:t>log</a:t>
            </a:r>
            <a:endParaRPr sz="2400">
              <a:latin typeface="Calibri"/>
              <a:cs typeface="Calibri"/>
            </a:endParaRPr>
          </a:p>
          <a:p>
            <a:pPr marL="12700">
              <a:lnSpc>
                <a:spcPct val="100000"/>
              </a:lnSpc>
              <a:spcBef>
                <a:spcPts val="600"/>
              </a:spcBef>
            </a:pPr>
            <a:r>
              <a:rPr sz="2400" spc="-5" dirty="0">
                <a:solidFill>
                  <a:srgbClr val="FF0000"/>
                </a:solidFill>
                <a:latin typeface="Calibri"/>
                <a:cs typeface="Calibri"/>
              </a:rPr>
              <a:t>5:</a:t>
            </a:r>
            <a:r>
              <a:rPr sz="2400" spc="-55" dirty="0">
                <a:solidFill>
                  <a:srgbClr val="FF0000"/>
                </a:solidFill>
                <a:latin typeface="Calibri"/>
                <a:cs typeface="Calibri"/>
              </a:rPr>
              <a:t> </a:t>
            </a:r>
            <a:r>
              <a:rPr sz="2400" dirty="0">
                <a:solidFill>
                  <a:srgbClr val="FF0000"/>
                </a:solidFill>
                <a:latin typeface="Calibri"/>
                <a:cs typeface="Calibri"/>
              </a:rPr>
              <a:t>a,b,c,g,e,h</a:t>
            </a:r>
            <a:endParaRPr sz="2400">
              <a:latin typeface="Calibri"/>
              <a:cs typeface="Calibri"/>
            </a:endParaRPr>
          </a:p>
          <a:p>
            <a:pPr marL="12700">
              <a:lnSpc>
                <a:spcPct val="100000"/>
              </a:lnSpc>
              <a:spcBef>
                <a:spcPts val="625"/>
              </a:spcBef>
            </a:pPr>
            <a:r>
              <a:rPr sz="2400" spc="-5" dirty="0">
                <a:latin typeface="Calibri"/>
                <a:cs typeface="Calibri"/>
              </a:rPr>
              <a:t>4:</a:t>
            </a:r>
            <a:r>
              <a:rPr sz="2400" spc="-35" dirty="0">
                <a:latin typeface="Calibri"/>
                <a:cs typeface="Calibri"/>
              </a:rPr>
              <a:t> </a:t>
            </a:r>
            <a:r>
              <a:rPr sz="2400" spc="-15" dirty="0">
                <a:latin typeface="Calibri"/>
                <a:cs typeface="Calibri"/>
              </a:rPr>
              <a:t>a,b,c,f,g,h</a:t>
            </a:r>
            <a:endParaRPr sz="2400">
              <a:latin typeface="Calibri"/>
              <a:cs typeface="Calibri"/>
            </a:endParaRPr>
          </a:p>
          <a:p>
            <a:pPr marL="12700">
              <a:lnSpc>
                <a:spcPct val="100000"/>
              </a:lnSpc>
              <a:spcBef>
                <a:spcPts val="525"/>
              </a:spcBef>
            </a:pPr>
            <a:r>
              <a:rPr sz="2400" spc="-5" dirty="0">
                <a:solidFill>
                  <a:srgbClr val="404040"/>
                </a:solidFill>
                <a:latin typeface="Calibri"/>
                <a:cs typeface="Calibri"/>
              </a:rPr>
              <a:t>3:</a:t>
            </a:r>
            <a:r>
              <a:rPr sz="2400" spc="-80" dirty="0">
                <a:solidFill>
                  <a:srgbClr val="404040"/>
                </a:solidFill>
                <a:latin typeface="Calibri"/>
                <a:cs typeface="Calibri"/>
              </a:rPr>
              <a:t> </a:t>
            </a:r>
            <a:r>
              <a:rPr sz="2400" dirty="0">
                <a:solidFill>
                  <a:srgbClr val="404040"/>
                </a:solidFill>
                <a:latin typeface="Calibri"/>
                <a:cs typeface="Calibri"/>
              </a:rPr>
              <a:t>a,b,d,g,e,h</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3:</a:t>
            </a:r>
            <a:r>
              <a:rPr sz="2400" spc="-80" dirty="0">
                <a:solidFill>
                  <a:srgbClr val="404040"/>
                </a:solidFill>
                <a:latin typeface="Calibri"/>
                <a:cs typeface="Calibri"/>
              </a:rPr>
              <a:t> </a:t>
            </a:r>
            <a:r>
              <a:rPr sz="2400" dirty="0">
                <a:solidFill>
                  <a:srgbClr val="404040"/>
                </a:solidFill>
                <a:latin typeface="Calibri"/>
                <a:cs typeface="Calibri"/>
              </a:rPr>
              <a:t>a,b,d,e,g,h</a:t>
            </a:r>
            <a:endParaRPr sz="24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5CEA91-884E-440C-866A-E5A582FD58F5}"/>
              </a:ext>
            </a:extLst>
          </p:cNvPr>
          <p:cNvSpPr>
            <a:spLocks noGrp="1"/>
          </p:cNvSpPr>
          <p:nvPr>
            <p:ph type="body" idx="1"/>
          </p:nvPr>
        </p:nvSpPr>
        <p:spPr>
          <a:xfrm>
            <a:off x="82550" y="0"/>
            <a:ext cx="10668000" cy="6924973"/>
          </a:xfrm>
        </p:spPr>
        <p:txBody>
          <a:bodyPr/>
          <a:lstStyle/>
          <a:p>
            <a:r>
              <a:rPr lang="en-US" dirty="0"/>
              <a:t>Review Manual Task</a:t>
            </a:r>
          </a:p>
          <a:p>
            <a:pPr algn="l"/>
            <a:r>
              <a:rPr lang="en-US" sz="1800" b="0" i="0" u="none" strike="noStrike" baseline="0" dirty="0">
                <a:latin typeface="QxpmdkTimes-Roman"/>
              </a:rPr>
              <a:t>Once we have identified the type of each task, in the second step of our method we need to check whether we can link the manual tasks with the BPMS. </a:t>
            </a:r>
          </a:p>
          <a:p>
            <a:pPr algn="l"/>
            <a:r>
              <a:rPr lang="en-US" sz="1800" b="0" i="0" u="none" strike="noStrike" baseline="0" dirty="0">
                <a:latin typeface="QxpmdkTimes-Roman"/>
              </a:rPr>
              <a:t>The principle driving this step is: </a:t>
            </a:r>
            <a:r>
              <a:rPr lang="en-US" sz="1800" b="0" i="1" u="none" strike="noStrike" baseline="0" dirty="0">
                <a:latin typeface="BfkvlvTimes-Italic"/>
              </a:rPr>
              <a:t>if the task cannot be seen by the BPMS, it does not exist</a:t>
            </a:r>
            <a:r>
              <a:rPr lang="en-US" sz="1800" b="0" i="0" u="none" strike="noStrike" baseline="0" dirty="0">
                <a:latin typeface="QxpmdkTimes-Roman"/>
              </a:rPr>
              <a:t>. </a:t>
            </a:r>
          </a:p>
          <a:p>
            <a:pPr algn="l"/>
            <a:r>
              <a:rPr lang="en-US" sz="1800" b="0" i="0" u="none" strike="noStrike" baseline="0" dirty="0">
                <a:latin typeface="QxpmdkTimes-Roman"/>
              </a:rPr>
              <a:t>So, we either find a way to support manual tasks via technology or, alternatively, we need to isolate these tasks and automate the rest of the process. </a:t>
            </a:r>
          </a:p>
          <a:p>
            <a:pPr algn="l"/>
            <a:r>
              <a:rPr lang="en-US" sz="1800" b="0" i="0" u="none" strike="noStrike" baseline="0" dirty="0">
                <a:latin typeface="QxpmdkTimes-Roman"/>
              </a:rPr>
              <a:t>There are two ways of linking a manual task to a BPMS: </a:t>
            </a:r>
          </a:p>
          <a:p>
            <a:pPr algn="l"/>
            <a:r>
              <a:rPr lang="en-US" dirty="0">
                <a:latin typeface="QxpmdkTimes-Roman"/>
              </a:rPr>
              <a:t>W</a:t>
            </a:r>
            <a:r>
              <a:rPr lang="en-US" sz="1800" b="0" i="0" u="none" strike="noStrike" baseline="0" dirty="0">
                <a:latin typeface="QxpmdkTimes-Roman"/>
              </a:rPr>
              <a:t>e implement it either via a user task or via an automated task.</a:t>
            </a:r>
          </a:p>
          <a:p>
            <a:pPr algn="l"/>
            <a:r>
              <a:rPr lang="en-US" sz="1800" b="1" i="0" u="none" strike="noStrike" baseline="0" dirty="0">
                <a:latin typeface="VcmssjTimes-Bold"/>
              </a:rPr>
              <a:t>Implement as User Task: </a:t>
            </a:r>
          </a:p>
          <a:p>
            <a:pPr algn="l"/>
            <a:r>
              <a:rPr lang="en-US" sz="1800" b="0" i="0" u="none" strike="noStrike" baseline="0" dirty="0">
                <a:latin typeface="QxpmdkTimes-Roman"/>
              </a:rPr>
              <a:t>If the participant involved in the manual task can notify the BPMS of the task completion using the worklist handler of the BPMS, then the manual task can be turned into a user task. For example, the warehouse</a:t>
            </a:r>
          </a:p>
          <a:p>
            <a:pPr algn="l"/>
            <a:r>
              <a:rPr lang="en-US" sz="1800" b="0" i="0" u="none" strike="noStrike" baseline="0" dirty="0">
                <a:latin typeface="QxpmdkTimes-Roman"/>
              </a:rPr>
              <a:t>worker performing task “Retrieve product from warehouse” could check out a work item from the worklist to indicate that the task is being worked on, manually retrieve the product from the shelf, and then check in the work item back into the BPMS engine. </a:t>
            </a:r>
          </a:p>
          <a:p>
            <a:pPr algn="l"/>
            <a:r>
              <a:rPr lang="en-US" sz="1800" b="1" i="0" u="none" strike="noStrike" baseline="0" dirty="0">
                <a:latin typeface="VcmssjTimes-Bold"/>
              </a:rPr>
              <a:t>Implement as Automated Task: </a:t>
            </a:r>
          </a:p>
          <a:p>
            <a:pPr algn="l"/>
            <a:r>
              <a:rPr lang="en-US" sz="1800" b="0" i="0" u="none" strike="noStrike" baseline="0" dirty="0">
                <a:latin typeface="QxpmdkTimes-Roman"/>
              </a:rPr>
              <a:t>In some cases, a process participant may use technology that is integrated with the BPMS to notify the engine of a work item completion. For example, the warehouse worker could use a device such as a barcode scanner to scan the barcode of the raw materials that are picked up signifying that product has been obtained. “Obtain raw materials from Supplier”</a:t>
            </a:r>
          </a:p>
          <a:p>
            <a:pPr algn="l"/>
            <a:r>
              <a:rPr lang="en-US" sz="1800" b="0" i="0" u="none" strike="noStrike" baseline="0" dirty="0">
                <a:latin typeface="QxpmdkTimes-Roman"/>
              </a:rPr>
              <a:t>The tasks required for assessing applications cannot be automated, because they involve various human participants who interact on an ad hoc basis. It would not be convenient to synchronize all these tasks with the BPMS.</a:t>
            </a:r>
            <a:r>
              <a:rPr lang="en-US" dirty="0">
                <a:latin typeface="QxpmdkTimes-Roman"/>
              </a:rPr>
              <a:t> </a:t>
            </a:r>
            <a:r>
              <a:rPr lang="en-US" sz="1800" b="0" i="0" u="none" strike="noStrike" baseline="0" dirty="0">
                <a:solidFill>
                  <a:srgbClr val="000000"/>
                </a:solidFill>
                <a:latin typeface="QxpmdkTimes-Roman"/>
              </a:rPr>
              <a:t>So, we need to isolate the task “Assess application”, an ad hoc task containing various manual tasks, and automate the process before and after this task. An option is to split the model into three fragments as shown in Figure </a:t>
            </a:r>
            <a:r>
              <a:rPr lang="en-US" sz="1800" b="0" i="0" u="none" strike="noStrike" baseline="0" dirty="0">
                <a:solidFill>
                  <a:srgbClr val="0000FF"/>
                </a:solidFill>
                <a:latin typeface="QxpmdkTimes-Roman"/>
              </a:rPr>
              <a:t>10.2 </a:t>
            </a:r>
            <a:r>
              <a:rPr lang="en-US" sz="1800" b="0" i="0" u="none" strike="noStrike" baseline="0" dirty="0">
                <a:solidFill>
                  <a:srgbClr val="000000"/>
                </a:solidFill>
                <a:latin typeface="QxpmdkTimes-Roman"/>
              </a:rPr>
              <a:t>and only automate the first and the third fragment. Another option is to keep one model and simply remove the ad hoc task.</a:t>
            </a:r>
            <a:endParaRPr lang="en-US" dirty="0"/>
          </a:p>
        </p:txBody>
      </p:sp>
    </p:spTree>
    <p:extLst>
      <p:ext uri="{BB962C8B-B14F-4D97-AF65-F5344CB8AC3E}">
        <p14:creationId xmlns:p14="http://schemas.microsoft.com/office/powerpoint/2010/main" val="17993814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6524" y="1514348"/>
            <a:ext cx="1636395" cy="2235200"/>
          </a:xfrm>
          <a:prstGeom prst="rect">
            <a:avLst/>
          </a:prstGeom>
        </p:spPr>
        <p:txBody>
          <a:bodyPr vert="horz" wrap="square" lIns="0" tIns="91440" rIns="0" bIns="0" rtlCol="0">
            <a:spAutoFit/>
          </a:bodyPr>
          <a:lstStyle/>
          <a:p>
            <a:pPr marL="12700">
              <a:lnSpc>
                <a:spcPct val="100000"/>
              </a:lnSpc>
              <a:spcBef>
                <a:spcPts val="720"/>
              </a:spcBef>
            </a:pPr>
            <a:r>
              <a:rPr sz="2400" b="1" spc="-20" dirty="0">
                <a:solidFill>
                  <a:srgbClr val="404040"/>
                </a:solidFill>
                <a:latin typeface="Calibri"/>
                <a:cs typeface="Calibri"/>
              </a:rPr>
              <a:t>Event</a:t>
            </a:r>
            <a:r>
              <a:rPr sz="2400" b="1" spc="-45" dirty="0">
                <a:solidFill>
                  <a:srgbClr val="404040"/>
                </a:solidFill>
                <a:latin typeface="Calibri"/>
                <a:cs typeface="Calibri"/>
              </a:rPr>
              <a:t> </a:t>
            </a:r>
            <a:r>
              <a:rPr sz="2400" b="1" spc="-5" dirty="0">
                <a:solidFill>
                  <a:srgbClr val="404040"/>
                </a:solidFill>
                <a:latin typeface="Calibri"/>
                <a:cs typeface="Calibri"/>
              </a:rPr>
              <a:t>log</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5:</a:t>
            </a:r>
            <a:r>
              <a:rPr sz="2400" spc="-55" dirty="0">
                <a:solidFill>
                  <a:srgbClr val="404040"/>
                </a:solidFill>
                <a:latin typeface="Calibri"/>
                <a:cs typeface="Calibri"/>
              </a:rPr>
              <a:t> </a:t>
            </a:r>
            <a:r>
              <a:rPr sz="2400" dirty="0">
                <a:solidFill>
                  <a:srgbClr val="404040"/>
                </a:solidFill>
                <a:latin typeface="Calibri"/>
                <a:cs typeface="Calibri"/>
              </a:rPr>
              <a:t>a,b,c,g,e,h</a:t>
            </a:r>
            <a:endParaRPr sz="2400">
              <a:latin typeface="Calibri"/>
              <a:cs typeface="Calibri"/>
            </a:endParaRPr>
          </a:p>
          <a:p>
            <a:pPr marL="12700">
              <a:lnSpc>
                <a:spcPct val="100000"/>
              </a:lnSpc>
              <a:spcBef>
                <a:spcPts val="625"/>
              </a:spcBef>
            </a:pPr>
            <a:r>
              <a:rPr sz="2400" spc="-5" dirty="0">
                <a:solidFill>
                  <a:srgbClr val="C00000"/>
                </a:solidFill>
                <a:latin typeface="Calibri"/>
                <a:cs typeface="Calibri"/>
              </a:rPr>
              <a:t>4:</a:t>
            </a:r>
            <a:r>
              <a:rPr sz="2400" spc="-35" dirty="0">
                <a:solidFill>
                  <a:srgbClr val="C00000"/>
                </a:solidFill>
                <a:latin typeface="Calibri"/>
                <a:cs typeface="Calibri"/>
              </a:rPr>
              <a:t> </a:t>
            </a:r>
            <a:r>
              <a:rPr sz="2400" spc="-15" dirty="0">
                <a:solidFill>
                  <a:srgbClr val="C00000"/>
                </a:solidFill>
                <a:latin typeface="Calibri"/>
                <a:cs typeface="Calibri"/>
              </a:rPr>
              <a:t>a,b,c,f,g,h</a:t>
            </a:r>
            <a:endParaRPr sz="2400">
              <a:latin typeface="Calibri"/>
              <a:cs typeface="Calibri"/>
            </a:endParaRPr>
          </a:p>
          <a:p>
            <a:pPr marL="12700">
              <a:lnSpc>
                <a:spcPct val="100000"/>
              </a:lnSpc>
              <a:spcBef>
                <a:spcPts val="505"/>
              </a:spcBef>
            </a:pPr>
            <a:r>
              <a:rPr sz="2400" spc="-5" dirty="0">
                <a:solidFill>
                  <a:srgbClr val="404040"/>
                </a:solidFill>
                <a:latin typeface="Calibri"/>
                <a:cs typeface="Calibri"/>
              </a:rPr>
              <a:t>3:</a:t>
            </a:r>
            <a:r>
              <a:rPr sz="2400" spc="-80" dirty="0">
                <a:solidFill>
                  <a:srgbClr val="404040"/>
                </a:solidFill>
                <a:latin typeface="Calibri"/>
                <a:cs typeface="Calibri"/>
              </a:rPr>
              <a:t> </a:t>
            </a:r>
            <a:r>
              <a:rPr sz="2400" dirty="0">
                <a:solidFill>
                  <a:srgbClr val="404040"/>
                </a:solidFill>
                <a:latin typeface="Calibri"/>
                <a:cs typeface="Calibri"/>
              </a:rPr>
              <a:t>a,b,d,g,e,h</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3:</a:t>
            </a:r>
            <a:r>
              <a:rPr sz="2400" spc="-80" dirty="0">
                <a:solidFill>
                  <a:srgbClr val="404040"/>
                </a:solidFill>
                <a:latin typeface="Calibri"/>
                <a:cs typeface="Calibri"/>
              </a:rPr>
              <a:t> </a:t>
            </a:r>
            <a:r>
              <a:rPr sz="2400" dirty="0">
                <a:solidFill>
                  <a:srgbClr val="404040"/>
                </a:solidFill>
                <a:latin typeface="Calibri"/>
                <a:cs typeface="Calibri"/>
              </a:rPr>
              <a:t>a,b,d,e,g,h</a:t>
            </a:r>
            <a:endParaRPr sz="2400">
              <a:latin typeface="Calibri"/>
              <a:cs typeface="Calibri"/>
            </a:endParaRPr>
          </a:p>
        </p:txBody>
      </p:sp>
      <p:sp>
        <p:nvSpPr>
          <p:cNvPr id="3" name="object 3"/>
          <p:cNvSpPr/>
          <p:nvPr/>
        </p:nvSpPr>
        <p:spPr>
          <a:xfrm>
            <a:off x="6219264" y="147660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4" name="object 4"/>
          <p:cNvSpPr txBox="1"/>
          <p:nvPr/>
        </p:nvSpPr>
        <p:spPr>
          <a:xfrm>
            <a:off x="6369517" y="1523491"/>
            <a:ext cx="1352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endParaRPr sz="1800">
              <a:latin typeface="Calibri"/>
              <a:cs typeface="Calibri"/>
            </a:endParaRPr>
          </a:p>
        </p:txBody>
      </p:sp>
      <p:sp>
        <p:nvSpPr>
          <p:cNvPr id="5" name="object 5"/>
          <p:cNvSpPr/>
          <p:nvPr/>
        </p:nvSpPr>
        <p:spPr>
          <a:xfrm>
            <a:off x="6219263" y="2219698"/>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6" name="object 6"/>
          <p:cNvSpPr txBox="1"/>
          <p:nvPr/>
        </p:nvSpPr>
        <p:spPr>
          <a:xfrm>
            <a:off x="6363958" y="2264155"/>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endParaRPr sz="1800">
              <a:latin typeface="Calibri"/>
              <a:cs typeface="Calibri"/>
            </a:endParaRPr>
          </a:p>
        </p:txBody>
      </p:sp>
      <p:sp>
        <p:nvSpPr>
          <p:cNvPr id="7" name="object 7"/>
          <p:cNvSpPr/>
          <p:nvPr/>
        </p:nvSpPr>
        <p:spPr>
          <a:xfrm>
            <a:off x="6219263" y="2962791"/>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8" name="object 8"/>
          <p:cNvSpPr txBox="1"/>
          <p:nvPr/>
        </p:nvSpPr>
        <p:spPr>
          <a:xfrm>
            <a:off x="6375866" y="3007867"/>
            <a:ext cx="1225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a:t>
            </a:r>
            <a:endParaRPr sz="1800">
              <a:latin typeface="Calibri"/>
              <a:cs typeface="Calibri"/>
            </a:endParaRPr>
          </a:p>
        </p:txBody>
      </p:sp>
      <p:sp>
        <p:nvSpPr>
          <p:cNvPr id="9" name="object 9"/>
          <p:cNvSpPr/>
          <p:nvPr/>
        </p:nvSpPr>
        <p:spPr>
          <a:xfrm>
            <a:off x="6219263" y="3705885"/>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0" name="object 10"/>
          <p:cNvSpPr txBox="1"/>
          <p:nvPr/>
        </p:nvSpPr>
        <p:spPr>
          <a:xfrm>
            <a:off x="6370310" y="3751579"/>
            <a:ext cx="133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a:t>
            </a:r>
            <a:endParaRPr sz="1800">
              <a:latin typeface="Calibri"/>
              <a:cs typeface="Calibri"/>
            </a:endParaRPr>
          </a:p>
        </p:txBody>
      </p:sp>
      <p:grpSp>
        <p:nvGrpSpPr>
          <p:cNvPr id="11" name="object 11"/>
          <p:cNvGrpSpPr/>
          <p:nvPr/>
        </p:nvGrpSpPr>
        <p:grpSpPr>
          <a:xfrm>
            <a:off x="5396788" y="1893116"/>
            <a:ext cx="1266190" cy="3723640"/>
            <a:chOff x="5396788" y="1893116"/>
            <a:chExt cx="1266190" cy="3723640"/>
          </a:xfrm>
        </p:grpSpPr>
        <p:sp>
          <p:nvSpPr>
            <p:cNvPr id="12" name="object 12"/>
            <p:cNvSpPr/>
            <p:nvPr/>
          </p:nvSpPr>
          <p:spPr>
            <a:xfrm>
              <a:off x="6394120" y="1893125"/>
              <a:ext cx="85725" cy="1812925"/>
            </a:xfrm>
            <a:custGeom>
              <a:avLst/>
              <a:gdLst/>
              <a:ahLst/>
              <a:cxnLst/>
              <a:rect l="l" t="t" r="r" b="b"/>
              <a:pathLst>
                <a:path w="85725" h="1812925">
                  <a:moveTo>
                    <a:pt x="85725" y="1727034"/>
                  </a:moveTo>
                  <a:lnTo>
                    <a:pt x="57150" y="1727034"/>
                  </a:lnTo>
                  <a:lnTo>
                    <a:pt x="57150" y="1486179"/>
                  </a:lnTo>
                  <a:lnTo>
                    <a:pt x="28575" y="1486179"/>
                  </a:lnTo>
                  <a:lnTo>
                    <a:pt x="28575" y="1727034"/>
                  </a:lnTo>
                  <a:lnTo>
                    <a:pt x="0" y="1727034"/>
                  </a:lnTo>
                  <a:lnTo>
                    <a:pt x="42862" y="1812759"/>
                  </a:lnTo>
                  <a:lnTo>
                    <a:pt x="78574" y="1741322"/>
                  </a:lnTo>
                  <a:lnTo>
                    <a:pt x="85725" y="1727034"/>
                  </a:lnTo>
                  <a:close/>
                </a:path>
                <a:path w="85725" h="1812925">
                  <a:moveTo>
                    <a:pt x="85725" y="983945"/>
                  </a:moveTo>
                  <a:lnTo>
                    <a:pt x="57150" y="983945"/>
                  </a:lnTo>
                  <a:lnTo>
                    <a:pt x="57150" y="743089"/>
                  </a:lnTo>
                  <a:lnTo>
                    <a:pt x="28575" y="743089"/>
                  </a:lnTo>
                  <a:lnTo>
                    <a:pt x="28575" y="983945"/>
                  </a:lnTo>
                  <a:lnTo>
                    <a:pt x="0" y="983945"/>
                  </a:lnTo>
                  <a:lnTo>
                    <a:pt x="42862" y="1069670"/>
                  </a:lnTo>
                  <a:lnTo>
                    <a:pt x="78574" y="998232"/>
                  </a:lnTo>
                  <a:lnTo>
                    <a:pt x="85725" y="983945"/>
                  </a:lnTo>
                  <a:close/>
                </a:path>
                <a:path w="85725" h="1812925">
                  <a:moveTo>
                    <a:pt x="85725" y="240855"/>
                  </a:moveTo>
                  <a:lnTo>
                    <a:pt x="57150" y="240855"/>
                  </a:lnTo>
                  <a:lnTo>
                    <a:pt x="57150" y="0"/>
                  </a:lnTo>
                  <a:lnTo>
                    <a:pt x="28575" y="0"/>
                  </a:lnTo>
                  <a:lnTo>
                    <a:pt x="28575" y="240855"/>
                  </a:lnTo>
                  <a:lnTo>
                    <a:pt x="0" y="240855"/>
                  </a:lnTo>
                  <a:lnTo>
                    <a:pt x="42862" y="326580"/>
                  </a:lnTo>
                  <a:lnTo>
                    <a:pt x="78574" y="255143"/>
                  </a:lnTo>
                  <a:lnTo>
                    <a:pt x="85725" y="240855"/>
                  </a:lnTo>
                  <a:close/>
                </a:path>
              </a:pathLst>
            </a:custGeom>
            <a:solidFill>
              <a:srgbClr val="000000"/>
            </a:solidFill>
          </p:spPr>
          <p:txBody>
            <a:bodyPr wrap="square" lIns="0" tIns="0" rIns="0" bIns="0" rtlCol="0"/>
            <a:lstStyle/>
            <a:p>
              <a:endParaRPr/>
            </a:p>
          </p:txBody>
        </p:sp>
        <p:sp>
          <p:nvSpPr>
            <p:cNvPr id="13" name="object 13"/>
            <p:cNvSpPr/>
            <p:nvPr/>
          </p:nvSpPr>
          <p:spPr>
            <a:xfrm>
              <a:off x="6219262" y="444897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4" name="object 14"/>
            <p:cNvSpPr/>
            <p:nvPr/>
          </p:nvSpPr>
          <p:spPr>
            <a:xfrm>
              <a:off x="6394119" y="4122393"/>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sp>
          <p:nvSpPr>
            <p:cNvPr id="15" name="object 15"/>
            <p:cNvSpPr/>
            <p:nvPr/>
          </p:nvSpPr>
          <p:spPr>
            <a:xfrm>
              <a:off x="6219262" y="5192067"/>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6" name="object 16"/>
            <p:cNvSpPr/>
            <p:nvPr/>
          </p:nvSpPr>
          <p:spPr>
            <a:xfrm>
              <a:off x="6394119" y="4865485"/>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sp>
          <p:nvSpPr>
            <p:cNvPr id="17" name="object 17"/>
            <p:cNvSpPr/>
            <p:nvPr/>
          </p:nvSpPr>
          <p:spPr>
            <a:xfrm>
              <a:off x="5404726" y="3705885"/>
              <a:ext cx="435609" cy="416559"/>
            </a:xfrm>
            <a:custGeom>
              <a:avLst/>
              <a:gdLst/>
              <a:ahLst/>
              <a:cxnLst/>
              <a:rect l="l" t="t" r="r" b="b"/>
              <a:pathLst>
                <a:path w="435610"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grpSp>
      <p:sp>
        <p:nvSpPr>
          <p:cNvPr id="18" name="object 18"/>
          <p:cNvSpPr txBox="1"/>
          <p:nvPr/>
        </p:nvSpPr>
        <p:spPr>
          <a:xfrm>
            <a:off x="6597582" y="338378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endParaRPr sz="1600">
              <a:latin typeface="Calibri"/>
              <a:cs typeface="Calibri"/>
            </a:endParaRPr>
          </a:p>
        </p:txBody>
      </p:sp>
      <p:sp>
        <p:nvSpPr>
          <p:cNvPr id="19" name="object 19"/>
          <p:cNvSpPr txBox="1"/>
          <p:nvPr/>
        </p:nvSpPr>
        <p:spPr>
          <a:xfrm>
            <a:off x="6570590" y="1905508"/>
            <a:ext cx="41402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r>
              <a:rPr sz="1600" spc="-105" dirty="0">
                <a:latin typeface="Calibri"/>
                <a:cs typeface="Calibri"/>
              </a:rPr>
              <a:t> </a:t>
            </a:r>
            <a:r>
              <a:rPr sz="1600" dirty="0">
                <a:solidFill>
                  <a:srgbClr val="C00000"/>
                </a:solidFill>
                <a:latin typeface="Calibri"/>
                <a:cs typeface="Calibri"/>
              </a:rPr>
              <a:t>+</a:t>
            </a:r>
            <a:r>
              <a:rPr sz="1600" spc="15" dirty="0">
                <a:solidFill>
                  <a:srgbClr val="C00000"/>
                </a:solidFill>
                <a:latin typeface="Calibri"/>
                <a:cs typeface="Calibri"/>
              </a:rPr>
              <a:t> </a:t>
            </a:r>
            <a:r>
              <a:rPr sz="1600" dirty="0">
                <a:solidFill>
                  <a:srgbClr val="C00000"/>
                </a:solidFill>
                <a:latin typeface="Calibri"/>
                <a:cs typeface="Calibri"/>
              </a:rPr>
              <a:t>4</a:t>
            </a:r>
            <a:endParaRPr sz="1600">
              <a:latin typeface="Calibri"/>
              <a:cs typeface="Calibri"/>
            </a:endParaRPr>
          </a:p>
        </p:txBody>
      </p:sp>
      <p:sp>
        <p:nvSpPr>
          <p:cNvPr id="20" name="object 20"/>
          <p:cNvSpPr txBox="1"/>
          <p:nvPr/>
        </p:nvSpPr>
        <p:spPr>
          <a:xfrm>
            <a:off x="6597582" y="2664459"/>
            <a:ext cx="40005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r>
              <a:rPr sz="1600" spc="-210" dirty="0">
                <a:latin typeface="Calibri"/>
                <a:cs typeface="Calibri"/>
              </a:rPr>
              <a:t> </a:t>
            </a:r>
            <a:r>
              <a:rPr sz="2400" baseline="1736" dirty="0">
                <a:solidFill>
                  <a:srgbClr val="C00000"/>
                </a:solidFill>
                <a:latin typeface="Calibri"/>
                <a:cs typeface="Calibri"/>
              </a:rPr>
              <a:t>+</a:t>
            </a:r>
            <a:r>
              <a:rPr sz="2400" spc="22" baseline="1736" dirty="0">
                <a:solidFill>
                  <a:srgbClr val="C00000"/>
                </a:solidFill>
                <a:latin typeface="Calibri"/>
                <a:cs typeface="Calibri"/>
              </a:rPr>
              <a:t> </a:t>
            </a:r>
            <a:r>
              <a:rPr sz="2400" baseline="1736" dirty="0">
                <a:solidFill>
                  <a:srgbClr val="C00000"/>
                </a:solidFill>
                <a:latin typeface="Calibri"/>
                <a:cs typeface="Calibri"/>
              </a:rPr>
              <a:t>4</a:t>
            </a:r>
            <a:endParaRPr sz="2400" baseline="1736">
              <a:latin typeface="Calibri"/>
              <a:cs typeface="Calibri"/>
            </a:endParaRPr>
          </a:p>
        </p:txBody>
      </p:sp>
      <p:sp>
        <p:nvSpPr>
          <p:cNvPr id="21" name="object 21"/>
          <p:cNvSpPr txBox="1"/>
          <p:nvPr/>
        </p:nvSpPr>
        <p:spPr>
          <a:xfrm>
            <a:off x="5574822" y="3751579"/>
            <a:ext cx="952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00000"/>
                </a:solidFill>
                <a:latin typeface="Calibri"/>
                <a:cs typeface="Calibri"/>
              </a:rPr>
              <a:t>f</a:t>
            </a:r>
            <a:endParaRPr sz="1800">
              <a:latin typeface="Calibri"/>
              <a:cs typeface="Calibri"/>
            </a:endParaRPr>
          </a:p>
        </p:txBody>
      </p:sp>
      <p:sp>
        <p:nvSpPr>
          <p:cNvPr id="22" name="object 22"/>
          <p:cNvSpPr/>
          <p:nvPr/>
        </p:nvSpPr>
        <p:spPr>
          <a:xfrm>
            <a:off x="5622447" y="3146333"/>
            <a:ext cx="607060" cy="560070"/>
          </a:xfrm>
          <a:custGeom>
            <a:avLst/>
            <a:gdLst/>
            <a:ahLst/>
            <a:cxnLst/>
            <a:rect l="l" t="t" r="r" b="b"/>
            <a:pathLst>
              <a:path w="607060" h="560070">
                <a:moveTo>
                  <a:pt x="34069" y="469967"/>
                </a:moveTo>
                <a:lnTo>
                  <a:pt x="0" y="559551"/>
                </a:lnTo>
                <a:lnTo>
                  <a:pt x="92108" y="533057"/>
                </a:lnTo>
                <a:lnTo>
                  <a:pt x="81660" y="521700"/>
                </a:lnTo>
                <a:lnTo>
                  <a:pt x="62246" y="521700"/>
                </a:lnTo>
                <a:lnTo>
                  <a:pt x="42900" y="500670"/>
                </a:lnTo>
                <a:lnTo>
                  <a:pt x="53415" y="490997"/>
                </a:lnTo>
                <a:lnTo>
                  <a:pt x="34069" y="469967"/>
                </a:lnTo>
                <a:close/>
              </a:path>
              <a:path w="607060" h="560070">
                <a:moveTo>
                  <a:pt x="53415" y="490997"/>
                </a:moveTo>
                <a:lnTo>
                  <a:pt x="42900" y="500670"/>
                </a:lnTo>
                <a:lnTo>
                  <a:pt x="62246" y="521700"/>
                </a:lnTo>
                <a:lnTo>
                  <a:pt x="72761" y="512027"/>
                </a:lnTo>
                <a:lnTo>
                  <a:pt x="53415" y="490997"/>
                </a:lnTo>
                <a:close/>
              </a:path>
              <a:path w="607060" h="560070">
                <a:moveTo>
                  <a:pt x="72761" y="512027"/>
                </a:moveTo>
                <a:lnTo>
                  <a:pt x="62246" y="521700"/>
                </a:lnTo>
                <a:lnTo>
                  <a:pt x="81660" y="521700"/>
                </a:lnTo>
                <a:lnTo>
                  <a:pt x="72761" y="512027"/>
                </a:lnTo>
                <a:close/>
              </a:path>
              <a:path w="607060" h="560070">
                <a:moveTo>
                  <a:pt x="587141" y="0"/>
                </a:moveTo>
                <a:lnTo>
                  <a:pt x="53415" y="490997"/>
                </a:lnTo>
                <a:lnTo>
                  <a:pt x="72761" y="512027"/>
                </a:lnTo>
                <a:lnTo>
                  <a:pt x="606487" y="21029"/>
                </a:lnTo>
                <a:lnTo>
                  <a:pt x="587141" y="0"/>
                </a:lnTo>
                <a:close/>
              </a:path>
            </a:pathLst>
          </a:custGeom>
          <a:solidFill>
            <a:srgbClr val="000000"/>
          </a:solidFill>
        </p:spPr>
        <p:txBody>
          <a:bodyPr wrap="square" lIns="0" tIns="0" rIns="0" bIns="0" rtlCol="0"/>
          <a:lstStyle/>
          <a:p>
            <a:endParaRPr/>
          </a:p>
        </p:txBody>
      </p:sp>
      <p:sp>
        <p:nvSpPr>
          <p:cNvPr id="23" name="object 23"/>
          <p:cNvSpPr txBox="1"/>
          <p:nvPr/>
        </p:nvSpPr>
        <p:spPr>
          <a:xfrm>
            <a:off x="5999289" y="3603244"/>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C00000"/>
                </a:solidFill>
                <a:latin typeface="Calibri"/>
                <a:cs typeface="Calibri"/>
              </a:rPr>
              <a:t>4</a:t>
            </a:r>
            <a:endParaRPr sz="1600">
              <a:latin typeface="Calibri"/>
              <a:cs typeface="Calibri"/>
            </a:endParaRPr>
          </a:p>
        </p:txBody>
      </p:sp>
      <p:sp>
        <p:nvSpPr>
          <p:cNvPr id="24" name="object 24"/>
          <p:cNvSpPr/>
          <p:nvPr/>
        </p:nvSpPr>
        <p:spPr>
          <a:xfrm>
            <a:off x="5840158" y="3871277"/>
            <a:ext cx="381000" cy="1529080"/>
          </a:xfrm>
          <a:custGeom>
            <a:avLst/>
            <a:gdLst/>
            <a:ahLst/>
            <a:cxnLst/>
            <a:rect l="l" t="t" r="r" b="b"/>
            <a:pathLst>
              <a:path w="381000" h="1529079">
                <a:moveTo>
                  <a:pt x="380530" y="57086"/>
                </a:moveTo>
                <a:lnTo>
                  <a:pt x="379095" y="42875"/>
                </a:lnTo>
                <a:lnTo>
                  <a:pt x="377672" y="28651"/>
                </a:lnTo>
                <a:lnTo>
                  <a:pt x="366052" y="29819"/>
                </a:lnTo>
                <a:lnTo>
                  <a:pt x="365175" y="29997"/>
                </a:lnTo>
                <a:lnTo>
                  <a:pt x="357759" y="32207"/>
                </a:lnTo>
                <a:lnTo>
                  <a:pt x="350520" y="28575"/>
                </a:lnTo>
                <a:lnTo>
                  <a:pt x="293370" y="0"/>
                </a:lnTo>
                <a:lnTo>
                  <a:pt x="293370" y="28575"/>
                </a:lnTo>
                <a:lnTo>
                  <a:pt x="0" y="28575"/>
                </a:lnTo>
                <a:lnTo>
                  <a:pt x="0" y="57150"/>
                </a:lnTo>
                <a:lnTo>
                  <a:pt x="293370" y="57150"/>
                </a:lnTo>
                <a:lnTo>
                  <a:pt x="293370" y="84480"/>
                </a:lnTo>
                <a:lnTo>
                  <a:pt x="262940" y="133451"/>
                </a:lnTo>
                <a:lnTo>
                  <a:pt x="243535" y="174104"/>
                </a:lnTo>
                <a:lnTo>
                  <a:pt x="225298" y="220027"/>
                </a:lnTo>
                <a:lnTo>
                  <a:pt x="208330" y="270725"/>
                </a:lnTo>
                <a:lnTo>
                  <a:pt x="192811" y="325526"/>
                </a:lnTo>
                <a:lnTo>
                  <a:pt x="178790" y="384251"/>
                </a:lnTo>
                <a:lnTo>
                  <a:pt x="166484" y="446189"/>
                </a:lnTo>
                <a:lnTo>
                  <a:pt x="156032" y="510832"/>
                </a:lnTo>
                <a:lnTo>
                  <a:pt x="147624" y="577634"/>
                </a:lnTo>
                <a:lnTo>
                  <a:pt x="141401" y="646061"/>
                </a:lnTo>
                <a:lnTo>
                  <a:pt x="137541" y="715594"/>
                </a:lnTo>
                <a:lnTo>
                  <a:pt x="136207" y="785685"/>
                </a:lnTo>
                <a:lnTo>
                  <a:pt x="137528" y="855802"/>
                </a:lnTo>
                <a:lnTo>
                  <a:pt x="141363" y="925347"/>
                </a:lnTo>
                <a:lnTo>
                  <a:pt x="147574" y="993800"/>
                </a:lnTo>
                <a:lnTo>
                  <a:pt x="155968" y="1060602"/>
                </a:lnTo>
                <a:lnTo>
                  <a:pt x="166382" y="1125220"/>
                </a:lnTo>
                <a:lnTo>
                  <a:pt x="178676" y="1187132"/>
                </a:lnTo>
                <a:lnTo>
                  <a:pt x="192659" y="1245819"/>
                </a:lnTo>
                <a:lnTo>
                  <a:pt x="208191" y="1300721"/>
                </a:lnTo>
                <a:lnTo>
                  <a:pt x="225158" y="1351521"/>
                </a:lnTo>
                <a:lnTo>
                  <a:pt x="243332" y="1397368"/>
                </a:lnTo>
                <a:lnTo>
                  <a:pt x="262648" y="1437932"/>
                </a:lnTo>
                <a:lnTo>
                  <a:pt x="283019" y="1472730"/>
                </a:lnTo>
                <a:lnTo>
                  <a:pt x="299961" y="1493431"/>
                </a:lnTo>
                <a:lnTo>
                  <a:pt x="283883" y="1518031"/>
                </a:lnTo>
                <a:lnTo>
                  <a:pt x="379095" y="1529054"/>
                </a:lnTo>
                <a:lnTo>
                  <a:pt x="362991" y="1501457"/>
                </a:lnTo>
                <a:lnTo>
                  <a:pt x="330796" y="1446263"/>
                </a:lnTo>
                <a:lnTo>
                  <a:pt x="315620" y="1469478"/>
                </a:lnTo>
                <a:lnTo>
                  <a:pt x="316979" y="1471383"/>
                </a:lnTo>
                <a:lnTo>
                  <a:pt x="315620" y="1469478"/>
                </a:lnTo>
                <a:lnTo>
                  <a:pt x="314667" y="1468107"/>
                </a:lnTo>
                <a:lnTo>
                  <a:pt x="307301" y="1457655"/>
                </a:lnTo>
                <a:lnTo>
                  <a:pt x="278879" y="1406525"/>
                </a:lnTo>
                <a:lnTo>
                  <a:pt x="260807" y="1364932"/>
                </a:lnTo>
                <a:lnTo>
                  <a:pt x="243738" y="1318044"/>
                </a:lnTo>
                <a:lnTo>
                  <a:pt x="220459" y="1239189"/>
                </a:lnTo>
                <a:lnTo>
                  <a:pt x="206705" y="1181569"/>
                </a:lnTo>
                <a:lnTo>
                  <a:pt x="194602" y="1120673"/>
                </a:lnTo>
                <a:lnTo>
                  <a:pt x="184315" y="1057033"/>
                </a:lnTo>
                <a:lnTo>
                  <a:pt x="176022" y="991209"/>
                </a:lnTo>
                <a:lnTo>
                  <a:pt x="169900" y="923772"/>
                </a:lnTo>
                <a:lnTo>
                  <a:pt x="166090" y="855268"/>
                </a:lnTo>
                <a:lnTo>
                  <a:pt x="164782" y="786231"/>
                </a:lnTo>
                <a:lnTo>
                  <a:pt x="166077" y="717169"/>
                </a:lnTo>
                <a:lnTo>
                  <a:pt x="169862" y="648652"/>
                </a:lnTo>
                <a:lnTo>
                  <a:pt x="175971" y="581202"/>
                </a:lnTo>
                <a:lnTo>
                  <a:pt x="184251" y="515378"/>
                </a:lnTo>
                <a:lnTo>
                  <a:pt x="194513" y="451751"/>
                </a:lnTo>
                <a:lnTo>
                  <a:pt x="206590" y="390880"/>
                </a:lnTo>
                <a:lnTo>
                  <a:pt x="220306" y="333311"/>
                </a:lnTo>
                <a:lnTo>
                  <a:pt x="235534" y="279450"/>
                </a:lnTo>
                <a:lnTo>
                  <a:pt x="252006" y="230174"/>
                </a:lnTo>
                <a:lnTo>
                  <a:pt x="269544" y="185928"/>
                </a:lnTo>
                <a:lnTo>
                  <a:pt x="287921" y="147307"/>
                </a:lnTo>
                <a:lnTo>
                  <a:pt x="316395" y="101295"/>
                </a:lnTo>
                <a:lnTo>
                  <a:pt x="344487" y="71374"/>
                </a:lnTo>
                <a:lnTo>
                  <a:pt x="362229" y="60820"/>
                </a:lnTo>
                <a:lnTo>
                  <a:pt x="362915" y="60477"/>
                </a:lnTo>
                <a:lnTo>
                  <a:pt x="364680" y="59956"/>
                </a:lnTo>
                <a:lnTo>
                  <a:pt x="370700" y="58166"/>
                </a:lnTo>
                <a:lnTo>
                  <a:pt x="371157" y="58026"/>
                </a:lnTo>
                <a:lnTo>
                  <a:pt x="375031" y="57632"/>
                </a:lnTo>
                <a:lnTo>
                  <a:pt x="380530" y="57086"/>
                </a:lnTo>
                <a:close/>
              </a:path>
            </a:pathLst>
          </a:custGeom>
          <a:solidFill>
            <a:srgbClr val="000000"/>
          </a:solidFill>
        </p:spPr>
        <p:txBody>
          <a:bodyPr wrap="square" lIns="0" tIns="0" rIns="0" bIns="0" rtlCol="0"/>
          <a:lstStyle/>
          <a:p>
            <a:endParaRPr/>
          </a:p>
        </p:txBody>
      </p:sp>
      <p:sp>
        <p:nvSpPr>
          <p:cNvPr id="25" name="object 25"/>
          <p:cNvSpPr txBox="1"/>
          <p:nvPr/>
        </p:nvSpPr>
        <p:spPr>
          <a:xfrm>
            <a:off x="5808564" y="3133852"/>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C00000"/>
                </a:solidFill>
                <a:latin typeface="Calibri"/>
                <a:cs typeface="Calibri"/>
              </a:rPr>
              <a:t>4</a:t>
            </a:r>
            <a:endParaRPr sz="1600">
              <a:latin typeface="Calibri"/>
              <a:cs typeface="Calibri"/>
            </a:endParaRPr>
          </a:p>
        </p:txBody>
      </p:sp>
      <p:sp>
        <p:nvSpPr>
          <p:cNvPr id="28" name="object 28"/>
          <p:cNvSpPr txBox="1"/>
          <p:nvPr/>
        </p:nvSpPr>
        <p:spPr>
          <a:xfrm>
            <a:off x="6363957" y="5249942"/>
            <a:ext cx="146050" cy="304800"/>
          </a:xfrm>
          <a:prstGeom prst="rect">
            <a:avLst/>
          </a:prstGeom>
        </p:spPr>
        <p:txBody>
          <a:bodyPr vert="horz" wrap="square" lIns="0" tIns="1270" rIns="0" bIns="0" rtlCol="0">
            <a:spAutoFit/>
          </a:bodyPr>
          <a:lstStyle/>
          <a:p>
            <a:pPr marL="12700">
              <a:lnSpc>
                <a:spcPct val="100000"/>
              </a:lnSpc>
              <a:spcBef>
                <a:spcPts val="10"/>
              </a:spcBef>
            </a:pPr>
            <a:r>
              <a:rPr sz="1800" dirty="0">
                <a:latin typeface="Calibri"/>
                <a:cs typeface="Calibri"/>
              </a:rPr>
              <a:t>h</a:t>
            </a:r>
            <a:endParaRPr sz="1800">
              <a:latin typeface="Calibri"/>
              <a:cs typeface="Calibri"/>
            </a:endParaRPr>
          </a:p>
        </p:txBody>
      </p:sp>
      <p:sp>
        <p:nvSpPr>
          <p:cNvPr id="26" name="object 26"/>
          <p:cNvSpPr txBox="1"/>
          <p:nvPr/>
        </p:nvSpPr>
        <p:spPr>
          <a:xfrm>
            <a:off x="5807812" y="4023077"/>
            <a:ext cx="935355" cy="1117600"/>
          </a:xfrm>
          <a:prstGeom prst="rect">
            <a:avLst/>
          </a:prstGeom>
        </p:spPr>
        <p:txBody>
          <a:bodyPr vert="horz" wrap="square" lIns="0" tIns="120014" rIns="0" bIns="0" rtlCol="0">
            <a:spAutoFit/>
          </a:bodyPr>
          <a:lstStyle/>
          <a:p>
            <a:pPr marL="802005">
              <a:lnSpc>
                <a:spcPct val="100000"/>
              </a:lnSpc>
              <a:spcBef>
                <a:spcPts val="944"/>
              </a:spcBef>
            </a:pPr>
            <a:r>
              <a:rPr sz="1600" dirty="0">
                <a:latin typeface="Calibri"/>
                <a:cs typeface="Calibri"/>
              </a:rPr>
              <a:t>5</a:t>
            </a:r>
            <a:endParaRPr sz="1600">
              <a:latin typeface="Calibri"/>
              <a:cs typeface="Calibri"/>
            </a:endParaRPr>
          </a:p>
          <a:p>
            <a:pPr marL="12700">
              <a:lnSpc>
                <a:spcPct val="100000"/>
              </a:lnSpc>
              <a:spcBef>
                <a:spcPts val="950"/>
              </a:spcBef>
              <a:tabLst>
                <a:tab pos="571500" algn="l"/>
              </a:tabLst>
            </a:pPr>
            <a:r>
              <a:rPr sz="1600" dirty="0">
                <a:solidFill>
                  <a:srgbClr val="C00000"/>
                </a:solidFill>
                <a:latin typeface="Calibri"/>
                <a:cs typeface="Calibri"/>
              </a:rPr>
              <a:t>4	</a:t>
            </a:r>
            <a:r>
              <a:rPr sz="1800" dirty="0">
                <a:latin typeface="Calibri"/>
                <a:cs typeface="Calibri"/>
              </a:rPr>
              <a:t>e</a:t>
            </a:r>
            <a:endParaRPr sz="1800">
              <a:latin typeface="Calibri"/>
              <a:cs typeface="Calibri"/>
            </a:endParaRPr>
          </a:p>
          <a:p>
            <a:pPr marL="819150">
              <a:lnSpc>
                <a:spcPct val="100000"/>
              </a:lnSpc>
              <a:spcBef>
                <a:spcPts val="800"/>
              </a:spcBef>
            </a:pPr>
            <a:r>
              <a:rPr sz="1600" dirty="0">
                <a:latin typeface="Calibri"/>
                <a:cs typeface="Calibri"/>
              </a:rPr>
              <a:t>5</a:t>
            </a:r>
            <a:endParaRPr sz="1600">
              <a:latin typeface="Calibri"/>
              <a:cs typeface="Calibri"/>
            </a:endParaRPr>
          </a:p>
        </p:txBody>
      </p:sp>
      <p:sp>
        <p:nvSpPr>
          <p:cNvPr id="27" name="object 27"/>
          <p:cNvSpPr txBox="1">
            <a:spLocks noGrp="1"/>
          </p:cNvSpPr>
          <p:nvPr>
            <p:ph type="title"/>
          </p:nvPr>
        </p:nvSpPr>
        <p:spPr>
          <a:xfrm>
            <a:off x="1872425" y="523145"/>
            <a:ext cx="3367404" cy="755650"/>
          </a:xfrm>
          <a:prstGeom prst="rect">
            <a:avLst/>
          </a:prstGeom>
        </p:spPr>
        <p:txBody>
          <a:bodyPr vert="horz" wrap="square" lIns="0" tIns="41275" rIns="0" bIns="0" rtlCol="0">
            <a:spAutoFit/>
          </a:bodyPr>
          <a:lstStyle/>
          <a:p>
            <a:pPr marL="12700">
              <a:lnSpc>
                <a:spcPct val="100000"/>
              </a:lnSpc>
              <a:spcBef>
                <a:spcPts val="325"/>
              </a:spcBef>
            </a:pPr>
            <a:r>
              <a:rPr sz="2900" spc="-15" dirty="0"/>
              <a:t>Example:</a:t>
            </a:r>
            <a:r>
              <a:rPr sz="2900" spc="-40" dirty="0"/>
              <a:t> </a:t>
            </a:r>
            <a:r>
              <a:rPr sz="2900" spc="-10" dirty="0"/>
              <a:t>Process</a:t>
            </a:r>
            <a:r>
              <a:rPr sz="2900" spc="-30" dirty="0"/>
              <a:t> </a:t>
            </a:r>
            <a:r>
              <a:rPr sz="2900" spc="-10" dirty="0"/>
              <a:t>Map</a:t>
            </a:r>
            <a:endParaRPr sz="2900"/>
          </a:p>
          <a:p>
            <a:pPr marL="12700">
              <a:lnSpc>
                <a:spcPct val="100000"/>
              </a:lnSpc>
              <a:spcBef>
                <a:spcPts val="120"/>
              </a:spcBef>
            </a:pPr>
            <a:r>
              <a:rPr sz="1600" dirty="0"/>
              <a:t>with</a:t>
            </a:r>
            <a:r>
              <a:rPr sz="1600" spc="-50" dirty="0"/>
              <a:t> </a:t>
            </a:r>
            <a:r>
              <a:rPr sz="1600" spc="-5" dirty="0"/>
              <a:t>frequency</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6524" y="1514348"/>
            <a:ext cx="1636395" cy="2235200"/>
          </a:xfrm>
          <a:prstGeom prst="rect">
            <a:avLst/>
          </a:prstGeom>
        </p:spPr>
        <p:txBody>
          <a:bodyPr vert="horz" wrap="square" lIns="0" tIns="91440" rIns="0" bIns="0" rtlCol="0">
            <a:spAutoFit/>
          </a:bodyPr>
          <a:lstStyle/>
          <a:p>
            <a:pPr marL="12700">
              <a:lnSpc>
                <a:spcPct val="100000"/>
              </a:lnSpc>
              <a:spcBef>
                <a:spcPts val="720"/>
              </a:spcBef>
            </a:pPr>
            <a:r>
              <a:rPr sz="2400" b="1" spc="-20" dirty="0">
                <a:solidFill>
                  <a:srgbClr val="404040"/>
                </a:solidFill>
                <a:latin typeface="Calibri"/>
                <a:cs typeface="Calibri"/>
              </a:rPr>
              <a:t>Event</a:t>
            </a:r>
            <a:r>
              <a:rPr sz="2400" b="1" spc="-45" dirty="0">
                <a:solidFill>
                  <a:srgbClr val="404040"/>
                </a:solidFill>
                <a:latin typeface="Calibri"/>
                <a:cs typeface="Calibri"/>
              </a:rPr>
              <a:t> </a:t>
            </a:r>
            <a:r>
              <a:rPr sz="2400" b="1" spc="-5" dirty="0">
                <a:solidFill>
                  <a:srgbClr val="404040"/>
                </a:solidFill>
                <a:latin typeface="Calibri"/>
                <a:cs typeface="Calibri"/>
              </a:rPr>
              <a:t>log</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5:</a:t>
            </a:r>
            <a:r>
              <a:rPr sz="2400" spc="-55" dirty="0">
                <a:solidFill>
                  <a:srgbClr val="404040"/>
                </a:solidFill>
                <a:latin typeface="Calibri"/>
                <a:cs typeface="Calibri"/>
              </a:rPr>
              <a:t> </a:t>
            </a:r>
            <a:r>
              <a:rPr sz="2400" dirty="0">
                <a:solidFill>
                  <a:srgbClr val="404040"/>
                </a:solidFill>
                <a:latin typeface="Calibri"/>
                <a:cs typeface="Calibri"/>
              </a:rPr>
              <a:t>a,b,c,g,e,h</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4:</a:t>
            </a:r>
            <a:r>
              <a:rPr sz="2400" spc="-35" dirty="0">
                <a:solidFill>
                  <a:srgbClr val="404040"/>
                </a:solidFill>
                <a:latin typeface="Calibri"/>
                <a:cs typeface="Calibri"/>
              </a:rPr>
              <a:t> </a:t>
            </a:r>
            <a:r>
              <a:rPr sz="2400" spc="-15" dirty="0">
                <a:solidFill>
                  <a:srgbClr val="404040"/>
                </a:solidFill>
                <a:latin typeface="Calibri"/>
                <a:cs typeface="Calibri"/>
              </a:rPr>
              <a:t>a,b,c,f,g,h</a:t>
            </a:r>
            <a:endParaRPr sz="2400">
              <a:latin typeface="Calibri"/>
              <a:cs typeface="Calibri"/>
            </a:endParaRPr>
          </a:p>
          <a:p>
            <a:pPr marL="12700">
              <a:lnSpc>
                <a:spcPct val="100000"/>
              </a:lnSpc>
              <a:spcBef>
                <a:spcPts val="505"/>
              </a:spcBef>
            </a:pPr>
            <a:r>
              <a:rPr sz="2400" spc="-5" dirty="0">
                <a:solidFill>
                  <a:srgbClr val="C00000"/>
                </a:solidFill>
                <a:latin typeface="Calibri"/>
                <a:cs typeface="Calibri"/>
              </a:rPr>
              <a:t>3:</a:t>
            </a:r>
            <a:r>
              <a:rPr sz="2400" spc="-80" dirty="0">
                <a:solidFill>
                  <a:srgbClr val="C00000"/>
                </a:solidFill>
                <a:latin typeface="Calibri"/>
                <a:cs typeface="Calibri"/>
              </a:rPr>
              <a:t> </a:t>
            </a:r>
            <a:r>
              <a:rPr sz="2400" dirty="0">
                <a:solidFill>
                  <a:srgbClr val="C00000"/>
                </a:solidFill>
                <a:latin typeface="Calibri"/>
                <a:cs typeface="Calibri"/>
              </a:rPr>
              <a:t>a,b,d,g,e,h</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3:</a:t>
            </a:r>
            <a:r>
              <a:rPr sz="2400" spc="-80" dirty="0">
                <a:solidFill>
                  <a:srgbClr val="404040"/>
                </a:solidFill>
                <a:latin typeface="Calibri"/>
                <a:cs typeface="Calibri"/>
              </a:rPr>
              <a:t> </a:t>
            </a:r>
            <a:r>
              <a:rPr sz="2400" dirty="0">
                <a:solidFill>
                  <a:srgbClr val="404040"/>
                </a:solidFill>
                <a:latin typeface="Calibri"/>
                <a:cs typeface="Calibri"/>
              </a:rPr>
              <a:t>a,b,d,e,g,h</a:t>
            </a:r>
            <a:endParaRPr sz="2400">
              <a:latin typeface="Calibri"/>
              <a:cs typeface="Calibri"/>
            </a:endParaRPr>
          </a:p>
        </p:txBody>
      </p:sp>
      <p:sp>
        <p:nvSpPr>
          <p:cNvPr id="3" name="object 3"/>
          <p:cNvSpPr/>
          <p:nvPr/>
        </p:nvSpPr>
        <p:spPr>
          <a:xfrm>
            <a:off x="6219264" y="147660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4" name="object 4"/>
          <p:cNvSpPr txBox="1"/>
          <p:nvPr/>
        </p:nvSpPr>
        <p:spPr>
          <a:xfrm>
            <a:off x="6369517" y="1523491"/>
            <a:ext cx="1352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endParaRPr sz="1800">
              <a:latin typeface="Calibri"/>
              <a:cs typeface="Calibri"/>
            </a:endParaRPr>
          </a:p>
        </p:txBody>
      </p:sp>
      <p:sp>
        <p:nvSpPr>
          <p:cNvPr id="5" name="object 5"/>
          <p:cNvSpPr/>
          <p:nvPr/>
        </p:nvSpPr>
        <p:spPr>
          <a:xfrm>
            <a:off x="6219263" y="2219698"/>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6" name="object 6"/>
          <p:cNvSpPr txBox="1"/>
          <p:nvPr/>
        </p:nvSpPr>
        <p:spPr>
          <a:xfrm>
            <a:off x="6363958" y="2264155"/>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endParaRPr sz="1800">
              <a:latin typeface="Calibri"/>
              <a:cs typeface="Calibri"/>
            </a:endParaRPr>
          </a:p>
        </p:txBody>
      </p:sp>
      <p:sp>
        <p:nvSpPr>
          <p:cNvPr id="7" name="object 7"/>
          <p:cNvSpPr/>
          <p:nvPr/>
        </p:nvSpPr>
        <p:spPr>
          <a:xfrm>
            <a:off x="6219263" y="2962791"/>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8" name="object 8"/>
          <p:cNvSpPr txBox="1"/>
          <p:nvPr/>
        </p:nvSpPr>
        <p:spPr>
          <a:xfrm>
            <a:off x="6375866" y="3007867"/>
            <a:ext cx="1225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a:t>
            </a:r>
            <a:endParaRPr sz="1800">
              <a:latin typeface="Calibri"/>
              <a:cs typeface="Calibri"/>
            </a:endParaRPr>
          </a:p>
        </p:txBody>
      </p:sp>
      <p:sp>
        <p:nvSpPr>
          <p:cNvPr id="9" name="object 9"/>
          <p:cNvSpPr/>
          <p:nvPr/>
        </p:nvSpPr>
        <p:spPr>
          <a:xfrm>
            <a:off x="6219263" y="3705885"/>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0" name="object 10"/>
          <p:cNvSpPr txBox="1"/>
          <p:nvPr/>
        </p:nvSpPr>
        <p:spPr>
          <a:xfrm>
            <a:off x="6370310" y="3751579"/>
            <a:ext cx="133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a:t>
            </a:r>
            <a:endParaRPr sz="1800">
              <a:latin typeface="Calibri"/>
              <a:cs typeface="Calibri"/>
            </a:endParaRPr>
          </a:p>
        </p:txBody>
      </p:sp>
      <p:grpSp>
        <p:nvGrpSpPr>
          <p:cNvPr id="11" name="object 11"/>
          <p:cNvGrpSpPr/>
          <p:nvPr/>
        </p:nvGrpSpPr>
        <p:grpSpPr>
          <a:xfrm>
            <a:off x="6211324" y="1893116"/>
            <a:ext cx="451484" cy="3723640"/>
            <a:chOff x="6211324" y="1893116"/>
            <a:chExt cx="451484" cy="3723640"/>
          </a:xfrm>
        </p:grpSpPr>
        <p:sp>
          <p:nvSpPr>
            <p:cNvPr id="12" name="object 12"/>
            <p:cNvSpPr/>
            <p:nvPr/>
          </p:nvSpPr>
          <p:spPr>
            <a:xfrm>
              <a:off x="6394119" y="1893125"/>
              <a:ext cx="85725" cy="1812925"/>
            </a:xfrm>
            <a:custGeom>
              <a:avLst/>
              <a:gdLst/>
              <a:ahLst/>
              <a:cxnLst/>
              <a:rect l="l" t="t" r="r" b="b"/>
              <a:pathLst>
                <a:path w="85725" h="1812925">
                  <a:moveTo>
                    <a:pt x="85725" y="1727034"/>
                  </a:moveTo>
                  <a:lnTo>
                    <a:pt x="57150" y="1727034"/>
                  </a:lnTo>
                  <a:lnTo>
                    <a:pt x="57150" y="1486179"/>
                  </a:lnTo>
                  <a:lnTo>
                    <a:pt x="28575" y="1486179"/>
                  </a:lnTo>
                  <a:lnTo>
                    <a:pt x="28575" y="1727034"/>
                  </a:lnTo>
                  <a:lnTo>
                    <a:pt x="0" y="1727034"/>
                  </a:lnTo>
                  <a:lnTo>
                    <a:pt x="42862" y="1812759"/>
                  </a:lnTo>
                  <a:lnTo>
                    <a:pt x="78574" y="1741322"/>
                  </a:lnTo>
                  <a:lnTo>
                    <a:pt x="85725" y="1727034"/>
                  </a:lnTo>
                  <a:close/>
                </a:path>
                <a:path w="85725" h="1812925">
                  <a:moveTo>
                    <a:pt x="85725" y="983945"/>
                  </a:moveTo>
                  <a:lnTo>
                    <a:pt x="57150" y="983945"/>
                  </a:lnTo>
                  <a:lnTo>
                    <a:pt x="57150" y="743089"/>
                  </a:lnTo>
                  <a:lnTo>
                    <a:pt x="28575" y="743089"/>
                  </a:lnTo>
                  <a:lnTo>
                    <a:pt x="28575" y="983945"/>
                  </a:lnTo>
                  <a:lnTo>
                    <a:pt x="0" y="983945"/>
                  </a:lnTo>
                  <a:lnTo>
                    <a:pt x="42862" y="1069670"/>
                  </a:lnTo>
                  <a:lnTo>
                    <a:pt x="78574" y="998232"/>
                  </a:lnTo>
                  <a:lnTo>
                    <a:pt x="85725" y="983945"/>
                  </a:lnTo>
                  <a:close/>
                </a:path>
                <a:path w="85725" h="1812925">
                  <a:moveTo>
                    <a:pt x="85725" y="240855"/>
                  </a:moveTo>
                  <a:lnTo>
                    <a:pt x="57150" y="240855"/>
                  </a:lnTo>
                  <a:lnTo>
                    <a:pt x="57150" y="0"/>
                  </a:lnTo>
                  <a:lnTo>
                    <a:pt x="28575" y="0"/>
                  </a:lnTo>
                  <a:lnTo>
                    <a:pt x="28575" y="240855"/>
                  </a:lnTo>
                  <a:lnTo>
                    <a:pt x="0" y="240855"/>
                  </a:lnTo>
                  <a:lnTo>
                    <a:pt x="42862" y="326580"/>
                  </a:lnTo>
                  <a:lnTo>
                    <a:pt x="78574" y="255143"/>
                  </a:lnTo>
                  <a:lnTo>
                    <a:pt x="85725" y="240855"/>
                  </a:lnTo>
                  <a:close/>
                </a:path>
              </a:pathLst>
            </a:custGeom>
            <a:solidFill>
              <a:srgbClr val="000000"/>
            </a:solidFill>
          </p:spPr>
          <p:txBody>
            <a:bodyPr wrap="square" lIns="0" tIns="0" rIns="0" bIns="0" rtlCol="0"/>
            <a:lstStyle/>
            <a:p>
              <a:endParaRPr/>
            </a:p>
          </p:txBody>
        </p:sp>
        <p:sp>
          <p:nvSpPr>
            <p:cNvPr id="13" name="object 13"/>
            <p:cNvSpPr/>
            <p:nvPr/>
          </p:nvSpPr>
          <p:spPr>
            <a:xfrm>
              <a:off x="6219262" y="444897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4" name="object 14"/>
            <p:cNvSpPr/>
            <p:nvPr/>
          </p:nvSpPr>
          <p:spPr>
            <a:xfrm>
              <a:off x="6394119" y="4122393"/>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sp>
          <p:nvSpPr>
            <p:cNvPr id="15" name="object 15"/>
            <p:cNvSpPr/>
            <p:nvPr/>
          </p:nvSpPr>
          <p:spPr>
            <a:xfrm>
              <a:off x="6219262" y="5192067"/>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6" name="object 16"/>
            <p:cNvSpPr/>
            <p:nvPr/>
          </p:nvSpPr>
          <p:spPr>
            <a:xfrm>
              <a:off x="6394119" y="4865485"/>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grpSp>
      <p:sp>
        <p:nvSpPr>
          <p:cNvPr id="17" name="object 17"/>
          <p:cNvSpPr txBox="1"/>
          <p:nvPr/>
        </p:nvSpPr>
        <p:spPr>
          <a:xfrm>
            <a:off x="6597582" y="338378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endParaRPr sz="1600">
              <a:latin typeface="Calibri"/>
              <a:cs typeface="Calibri"/>
            </a:endParaRPr>
          </a:p>
        </p:txBody>
      </p:sp>
      <p:sp>
        <p:nvSpPr>
          <p:cNvPr id="18" name="object 18"/>
          <p:cNvSpPr txBox="1"/>
          <p:nvPr/>
        </p:nvSpPr>
        <p:spPr>
          <a:xfrm>
            <a:off x="6597582" y="2664459"/>
            <a:ext cx="40005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r>
              <a:rPr sz="1600" spc="-210" dirty="0">
                <a:latin typeface="Calibri"/>
                <a:cs typeface="Calibri"/>
              </a:rPr>
              <a:t> </a:t>
            </a:r>
            <a:r>
              <a:rPr sz="2400" baseline="1736" dirty="0">
                <a:latin typeface="Calibri"/>
                <a:cs typeface="Calibri"/>
              </a:rPr>
              <a:t>+</a:t>
            </a:r>
            <a:r>
              <a:rPr sz="2400" spc="22" baseline="1736" dirty="0">
                <a:latin typeface="Calibri"/>
                <a:cs typeface="Calibri"/>
              </a:rPr>
              <a:t> </a:t>
            </a:r>
            <a:r>
              <a:rPr sz="2400" baseline="1736" dirty="0">
                <a:latin typeface="Calibri"/>
                <a:cs typeface="Calibri"/>
              </a:rPr>
              <a:t>4</a:t>
            </a:r>
            <a:endParaRPr sz="2400" baseline="1736">
              <a:latin typeface="Calibri"/>
              <a:cs typeface="Calibri"/>
            </a:endParaRPr>
          </a:p>
        </p:txBody>
      </p:sp>
      <p:sp>
        <p:nvSpPr>
          <p:cNvPr id="19" name="object 19"/>
          <p:cNvSpPr/>
          <p:nvPr/>
        </p:nvSpPr>
        <p:spPr>
          <a:xfrm>
            <a:off x="5404726" y="3705885"/>
            <a:ext cx="435609" cy="416559"/>
          </a:xfrm>
          <a:custGeom>
            <a:avLst/>
            <a:gdLst/>
            <a:ahLst/>
            <a:cxnLst/>
            <a:rect l="l" t="t" r="r" b="b"/>
            <a:pathLst>
              <a:path w="435610"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20" name="object 20"/>
          <p:cNvSpPr txBox="1"/>
          <p:nvPr/>
        </p:nvSpPr>
        <p:spPr>
          <a:xfrm>
            <a:off x="5574822" y="3751579"/>
            <a:ext cx="952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a:t>
            </a:r>
            <a:endParaRPr sz="1800">
              <a:latin typeface="Calibri"/>
              <a:cs typeface="Calibri"/>
            </a:endParaRPr>
          </a:p>
        </p:txBody>
      </p:sp>
      <p:sp>
        <p:nvSpPr>
          <p:cNvPr id="21" name="object 21"/>
          <p:cNvSpPr/>
          <p:nvPr/>
        </p:nvSpPr>
        <p:spPr>
          <a:xfrm>
            <a:off x="5622447" y="3146333"/>
            <a:ext cx="607060" cy="560070"/>
          </a:xfrm>
          <a:custGeom>
            <a:avLst/>
            <a:gdLst/>
            <a:ahLst/>
            <a:cxnLst/>
            <a:rect l="l" t="t" r="r" b="b"/>
            <a:pathLst>
              <a:path w="607060" h="560070">
                <a:moveTo>
                  <a:pt x="34069" y="469967"/>
                </a:moveTo>
                <a:lnTo>
                  <a:pt x="0" y="559551"/>
                </a:lnTo>
                <a:lnTo>
                  <a:pt x="92108" y="533057"/>
                </a:lnTo>
                <a:lnTo>
                  <a:pt x="81660" y="521700"/>
                </a:lnTo>
                <a:lnTo>
                  <a:pt x="62246" y="521700"/>
                </a:lnTo>
                <a:lnTo>
                  <a:pt x="42900" y="500670"/>
                </a:lnTo>
                <a:lnTo>
                  <a:pt x="53415" y="490997"/>
                </a:lnTo>
                <a:lnTo>
                  <a:pt x="34069" y="469967"/>
                </a:lnTo>
                <a:close/>
              </a:path>
              <a:path w="607060" h="560070">
                <a:moveTo>
                  <a:pt x="53415" y="490997"/>
                </a:moveTo>
                <a:lnTo>
                  <a:pt x="42900" y="500670"/>
                </a:lnTo>
                <a:lnTo>
                  <a:pt x="62246" y="521700"/>
                </a:lnTo>
                <a:lnTo>
                  <a:pt x="72761" y="512027"/>
                </a:lnTo>
                <a:lnTo>
                  <a:pt x="53415" y="490997"/>
                </a:lnTo>
                <a:close/>
              </a:path>
              <a:path w="607060" h="560070">
                <a:moveTo>
                  <a:pt x="72761" y="512027"/>
                </a:moveTo>
                <a:lnTo>
                  <a:pt x="62246" y="521700"/>
                </a:lnTo>
                <a:lnTo>
                  <a:pt x="81660" y="521700"/>
                </a:lnTo>
                <a:lnTo>
                  <a:pt x="72761" y="512027"/>
                </a:lnTo>
                <a:close/>
              </a:path>
              <a:path w="607060" h="560070">
                <a:moveTo>
                  <a:pt x="587141" y="0"/>
                </a:moveTo>
                <a:lnTo>
                  <a:pt x="53415" y="490997"/>
                </a:lnTo>
                <a:lnTo>
                  <a:pt x="72761" y="512027"/>
                </a:lnTo>
                <a:lnTo>
                  <a:pt x="606487" y="21029"/>
                </a:lnTo>
                <a:lnTo>
                  <a:pt x="587141" y="0"/>
                </a:lnTo>
                <a:close/>
              </a:path>
            </a:pathLst>
          </a:custGeom>
          <a:solidFill>
            <a:srgbClr val="000000"/>
          </a:solidFill>
        </p:spPr>
        <p:txBody>
          <a:bodyPr wrap="square" lIns="0" tIns="0" rIns="0" bIns="0" rtlCol="0"/>
          <a:lstStyle/>
          <a:p>
            <a:endParaRPr/>
          </a:p>
        </p:txBody>
      </p:sp>
      <p:sp>
        <p:nvSpPr>
          <p:cNvPr id="22" name="object 22"/>
          <p:cNvSpPr txBox="1"/>
          <p:nvPr/>
        </p:nvSpPr>
        <p:spPr>
          <a:xfrm>
            <a:off x="5999289" y="3603244"/>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4</a:t>
            </a:r>
            <a:endParaRPr sz="1600">
              <a:latin typeface="Calibri"/>
              <a:cs typeface="Calibri"/>
            </a:endParaRPr>
          </a:p>
        </p:txBody>
      </p:sp>
      <p:grpSp>
        <p:nvGrpSpPr>
          <p:cNvPr id="23" name="object 23"/>
          <p:cNvGrpSpPr/>
          <p:nvPr/>
        </p:nvGrpSpPr>
        <p:grpSpPr>
          <a:xfrm>
            <a:off x="5840167" y="2958487"/>
            <a:ext cx="2089785" cy="2442210"/>
            <a:chOff x="5840167" y="2958487"/>
            <a:chExt cx="2089785" cy="2442210"/>
          </a:xfrm>
        </p:grpSpPr>
        <p:sp>
          <p:nvSpPr>
            <p:cNvPr id="24" name="object 24"/>
            <p:cNvSpPr/>
            <p:nvPr/>
          </p:nvSpPr>
          <p:spPr>
            <a:xfrm>
              <a:off x="5840158" y="3871277"/>
              <a:ext cx="381000" cy="1529080"/>
            </a:xfrm>
            <a:custGeom>
              <a:avLst/>
              <a:gdLst/>
              <a:ahLst/>
              <a:cxnLst/>
              <a:rect l="l" t="t" r="r" b="b"/>
              <a:pathLst>
                <a:path w="381000" h="1529079">
                  <a:moveTo>
                    <a:pt x="380530" y="57086"/>
                  </a:moveTo>
                  <a:lnTo>
                    <a:pt x="379095" y="42875"/>
                  </a:lnTo>
                  <a:lnTo>
                    <a:pt x="377672" y="28651"/>
                  </a:lnTo>
                  <a:lnTo>
                    <a:pt x="366052" y="29819"/>
                  </a:lnTo>
                  <a:lnTo>
                    <a:pt x="365175" y="29997"/>
                  </a:lnTo>
                  <a:lnTo>
                    <a:pt x="357759" y="32207"/>
                  </a:lnTo>
                  <a:lnTo>
                    <a:pt x="350520" y="28575"/>
                  </a:lnTo>
                  <a:lnTo>
                    <a:pt x="293370" y="0"/>
                  </a:lnTo>
                  <a:lnTo>
                    <a:pt x="293370" y="28575"/>
                  </a:lnTo>
                  <a:lnTo>
                    <a:pt x="0" y="28575"/>
                  </a:lnTo>
                  <a:lnTo>
                    <a:pt x="0" y="57150"/>
                  </a:lnTo>
                  <a:lnTo>
                    <a:pt x="293370" y="57150"/>
                  </a:lnTo>
                  <a:lnTo>
                    <a:pt x="293370" y="84480"/>
                  </a:lnTo>
                  <a:lnTo>
                    <a:pt x="262940" y="133451"/>
                  </a:lnTo>
                  <a:lnTo>
                    <a:pt x="243535" y="174104"/>
                  </a:lnTo>
                  <a:lnTo>
                    <a:pt x="225298" y="220027"/>
                  </a:lnTo>
                  <a:lnTo>
                    <a:pt x="208330" y="270725"/>
                  </a:lnTo>
                  <a:lnTo>
                    <a:pt x="192811" y="325526"/>
                  </a:lnTo>
                  <a:lnTo>
                    <a:pt x="178790" y="384251"/>
                  </a:lnTo>
                  <a:lnTo>
                    <a:pt x="166484" y="446189"/>
                  </a:lnTo>
                  <a:lnTo>
                    <a:pt x="156032" y="510832"/>
                  </a:lnTo>
                  <a:lnTo>
                    <a:pt x="147624" y="577634"/>
                  </a:lnTo>
                  <a:lnTo>
                    <a:pt x="141401" y="646061"/>
                  </a:lnTo>
                  <a:lnTo>
                    <a:pt x="137541" y="715594"/>
                  </a:lnTo>
                  <a:lnTo>
                    <a:pt x="136207" y="785685"/>
                  </a:lnTo>
                  <a:lnTo>
                    <a:pt x="137528" y="855802"/>
                  </a:lnTo>
                  <a:lnTo>
                    <a:pt x="141363" y="925347"/>
                  </a:lnTo>
                  <a:lnTo>
                    <a:pt x="147574" y="993800"/>
                  </a:lnTo>
                  <a:lnTo>
                    <a:pt x="155968" y="1060602"/>
                  </a:lnTo>
                  <a:lnTo>
                    <a:pt x="166382" y="1125220"/>
                  </a:lnTo>
                  <a:lnTo>
                    <a:pt x="178676" y="1187132"/>
                  </a:lnTo>
                  <a:lnTo>
                    <a:pt x="192659" y="1245819"/>
                  </a:lnTo>
                  <a:lnTo>
                    <a:pt x="208191" y="1300721"/>
                  </a:lnTo>
                  <a:lnTo>
                    <a:pt x="225158" y="1351521"/>
                  </a:lnTo>
                  <a:lnTo>
                    <a:pt x="243332" y="1397368"/>
                  </a:lnTo>
                  <a:lnTo>
                    <a:pt x="262648" y="1437932"/>
                  </a:lnTo>
                  <a:lnTo>
                    <a:pt x="283019" y="1472730"/>
                  </a:lnTo>
                  <a:lnTo>
                    <a:pt x="299961" y="1493431"/>
                  </a:lnTo>
                  <a:lnTo>
                    <a:pt x="283883" y="1518031"/>
                  </a:lnTo>
                  <a:lnTo>
                    <a:pt x="379095" y="1529054"/>
                  </a:lnTo>
                  <a:lnTo>
                    <a:pt x="362991" y="1501457"/>
                  </a:lnTo>
                  <a:lnTo>
                    <a:pt x="330796" y="1446263"/>
                  </a:lnTo>
                  <a:lnTo>
                    <a:pt x="315620" y="1469478"/>
                  </a:lnTo>
                  <a:lnTo>
                    <a:pt x="316979" y="1471383"/>
                  </a:lnTo>
                  <a:lnTo>
                    <a:pt x="315620" y="1469478"/>
                  </a:lnTo>
                  <a:lnTo>
                    <a:pt x="314667" y="1468107"/>
                  </a:lnTo>
                  <a:lnTo>
                    <a:pt x="307301" y="1457655"/>
                  </a:lnTo>
                  <a:lnTo>
                    <a:pt x="278879" y="1406525"/>
                  </a:lnTo>
                  <a:lnTo>
                    <a:pt x="260807" y="1364932"/>
                  </a:lnTo>
                  <a:lnTo>
                    <a:pt x="243738" y="1318044"/>
                  </a:lnTo>
                  <a:lnTo>
                    <a:pt x="220459" y="1239189"/>
                  </a:lnTo>
                  <a:lnTo>
                    <a:pt x="206705" y="1181569"/>
                  </a:lnTo>
                  <a:lnTo>
                    <a:pt x="194602" y="1120673"/>
                  </a:lnTo>
                  <a:lnTo>
                    <a:pt x="184315" y="1057033"/>
                  </a:lnTo>
                  <a:lnTo>
                    <a:pt x="176022" y="991209"/>
                  </a:lnTo>
                  <a:lnTo>
                    <a:pt x="169900" y="923772"/>
                  </a:lnTo>
                  <a:lnTo>
                    <a:pt x="166090" y="855268"/>
                  </a:lnTo>
                  <a:lnTo>
                    <a:pt x="164782" y="786231"/>
                  </a:lnTo>
                  <a:lnTo>
                    <a:pt x="166077" y="717169"/>
                  </a:lnTo>
                  <a:lnTo>
                    <a:pt x="169862" y="648652"/>
                  </a:lnTo>
                  <a:lnTo>
                    <a:pt x="175971" y="581202"/>
                  </a:lnTo>
                  <a:lnTo>
                    <a:pt x="184251" y="515378"/>
                  </a:lnTo>
                  <a:lnTo>
                    <a:pt x="194513" y="451751"/>
                  </a:lnTo>
                  <a:lnTo>
                    <a:pt x="206590" y="390880"/>
                  </a:lnTo>
                  <a:lnTo>
                    <a:pt x="220306" y="333311"/>
                  </a:lnTo>
                  <a:lnTo>
                    <a:pt x="235534" y="279450"/>
                  </a:lnTo>
                  <a:lnTo>
                    <a:pt x="252006" y="230174"/>
                  </a:lnTo>
                  <a:lnTo>
                    <a:pt x="269544" y="185928"/>
                  </a:lnTo>
                  <a:lnTo>
                    <a:pt x="287921" y="147307"/>
                  </a:lnTo>
                  <a:lnTo>
                    <a:pt x="316395" y="101295"/>
                  </a:lnTo>
                  <a:lnTo>
                    <a:pt x="344487" y="71374"/>
                  </a:lnTo>
                  <a:lnTo>
                    <a:pt x="362229" y="60820"/>
                  </a:lnTo>
                  <a:lnTo>
                    <a:pt x="362915" y="60477"/>
                  </a:lnTo>
                  <a:lnTo>
                    <a:pt x="364680" y="59956"/>
                  </a:lnTo>
                  <a:lnTo>
                    <a:pt x="370700" y="58166"/>
                  </a:lnTo>
                  <a:lnTo>
                    <a:pt x="371157" y="58026"/>
                  </a:lnTo>
                  <a:lnTo>
                    <a:pt x="375031" y="57632"/>
                  </a:lnTo>
                  <a:lnTo>
                    <a:pt x="380530" y="57086"/>
                  </a:lnTo>
                  <a:close/>
                </a:path>
              </a:pathLst>
            </a:custGeom>
            <a:solidFill>
              <a:srgbClr val="000000"/>
            </a:solidFill>
          </p:spPr>
          <p:txBody>
            <a:bodyPr wrap="square" lIns="0" tIns="0" rIns="0" bIns="0" rtlCol="0"/>
            <a:lstStyle/>
            <a:p>
              <a:endParaRPr/>
            </a:p>
          </p:txBody>
        </p:sp>
        <p:sp>
          <p:nvSpPr>
            <p:cNvPr id="25" name="object 25"/>
            <p:cNvSpPr/>
            <p:nvPr/>
          </p:nvSpPr>
          <p:spPr>
            <a:xfrm>
              <a:off x="7486458" y="2966425"/>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grpSp>
      <p:sp>
        <p:nvSpPr>
          <p:cNvPr id="26" name="object 26"/>
          <p:cNvSpPr txBox="1"/>
          <p:nvPr/>
        </p:nvSpPr>
        <p:spPr>
          <a:xfrm>
            <a:off x="5808564" y="3133852"/>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4</a:t>
            </a:r>
            <a:endParaRPr sz="1600">
              <a:latin typeface="Calibri"/>
              <a:cs typeface="Calibri"/>
            </a:endParaRPr>
          </a:p>
        </p:txBody>
      </p:sp>
      <p:sp>
        <p:nvSpPr>
          <p:cNvPr id="27" name="object 27"/>
          <p:cNvSpPr txBox="1"/>
          <p:nvPr/>
        </p:nvSpPr>
        <p:spPr>
          <a:xfrm>
            <a:off x="6570590" y="1905508"/>
            <a:ext cx="7131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r>
              <a:rPr sz="1600" spc="-105" dirty="0">
                <a:latin typeface="Calibri"/>
                <a:cs typeface="Calibri"/>
              </a:rPr>
              <a:t> </a:t>
            </a:r>
            <a:r>
              <a:rPr sz="1600" dirty="0">
                <a:latin typeface="Calibri"/>
                <a:cs typeface="Calibri"/>
              </a:rPr>
              <a:t>+</a:t>
            </a:r>
            <a:r>
              <a:rPr sz="1600" spc="15" dirty="0">
                <a:latin typeface="Calibri"/>
                <a:cs typeface="Calibri"/>
              </a:rPr>
              <a:t> </a:t>
            </a:r>
            <a:r>
              <a:rPr sz="1600" dirty="0">
                <a:latin typeface="Calibri"/>
                <a:cs typeface="Calibri"/>
              </a:rPr>
              <a:t>4</a:t>
            </a:r>
            <a:r>
              <a:rPr sz="1600" spc="10" dirty="0">
                <a:latin typeface="Calibri"/>
                <a:cs typeface="Calibri"/>
              </a:rPr>
              <a:t> </a:t>
            </a:r>
            <a:r>
              <a:rPr sz="2400" baseline="1736" dirty="0">
                <a:solidFill>
                  <a:srgbClr val="C00000"/>
                </a:solidFill>
                <a:latin typeface="Calibri"/>
                <a:cs typeface="Calibri"/>
              </a:rPr>
              <a:t>+</a:t>
            </a:r>
            <a:r>
              <a:rPr sz="2400" spc="22" baseline="1736" dirty="0">
                <a:solidFill>
                  <a:srgbClr val="C00000"/>
                </a:solidFill>
                <a:latin typeface="Calibri"/>
                <a:cs typeface="Calibri"/>
              </a:rPr>
              <a:t> </a:t>
            </a:r>
            <a:r>
              <a:rPr sz="2400" baseline="1736" dirty="0">
                <a:solidFill>
                  <a:srgbClr val="C00000"/>
                </a:solidFill>
                <a:latin typeface="Calibri"/>
                <a:cs typeface="Calibri"/>
              </a:rPr>
              <a:t>3</a:t>
            </a:r>
            <a:endParaRPr sz="2400" baseline="1736">
              <a:latin typeface="Calibri"/>
              <a:cs typeface="Calibri"/>
            </a:endParaRPr>
          </a:p>
        </p:txBody>
      </p:sp>
      <p:sp>
        <p:nvSpPr>
          <p:cNvPr id="28" name="object 28"/>
          <p:cNvSpPr txBox="1"/>
          <p:nvPr/>
        </p:nvSpPr>
        <p:spPr>
          <a:xfrm>
            <a:off x="7631152" y="3010915"/>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00000"/>
                </a:solidFill>
                <a:latin typeface="Calibri"/>
                <a:cs typeface="Calibri"/>
              </a:rPr>
              <a:t>d</a:t>
            </a:r>
            <a:endParaRPr sz="1800">
              <a:latin typeface="Calibri"/>
              <a:cs typeface="Calibri"/>
            </a:endParaRPr>
          </a:p>
        </p:txBody>
      </p:sp>
      <p:sp>
        <p:nvSpPr>
          <p:cNvPr id="29" name="object 29"/>
          <p:cNvSpPr txBox="1"/>
          <p:nvPr/>
        </p:nvSpPr>
        <p:spPr>
          <a:xfrm>
            <a:off x="7369264" y="2649220"/>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C00000"/>
                </a:solidFill>
                <a:latin typeface="Calibri"/>
                <a:cs typeface="Calibri"/>
              </a:rPr>
              <a:t>3</a:t>
            </a:r>
            <a:endParaRPr sz="1600">
              <a:latin typeface="Calibri"/>
              <a:cs typeface="Calibri"/>
            </a:endParaRPr>
          </a:p>
        </p:txBody>
      </p:sp>
      <p:sp>
        <p:nvSpPr>
          <p:cNvPr id="30" name="object 30"/>
          <p:cNvSpPr/>
          <p:nvPr/>
        </p:nvSpPr>
        <p:spPr>
          <a:xfrm>
            <a:off x="6645059" y="2392667"/>
            <a:ext cx="913130" cy="1522095"/>
          </a:xfrm>
          <a:custGeom>
            <a:avLst/>
            <a:gdLst/>
            <a:ahLst/>
            <a:cxnLst/>
            <a:rect l="l" t="t" r="r" b="b"/>
            <a:pathLst>
              <a:path w="913129" h="1522095">
                <a:moveTo>
                  <a:pt x="905154" y="634758"/>
                </a:moveTo>
                <a:lnTo>
                  <a:pt x="889304" y="605739"/>
                </a:lnTo>
                <a:lnTo>
                  <a:pt x="859205" y="550659"/>
                </a:lnTo>
                <a:lnTo>
                  <a:pt x="842899" y="574128"/>
                </a:lnTo>
                <a:lnTo>
                  <a:pt x="16306" y="0"/>
                </a:lnTo>
                <a:lnTo>
                  <a:pt x="0" y="23469"/>
                </a:lnTo>
                <a:lnTo>
                  <a:pt x="826604" y="597598"/>
                </a:lnTo>
                <a:lnTo>
                  <a:pt x="810298" y="621068"/>
                </a:lnTo>
                <a:lnTo>
                  <a:pt x="905154" y="634758"/>
                </a:lnTo>
                <a:close/>
              </a:path>
              <a:path w="913129" h="1522095">
                <a:moveTo>
                  <a:pt x="913041" y="941197"/>
                </a:moveTo>
                <a:lnTo>
                  <a:pt x="897280" y="917359"/>
                </a:lnTo>
                <a:lnTo>
                  <a:pt x="73266" y="1462278"/>
                </a:lnTo>
                <a:lnTo>
                  <a:pt x="57505" y="1438440"/>
                </a:lnTo>
                <a:lnTo>
                  <a:pt x="9639" y="1521485"/>
                </a:lnTo>
                <a:lnTo>
                  <a:pt x="104787" y="1509941"/>
                </a:lnTo>
                <a:lnTo>
                  <a:pt x="94234" y="1493989"/>
                </a:lnTo>
                <a:lnTo>
                  <a:pt x="89027" y="1486115"/>
                </a:lnTo>
                <a:lnTo>
                  <a:pt x="913041" y="941197"/>
                </a:lnTo>
                <a:close/>
              </a:path>
            </a:pathLst>
          </a:custGeom>
          <a:solidFill>
            <a:srgbClr val="000000"/>
          </a:solidFill>
        </p:spPr>
        <p:txBody>
          <a:bodyPr wrap="square" lIns="0" tIns="0" rIns="0" bIns="0" rtlCol="0"/>
          <a:lstStyle/>
          <a:p>
            <a:endParaRPr/>
          </a:p>
        </p:txBody>
      </p:sp>
      <p:sp>
        <p:nvSpPr>
          <p:cNvPr id="31" name="object 31"/>
          <p:cNvSpPr txBox="1"/>
          <p:nvPr/>
        </p:nvSpPr>
        <p:spPr>
          <a:xfrm>
            <a:off x="7204576" y="3222244"/>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C00000"/>
                </a:solidFill>
                <a:latin typeface="Calibri"/>
                <a:cs typeface="Calibri"/>
              </a:rPr>
              <a:t>3</a:t>
            </a:r>
            <a:endParaRPr sz="1600">
              <a:latin typeface="Calibri"/>
              <a:cs typeface="Calibri"/>
            </a:endParaRPr>
          </a:p>
        </p:txBody>
      </p:sp>
      <p:sp>
        <p:nvSpPr>
          <p:cNvPr id="34" name="object 34"/>
          <p:cNvSpPr txBox="1"/>
          <p:nvPr/>
        </p:nvSpPr>
        <p:spPr>
          <a:xfrm>
            <a:off x="6363957" y="5249942"/>
            <a:ext cx="146050" cy="304800"/>
          </a:xfrm>
          <a:prstGeom prst="rect">
            <a:avLst/>
          </a:prstGeom>
        </p:spPr>
        <p:txBody>
          <a:bodyPr vert="horz" wrap="square" lIns="0" tIns="1270" rIns="0" bIns="0" rtlCol="0">
            <a:spAutoFit/>
          </a:bodyPr>
          <a:lstStyle/>
          <a:p>
            <a:pPr marL="12700">
              <a:lnSpc>
                <a:spcPct val="100000"/>
              </a:lnSpc>
              <a:spcBef>
                <a:spcPts val="10"/>
              </a:spcBef>
            </a:pPr>
            <a:r>
              <a:rPr sz="1800" dirty="0">
                <a:latin typeface="Calibri"/>
                <a:cs typeface="Calibri"/>
              </a:rPr>
              <a:t>h</a:t>
            </a:r>
            <a:endParaRPr sz="1800">
              <a:latin typeface="Calibri"/>
              <a:cs typeface="Calibri"/>
            </a:endParaRPr>
          </a:p>
        </p:txBody>
      </p:sp>
      <p:sp>
        <p:nvSpPr>
          <p:cNvPr id="32" name="object 32"/>
          <p:cNvSpPr txBox="1"/>
          <p:nvPr/>
        </p:nvSpPr>
        <p:spPr>
          <a:xfrm>
            <a:off x="5807812" y="4034592"/>
            <a:ext cx="1215390" cy="1106170"/>
          </a:xfrm>
          <a:prstGeom prst="rect">
            <a:avLst/>
          </a:prstGeom>
        </p:spPr>
        <p:txBody>
          <a:bodyPr vert="horz" wrap="square" lIns="0" tIns="114300" rIns="0" bIns="0" rtlCol="0">
            <a:spAutoFit/>
          </a:bodyPr>
          <a:lstStyle/>
          <a:p>
            <a:pPr marL="802005">
              <a:lnSpc>
                <a:spcPct val="100000"/>
              </a:lnSpc>
              <a:spcBef>
                <a:spcPts val="900"/>
              </a:spcBef>
            </a:pPr>
            <a:r>
              <a:rPr sz="2400" baseline="1736" dirty="0">
                <a:latin typeface="Calibri"/>
                <a:cs typeface="Calibri"/>
              </a:rPr>
              <a:t>5</a:t>
            </a:r>
            <a:r>
              <a:rPr sz="2400" spc="-187" baseline="1736" dirty="0">
                <a:latin typeface="Calibri"/>
                <a:cs typeface="Calibri"/>
              </a:rPr>
              <a:t> </a:t>
            </a:r>
            <a:r>
              <a:rPr sz="1600" dirty="0">
                <a:solidFill>
                  <a:srgbClr val="C00000"/>
                </a:solidFill>
                <a:latin typeface="Calibri"/>
                <a:cs typeface="Calibri"/>
              </a:rPr>
              <a:t>+</a:t>
            </a:r>
            <a:r>
              <a:rPr sz="1600" spc="15" dirty="0">
                <a:solidFill>
                  <a:srgbClr val="C00000"/>
                </a:solidFill>
                <a:latin typeface="Calibri"/>
                <a:cs typeface="Calibri"/>
              </a:rPr>
              <a:t> </a:t>
            </a:r>
            <a:r>
              <a:rPr sz="1600" dirty="0">
                <a:solidFill>
                  <a:srgbClr val="C00000"/>
                </a:solidFill>
                <a:latin typeface="Calibri"/>
                <a:cs typeface="Calibri"/>
              </a:rPr>
              <a:t>3</a:t>
            </a:r>
            <a:endParaRPr sz="1600">
              <a:latin typeface="Calibri"/>
              <a:cs typeface="Calibri"/>
            </a:endParaRPr>
          </a:p>
          <a:p>
            <a:pPr marL="12700">
              <a:lnSpc>
                <a:spcPct val="100000"/>
              </a:lnSpc>
              <a:spcBef>
                <a:spcPts val="905"/>
              </a:spcBef>
              <a:tabLst>
                <a:tab pos="571500" algn="l"/>
              </a:tabLst>
            </a:pPr>
            <a:r>
              <a:rPr sz="1600" dirty="0">
                <a:latin typeface="Calibri"/>
                <a:cs typeface="Calibri"/>
              </a:rPr>
              <a:t>4	</a:t>
            </a:r>
            <a:r>
              <a:rPr sz="1800" dirty="0">
                <a:latin typeface="Calibri"/>
                <a:cs typeface="Calibri"/>
              </a:rPr>
              <a:t>e</a:t>
            </a:r>
            <a:endParaRPr sz="1800">
              <a:latin typeface="Calibri"/>
              <a:cs typeface="Calibri"/>
            </a:endParaRPr>
          </a:p>
          <a:p>
            <a:pPr marL="819150">
              <a:lnSpc>
                <a:spcPct val="100000"/>
              </a:lnSpc>
              <a:spcBef>
                <a:spcPts val="800"/>
              </a:spcBef>
            </a:pPr>
            <a:r>
              <a:rPr sz="1600" dirty="0">
                <a:latin typeface="Calibri"/>
                <a:cs typeface="Calibri"/>
              </a:rPr>
              <a:t>5</a:t>
            </a:r>
            <a:r>
              <a:rPr sz="1600" spc="-150" dirty="0">
                <a:latin typeface="Calibri"/>
                <a:cs typeface="Calibri"/>
              </a:rPr>
              <a:t> </a:t>
            </a:r>
            <a:r>
              <a:rPr sz="2400" baseline="1736" dirty="0">
                <a:solidFill>
                  <a:srgbClr val="C00000"/>
                </a:solidFill>
                <a:latin typeface="Calibri"/>
                <a:cs typeface="Calibri"/>
              </a:rPr>
              <a:t>+</a:t>
            </a:r>
            <a:r>
              <a:rPr sz="2400" spc="22" baseline="1736" dirty="0">
                <a:solidFill>
                  <a:srgbClr val="C00000"/>
                </a:solidFill>
                <a:latin typeface="Calibri"/>
                <a:cs typeface="Calibri"/>
              </a:rPr>
              <a:t> </a:t>
            </a:r>
            <a:r>
              <a:rPr sz="2400" baseline="1736" dirty="0">
                <a:solidFill>
                  <a:srgbClr val="C00000"/>
                </a:solidFill>
                <a:latin typeface="Calibri"/>
                <a:cs typeface="Calibri"/>
              </a:rPr>
              <a:t>3</a:t>
            </a:r>
            <a:endParaRPr sz="2400" baseline="1736">
              <a:latin typeface="Calibri"/>
              <a:cs typeface="Calibri"/>
            </a:endParaRPr>
          </a:p>
        </p:txBody>
      </p:sp>
      <p:sp>
        <p:nvSpPr>
          <p:cNvPr id="33" name="object 33"/>
          <p:cNvSpPr txBox="1">
            <a:spLocks noGrp="1"/>
          </p:cNvSpPr>
          <p:nvPr>
            <p:ph type="title"/>
          </p:nvPr>
        </p:nvSpPr>
        <p:spPr>
          <a:xfrm>
            <a:off x="1872425" y="523145"/>
            <a:ext cx="3367404" cy="755650"/>
          </a:xfrm>
          <a:prstGeom prst="rect">
            <a:avLst/>
          </a:prstGeom>
        </p:spPr>
        <p:txBody>
          <a:bodyPr vert="horz" wrap="square" lIns="0" tIns="41275" rIns="0" bIns="0" rtlCol="0">
            <a:spAutoFit/>
          </a:bodyPr>
          <a:lstStyle/>
          <a:p>
            <a:pPr marL="12700">
              <a:lnSpc>
                <a:spcPct val="100000"/>
              </a:lnSpc>
              <a:spcBef>
                <a:spcPts val="325"/>
              </a:spcBef>
            </a:pPr>
            <a:r>
              <a:rPr sz="2900" spc="-15" dirty="0"/>
              <a:t>Example:</a:t>
            </a:r>
            <a:r>
              <a:rPr sz="2900" spc="-40" dirty="0"/>
              <a:t> </a:t>
            </a:r>
            <a:r>
              <a:rPr sz="2900" spc="-10" dirty="0"/>
              <a:t>Process</a:t>
            </a:r>
            <a:r>
              <a:rPr sz="2900" spc="-30" dirty="0"/>
              <a:t> </a:t>
            </a:r>
            <a:r>
              <a:rPr sz="2900" spc="-10" dirty="0"/>
              <a:t>Map</a:t>
            </a:r>
            <a:endParaRPr sz="2900"/>
          </a:p>
          <a:p>
            <a:pPr marL="12700">
              <a:lnSpc>
                <a:spcPct val="100000"/>
              </a:lnSpc>
              <a:spcBef>
                <a:spcPts val="120"/>
              </a:spcBef>
            </a:pPr>
            <a:r>
              <a:rPr sz="1600" dirty="0"/>
              <a:t>with</a:t>
            </a:r>
            <a:r>
              <a:rPr sz="1600" spc="-50" dirty="0"/>
              <a:t> </a:t>
            </a:r>
            <a:r>
              <a:rPr sz="1600" spc="-5" dirty="0"/>
              <a:t>frequency</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6524" y="1514348"/>
            <a:ext cx="1636395" cy="2235200"/>
          </a:xfrm>
          <a:prstGeom prst="rect">
            <a:avLst/>
          </a:prstGeom>
        </p:spPr>
        <p:txBody>
          <a:bodyPr vert="horz" wrap="square" lIns="0" tIns="91440" rIns="0" bIns="0" rtlCol="0">
            <a:spAutoFit/>
          </a:bodyPr>
          <a:lstStyle/>
          <a:p>
            <a:pPr marL="12700">
              <a:lnSpc>
                <a:spcPct val="100000"/>
              </a:lnSpc>
              <a:spcBef>
                <a:spcPts val="720"/>
              </a:spcBef>
            </a:pPr>
            <a:r>
              <a:rPr sz="2400" b="1" spc="-20" dirty="0">
                <a:solidFill>
                  <a:srgbClr val="404040"/>
                </a:solidFill>
                <a:latin typeface="Calibri"/>
                <a:cs typeface="Calibri"/>
              </a:rPr>
              <a:t>Event</a:t>
            </a:r>
            <a:r>
              <a:rPr sz="2400" b="1" spc="-45" dirty="0">
                <a:solidFill>
                  <a:srgbClr val="404040"/>
                </a:solidFill>
                <a:latin typeface="Calibri"/>
                <a:cs typeface="Calibri"/>
              </a:rPr>
              <a:t> </a:t>
            </a:r>
            <a:r>
              <a:rPr sz="2400" b="1" spc="-5" dirty="0">
                <a:solidFill>
                  <a:srgbClr val="404040"/>
                </a:solidFill>
                <a:latin typeface="Calibri"/>
                <a:cs typeface="Calibri"/>
              </a:rPr>
              <a:t>log</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5:</a:t>
            </a:r>
            <a:r>
              <a:rPr sz="2400" spc="-55" dirty="0">
                <a:solidFill>
                  <a:srgbClr val="404040"/>
                </a:solidFill>
                <a:latin typeface="Calibri"/>
                <a:cs typeface="Calibri"/>
              </a:rPr>
              <a:t> </a:t>
            </a:r>
            <a:r>
              <a:rPr sz="2400" dirty="0">
                <a:solidFill>
                  <a:srgbClr val="404040"/>
                </a:solidFill>
                <a:latin typeface="Calibri"/>
                <a:cs typeface="Calibri"/>
              </a:rPr>
              <a:t>a,b,c,g,e,h</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4:</a:t>
            </a:r>
            <a:r>
              <a:rPr sz="2400" spc="-35" dirty="0">
                <a:solidFill>
                  <a:srgbClr val="404040"/>
                </a:solidFill>
                <a:latin typeface="Calibri"/>
                <a:cs typeface="Calibri"/>
              </a:rPr>
              <a:t> </a:t>
            </a:r>
            <a:r>
              <a:rPr sz="2400" spc="-15" dirty="0">
                <a:solidFill>
                  <a:srgbClr val="404040"/>
                </a:solidFill>
                <a:latin typeface="Calibri"/>
                <a:cs typeface="Calibri"/>
              </a:rPr>
              <a:t>a,b,c,f,g,h</a:t>
            </a:r>
            <a:endParaRPr sz="2400">
              <a:latin typeface="Calibri"/>
              <a:cs typeface="Calibri"/>
            </a:endParaRPr>
          </a:p>
          <a:p>
            <a:pPr marL="12700">
              <a:lnSpc>
                <a:spcPct val="100000"/>
              </a:lnSpc>
              <a:spcBef>
                <a:spcPts val="505"/>
              </a:spcBef>
            </a:pPr>
            <a:r>
              <a:rPr sz="2400" spc="-5" dirty="0">
                <a:solidFill>
                  <a:srgbClr val="404040"/>
                </a:solidFill>
                <a:latin typeface="Calibri"/>
                <a:cs typeface="Calibri"/>
              </a:rPr>
              <a:t>3:</a:t>
            </a:r>
            <a:r>
              <a:rPr sz="2400" spc="-80" dirty="0">
                <a:solidFill>
                  <a:srgbClr val="404040"/>
                </a:solidFill>
                <a:latin typeface="Calibri"/>
                <a:cs typeface="Calibri"/>
              </a:rPr>
              <a:t> </a:t>
            </a:r>
            <a:r>
              <a:rPr sz="2400" dirty="0">
                <a:solidFill>
                  <a:srgbClr val="404040"/>
                </a:solidFill>
                <a:latin typeface="Calibri"/>
                <a:cs typeface="Calibri"/>
              </a:rPr>
              <a:t>a,b,d,g,e,h</a:t>
            </a:r>
            <a:endParaRPr sz="2400">
              <a:latin typeface="Calibri"/>
              <a:cs typeface="Calibri"/>
            </a:endParaRPr>
          </a:p>
          <a:p>
            <a:pPr marL="12700">
              <a:lnSpc>
                <a:spcPct val="100000"/>
              </a:lnSpc>
              <a:spcBef>
                <a:spcPts val="625"/>
              </a:spcBef>
            </a:pPr>
            <a:r>
              <a:rPr sz="2400" spc="-5" dirty="0">
                <a:solidFill>
                  <a:srgbClr val="C00000"/>
                </a:solidFill>
                <a:latin typeface="Calibri"/>
                <a:cs typeface="Calibri"/>
              </a:rPr>
              <a:t>3:</a:t>
            </a:r>
            <a:r>
              <a:rPr sz="2400" spc="-80" dirty="0">
                <a:solidFill>
                  <a:srgbClr val="C00000"/>
                </a:solidFill>
                <a:latin typeface="Calibri"/>
                <a:cs typeface="Calibri"/>
              </a:rPr>
              <a:t> </a:t>
            </a:r>
            <a:r>
              <a:rPr sz="2400" dirty="0">
                <a:solidFill>
                  <a:srgbClr val="C00000"/>
                </a:solidFill>
                <a:latin typeface="Calibri"/>
                <a:cs typeface="Calibri"/>
              </a:rPr>
              <a:t>a,b,d,e,g,h</a:t>
            </a:r>
            <a:endParaRPr sz="2400">
              <a:latin typeface="Calibri"/>
              <a:cs typeface="Calibri"/>
            </a:endParaRPr>
          </a:p>
        </p:txBody>
      </p:sp>
      <p:sp>
        <p:nvSpPr>
          <p:cNvPr id="3" name="object 3"/>
          <p:cNvSpPr/>
          <p:nvPr/>
        </p:nvSpPr>
        <p:spPr>
          <a:xfrm>
            <a:off x="6219264" y="147660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4" name="object 4"/>
          <p:cNvSpPr txBox="1"/>
          <p:nvPr/>
        </p:nvSpPr>
        <p:spPr>
          <a:xfrm>
            <a:off x="6369517" y="1523491"/>
            <a:ext cx="1352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endParaRPr sz="1800">
              <a:latin typeface="Calibri"/>
              <a:cs typeface="Calibri"/>
            </a:endParaRPr>
          </a:p>
        </p:txBody>
      </p:sp>
      <p:sp>
        <p:nvSpPr>
          <p:cNvPr id="5" name="object 5"/>
          <p:cNvSpPr/>
          <p:nvPr/>
        </p:nvSpPr>
        <p:spPr>
          <a:xfrm>
            <a:off x="6219263" y="2219698"/>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6" name="object 6"/>
          <p:cNvSpPr txBox="1"/>
          <p:nvPr/>
        </p:nvSpPr>
        <p:spPr>
          <a:xfrm>
            <a:off x="6363958" y="2264155"/>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endParaRPr sz="1800">
              <a:latin typeface="Calibri"/>
              <a:cs typeface="Calibri"/>
            </a:endParaRPr>
          </a:p>
        </p:txBody>
      </p:sp>
      <p:sp>
        <p:nvSpPr>
          <p:cNvPr id="7" name="object 7"/>
          <p:cNvSpPr/>
          <p:nvPr/>
        </p:nvSpPr>
        <p:spPr>
          <a:xfrm>
            <a:off x="6219263" y="2962791"/>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8" name="object 8"/>
          <p:cNvSpPr txBox="1"/>
          <p:nvPr/>
        </p:nvSpPr>
        <p:spPr>
          <a:xfrm>
            <a:off x="6375866" y="3007867"/>
            <a:ext cx="1225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a:t>
            </a:r>
            <a:endParaRPr sz="1800">
              <a:latin typeface="Calibri"/>
              <a:cs typeface="Calibri"/>
            </a:endParaRPr>
          </a:p>
        </p:txBody>
      </p:sp>
      <p:sp>
        <p:nvSpPr>
          <p:cNvPr id="9" name="object 9"/>
          <p:cNvSpPr/>
          <p:nvPr/>
        </p:nvSpPr>
        <p:spPr>
          <a:xfrm>
            <a:off x="6219263" y="3705885"/>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0" name="object 10"/>
          <p:cNvSpPr txBox="1"/>
          <p:nvPr/>
        </p:nvSpPr>
        <p:spPr>
          <a:xfrm>
            <a:off x="6370310" y="3751579"/>
            <a:ext cx="133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a:t>
            </a:r>
            <a:endParaRPr sz="1800">
              <a:latin typeface="Calibri"/>
              <a:cs typeface="Calibri"/>
            </a:endParaRPr>
          </a:p>
        </p:txBody>
      </p:sp>
      <p:grpSp>
        <p:nvGrpSpPr>
          <p:cNvPr id="11" name="object 11"/>
          <p:cNvGrpSpPr/>
          <p:nvPr/>
        </p:nvGrpSpPr>
        <p:grpSpPr>
          <a:xfrm>
            <a:off x="6211324" y="1893116"/>
            <a:ext cx="451484" cy="3723640"/>
            <a:chOff x="6211324" y="1893116"/>
            <a:chExt cx="451484" cy="3723640"/>
          </a:xfrm>
        </p:grpSpPr>
        <p:sp>
          <p:nvSpPr>
            <p:cNvPr id="12" name="object 12"/>
            <p:cNvSpPr/>
            <p:nvPr/>
          </p:nvSpPr>
          <p:spPr>
            <a:xfrm>
              <a:off x="6394119" y="1893125"/>
              <a:ext cx="85725" cy="1812925"/>
            </a:xfrm>
            <a:custGeom>
              <a:avLst/>
              <a:gdLst/>
              <a:ahLst/>
              <a:cxnLst/>
              <a:rect l="l" t="t" r="r" b="b"/>
              <a:pathLst>
                <a:path w="85725" h="1812925">
                  <a:moveTo>
                    <a:pt x="85725" y="1727034"/>
                  </a:moveTo>
                  <a:lnTo>
                    <a:pt x="57150" y="1727034"/>
                  </a:lnTo>
                  <a:lnTo>
                    <a:pt x="57150" y="1486179"/>
                  </a:lnTo>
                  <a:lnTo>
                    <a:pt x="28575" y="1486179"/>
                  </a:lnTo>
                  <a:lnTo>
                    <a:pt x="28575" y="1727034"/>
                  </a:lnTo>
                  <a:lnTo>
                    <a:pt x="0" y="1727034"/>
                  </a:lnTo>
                  <a:lnTo>
                    <a:pt x="42862" y="1812759"/>
                  </a:lnTo>
                  <a:lnTo>
                    <a:pt x="78574" y="1741322"/>
                  </a:lnTo>
                  <a:lnTo>
                    <a:pt x="85725" y="1727034"/>
                  </a:lnTo>
                  <a:close/>
                </a:path>
                <a:path w="85725" h="1812925">
                  <a:moveTo>
                    <a:pt x="85725" y="983945"/>
                  </a:moveTo>
                  <a:lnTo>
                    <a:pt x="57150" y="983945"/>
                  </a:lnTo>
                  <a:lnTo>
                    <a:pt x="57150" y="743089"/>
                  </a:lnTo>
                  <a:lnTo>
                    <a:pt x="28575" y="743089"/>
                  </a:lnTo>
                  <a:lnTo>
                    <a:pt x="28575" y="983945"/>
                  </a:lnTo>
                  <a:lnTo>
                    <a:pt x="0" y="983945"/>
                  </a:lnTo>
                  <a:lnTo>
                    <a:pt x="42862" y="1069670"/>
                  </a:lnTo>
                  <a:lnTo>
                    <a:pt x="78574" y="998232"/>
                  </a:lnTo>
                  <a:lnTo>
                    <a:pt x="85725" y="983945"/>
                  </a:lnTo>
                  <a:close/>
                </a:path>
                <a:path w="85725" h="1812925">
                  <a:moveTo>
                    <a:pt x="85725" y="240855"/>
                  </a:moveTo>
                  <a:lnTo>
                    <a:pt x="57150" y="240855"/>
                  </a:lnTo>
                  <a:lnTo>
                    <a:pt x="57150" y="0"/>
                  </a:lnTo>
                  <a:lnTo>
                    <a:pt x="28575" y="0"/>
                  </a:lnTo>
                  <a:lnTo>
                    <a:pt x="28575" y="240855"/>
                  </a:lnTo>
                  <a:lnTo>
                    <a:pt x="0" y="240855"/>
                  </a:lnTo>
                  <a:lnTo>
                    <a:pt x="42862" y="326580"/>
                  </a:lnTo>
                  <a:lnTo>
                    <a:pt x="78574" y="255143"/>
                  </a:lnTo>
                  <a:lnTo>
                    <a:pt x="85725" y="240855"/>
                  </a:lnTo>
                  <a:close/>
                </a:path>
              </a:pathLst>
            </a:custGeom>
            <a:solidFill>
              <a:srgbClr val="000000"/>
            </a:solidFill>
          </p:spPr>
          <p:txBody>
            <a:bodyPr wrap="square" lIns="0" tIns="0" rIns="0" bIns="0" rtlCol="0"/>
            <a:lstStyle/>
            <a:p>
              <a:endParaRPr/>
            </a:p>
          </p:txBody>
        </p:sp>
        <p:sp>
          <p:nvSpPr>
            <p:cNvPr id="13" name="object 13"/>
            <p:cNvSpPr/>
            <p:nvPr/>
          </p:nvSpPr>
          <p:spPr>
            <a:xfrm>
              <a:off x="6219262" y="444897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4" name="object 14"/>
            <p:cNvSpPr/>
            <p:nvPr/>
          </p:nvSpPr>
          <p:spPr>
            <a:xfrm>
              <a:off x="6394119" y="4122393"/>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sp>
          <p:nvSpPr>
            <p:cNvPr id="15" name="object 15"/>
            <p:cNvSpPr/>
            <p:nvPr/>
          </p:nvSpPr>
          <p:spPr>
            <a:xfrm>
              <a:off x="6219262" y="5192067"/>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6" name="object 16"/>
            <p:cNvSpPr/>
            <p:nvPr/>
          </p:nvSpPr>
          <p:spPr>
            <a:xfrm>
              <a:off x="6394119" y="4865485"/>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grpSp>
      <p:sp>
        <p:nvSpPr>
          <p:cNvPr id="17" name="object 17"/>
          <p:cNvSpPr txBox="1"/>
          <p:nvPr/>
        </p:nvSpPr>
        <p:spPr>
          <a:xfrm>
            <a:off x="6597582" y="338378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endParaRPr sz="1600">
              <a:latin typeface="Calibri"/>
              <a:cs typeface="Calibri"/>
            </a:endParaRPr>
          </a:p>
        </p:txBody>
      </p:sp>
      <p:sp>
        <p:nvSpPr>
          <p:cNvPr id="18" name="object 18"/>
          <p:cNvSpPr txBox="1"/>
          <p:nvPr/>
        </p:nvSpPr>
        <p:spPr>
          <a:xfrm>
            <a:off x="6597582" y="2664459"/>
            <a:ext cx="40005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r>
              <a:rPr sz="1600" spc="-210" dirty="0">
                <a:latin typeface="Calibri"/>
                <a:cs typeface="Calibri"/>
              </a:rPr>
              <a:t> </a:t>
            </a:r>
            <a:r>
              <a:rPr sz="2400" baseline="1736" dirty="0">
                <a:latin typeface="Calibri"/>
                <a:cs typeface="Calibri"/>
              </a:rPr>
              <a:t>+</a:t>
            </a:r>
            <a:r>
              <a:rPr sz="2400" spc="22" baseline="1736" dirty="0">
                <a:latin typeface="Calibri"/>
                <a:cs typeface="Calibri"/>
              </a:rPr>
              <a:t> </a:t>
            </a:r>
            <a:r>
              <a:rPr sz="2400" baseline="1736" dirty="0">
                <a:latin typeface="Calibri"/>
                <a:cs typeface="Calibri"/>
              </a:rPr>
              <a:t>4</a:t>
            </a:r>
            <a:endParaRPr sz="2400" baseline="1736">
              <a:latin typeface="Calibri"/>
              <a:cs typeface="Calibri"/>
            </a:endParaRPr>
          </a:p>
        </p:txBody>
      </p:sp>
      <p:sp>
        <p:nvSpPr>
          <p:cNvPr id="19" name="object 19"/>
          <p:cNvSpPr/>
          <p:nvPr/>
        </p:nvSpPr>
        <p:spPr>
          <a:xfrm>
            <a:off x="5404726" y="3705885"/>
            <a:ext cx="435609" cy="416559"/>
          </a:xfrm>
          <a:custGeom>
            <a:avLst/>
            <a:gdLst/>
            <a:ahLst/>
            <a:cxnLst/>
            <a:rect l="l" t="t" r="r" b="b"/>
            <a:pathLst>
              <a:path w="435610"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20" name="object 20"/>
          <p:cNvSpPr txBox="1"/>
          <p:nvPr/>
        </p:nvSpPr>
        <p:spPr>
          <a:xfrm>
            <a:off x="5574822" y="3751579"/>
            <a:ext cx="952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a:t>
            </a:r>
            <a:endParaRPr sz="1800">
              <a:latin typeface="Calibri"/>
              <a:cs typeface="Calibri"/>
            </a:endParaRPr>
          </a:p>
        </p:txBody>
      </p:sp>
      <p:sp>
        <p:nvSpPr>
          <p:cNvPr id="21" name="object 21"/>
          <p:cNvSpPr/>
          <p:nvPr/>
        </p:nvSpPr>
        <p:spPr>
          <a:xfrm>
            <a:off x="5622447" y="3146333"/>
            <a:ext cx="607060" cy="560070"/>
          </a:xfrm>
          <a:custGeom>
            <a:avLst/>
            <a:gdLst/>
            <a:ahLst/>
            <a:cxnLst/>
            <a:rect l="l" t="t" r="r" b="b"/>
            <a:pathLst>
              <a:path w="607060" h="560070">
                <a:moveTo>
                  <a:pt x="34069" y="469967"/>
                </a:moveTo>
                <a:lnTo>
                  <a:pt x="0" y="559551"/>
                </a:lnTo>
                <a:lnTo>
                  <a:pt x="92108" y="533057"/>
                </a:lnTo>
                <a:lnTo>
                  <a:pt x="81660" y="521700"/>
                </a:lnTo>
                <a:lnTo>
                  <a:pt x="62246" y="521700"/>
                </a:lnTo>
                <a:lnTo>
                  <a:pt x="42900" y="500670"/>
                </a:lnTo>
                <a:lnTo>
                  <a:pt x="53415" y="490997"/>
                </a:lnTo>
                <a:lnTo>
                  <a:pt x="34069" y="469967"/>
                </a:lnTo>
                <a:close/>
              </a:path>
              <a:path w="607060" h="560070">
                <a:moveTo>
                  <a:pt x="53415" y="490997"/>
                </a:moveTo>
                <a:lnTo>
                  <a:pt x="42900" y="500670"/>
                </a:lnTo>
                <a:lnTo>
                  <a:pt x="62246" y="521700"/>
                </a:lnTo>
                <a:lnTo>
                  <a:pt x="72761" y="512027"/>
                </a:lnTo>
                <a:lnTo>
                  <a:pt x="53415" y="490997"/>
                </a:lnTo>
                <a:close/>
              </a:path>
              <a:path w="607060" h="560070">
                <a:moveTo>
                  <a:pt x="72761" y="512027"/>
                </a:moveTo>
                <a:lnTo>
                  <a:pt x="62246" y="521700"/>
                </a:lnTo>
                <a:lnTo>
                  <a:pt x="81660" y="521700"/>
                </a:lnTo>
                <a:lnTo>
                  <a:pt x="72761" y="512027"/>
                </a:lnTo>
                <a:close/>
              </a:path>
              <a:path w="607060" h="560070">
                <a:moveTo>
                  <a:pt x="587141" y="0"/>
                </a:moveTo>
                <a:lnTo>
                  <a:pt x="53415" y="490997"/>
                </a:lnTo>
                <a:lnTo>
                  <a:pt x="72761" y="512027"/>
                </a:lnTo>
                <a:lnTo>
                  <a:pt x="606487" y="21029"/>
                </a:lnTo>
                <a:lnTo>
                  <a:pt x="587141" y="0"/>
                </a:lnTo>
                <a:close/>
              </a:path>
            </a:pathLst>
          </a:custGeom>
          <a:solidFill>
            <a:srgbClr val="000000"/>
          </a:solidFill>
        </p:spPr>
        <p:txBody>
          <a:bodyPr wrap="square" lIns="0" tIns="0" rIns="0" bIns="0" rtlCol="0"/>
          <a:lstStyle/>
          <a:p>
            <a:endParaRPr/>
          </a:p>
        </p:txBody>
      </p:sp>
      <p:sp>
        <p:nvSpPr>
          <p:cNvPr id="22" name="object 22"/>
          <p:cNvSpPr txBox="1"/>
          <p:nvPr/>
        </p:nvSpPr>
        <p:spPr>
          <a:xfrm>
            <a:off x="5999289" y="3603244"/>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4</a:t>
            </a:r>
            <a:endParaRPr sz="1600">
              <a:latin typeface="Calibri"/>
              <a:cs typeface="Calibri"/>
            </a:endParaRPr>
          </a:p>
        </p:txBody>
      </p:sp>
      <p:grpSp>
        <p:nvGrpSpPr>
          <p:cNvPr id="23" name="object 23"/>
          <p:cNvGrpSpPr/>
          <p:nvPr/>
        </p:nvGrpSpPr>
        <p:grpSpPr>
          <a:xfrm>
            <a:off x="5840167" y="2958487"/>
            <a:ext cx="2089785" cy="2442210"/>
            <a:chOff x="5840167" y="2958487"/>
            <a:chExt cx="2089785" cy="2442210"/>
          </a:xfrm>
        </p:grpSpPr>
        <p:sp>
          <p:nvSpPr>
            <p:cNvPr id="24" name="object 24"/>
            <p:cNvSpPr/>
            <p:nvPr/>
          </p:nvSpPr>
          <p:spPr>
            <a:xfrm>
              <a:off x="5840158" y="3871277"/>
              <a:ext cx="381000" cy="1529080"/>
            </a:xfrm>
            <a:custGeom>
              <a:avLst/>
              <a:gdLst/>
              <a:ahLst/>
              <a:cxnLst/>
              <a:rect l="l" t="t" r="r" b="b"/>
              <a:pathLst>
                <a:path w="381000" h="1529079">
                  <a:moveTo>
                    <a:pt x="380530" y="57086"/>
                  </a:moveTo>
                  <a:lnTo>
                    <a:pt x="379095" y="42875"/>
                  </a:lnTo>
                  <a:lnTo>
                    <a:pt x="377672" y="28651"/>
                  </a:lnTo>
                  <a:lnTo>
                    <a:pt x="366052" y="29819"/>
                  </a:lnTo>
                  <a:lnTo>
                    <a:pt x="365175" y="29997"/>
                  </a:lnTo>
                  <a:lnTo>
                    <a:pt x="357759" y="32207"/>
                  </a:lnTo>
                  <a:lnTo>
                    <a:pt x="350520" y="28575"/>
                  </a:lnTo>
                  <a:lnTo>
                    <a:pt x="293370" y="0"/>
                  </a:lnTo>
                  <a:lnTo>
                    <a:pt x="293370" y="28575"/>
                  </a:lnTo>
                  <a:lnTo>
                    <a:pt x="0" y="28575"/>
                  </a:lnTo>
                  <a:lnTo>
                    <a:pt x="0" y="57150"/>
                  </a:lnTo>
                  <a:lnTo>
                    <a:pt x="293370" y="57150"/>
                  </a:lnTo>
                  <a:lnTo>
                    <a:pt x="293370" y="84480"/>
                  </a:lnTo>
                  <a:lnTo>
                    <a:pt x="262940" y="133451"/>
                  </a:lnTo>
                  <a:lnTo>
                    <a:pt x="243535" y="174104"/>
                  </a:lnTo>
                  <a:lnTo>
                    <a:pt x="225298" y="220027"/>
                  </a:lnTo>
                  <a:lnTo>
                    <a:pt x="208330" y="270725"/>
                  </a:lnTo>
                  <a:lnTo>
                    <a:pt x="192811" y="325526"/>
                  </a:lnTo>
                  <a:lnTo>
                    <a:pt x="178790" y="384251"/>
                  </a:lnTo>
                  <a:lnTo>
                    <a:pt x="166484" y="446189"/>
                  </a:lnTo>
                  <a:lnTo>
                    <a:pt x="156032" y="510832"/>
                  </a:lnTo>
                  <a:lnTo>
                    <a:pt x="147624" y="577634"/>
                  </a:lnTo>
                  <a:lnTo>
                    <a:pt x="141401" y="646061"/>
                  </a:lnTo>
                  <a:lnTo>
                    <a:pt x="137541" y="715594"/>
                  </a:lnTo>
                  <a:lnTo>
                    <a:pt x="136207" y="785685"/>
                  </a:lnTo>
                  <a:lnTo>
                    <a:pt x="137528" y="855802"/>
                  </a:lnTo>
                  <a:lnTo>
                    <a:pt x="141363" y="925347"/>
                  </a:lnTo>
                  <a:lnTo>
                    <a:pt x="147574" y="993800"/>
                  </a:lnTo>
                  <a:lnTo>
                    <a:pt x="155968" y="1060602"/>
                  </a:lnTo>
                  <a:lnTo>
                    <a:pt x="166382" y="1125220"/>
                  </a:lnTo>
                  <a:lnTo>
                    <a:pt x="178676" y="1187132"/>
                  </a:lnTo>
                  <a:lnTo>
                    <a:pt x="192659" y="1245819"/>
                  </a:lnTo>
                  <a:lnTo>
                    <a:pt x="208191" y="1300721"/>
                  </a:lnTo>
                  <a:lnTo>
                    <a:pt x="225158" y="1351521"/>
                  </a:lnTo>
                  <a:lnTo>
                    <a:pt x="243332" y="1397368"/>
                  </a:lnTo>
                  <a:lnTo>
                    <a:pt x="262648" y="1437932"/>
                  </a:lnTo>
                  <a:lnTo>
                    <a:pt x="283019" y="1472730"/>
                  </a:lnTo>
                  <a:lnTo>
                    <a:pt x="299961" y="1493431"/>
                  </a:lnTo>
                  <a:lnTo>
                    <a:pt x="283883" y="1518031"/>
                  </a:lnTo>
                  <a:lnTo>
                    <a:pt x="379095" y="1529054"/>
                  </a:lnTo>
                  <a:lnTo>
                    <a:pt x="362991" y="1501457"/>
                  </a:lnTo>
                  <a:lnTo>
                    <a:pt x="330796" y="1446263"/>
                  </a:lnTo>
                  <a:lnTo>
                    <a:pt x="315620" y="1469478"/>
                  </a:lnTo>
                  <a:lnTo>
                    <a:pt x="316979" y="1471383"/>
                  </a:lnTo>
                  <a:lnTo>
                    <a:pt x="315620" y="1469478"/>
                  </a:lnTo>
                  <a:lnTo>
                    <a:pt x="314667" y="1468107"/>
                  </a:lnTo>
                  <a:lnTo>
                    <a:pt x="307301" y="1457655"/>
                  </a:lnTo>
                  <a:lnTo>
                    <a:pt x="278879" y="1406525"/>
                  </a:lnTo>
                  <a:lnTo>
                    <a:pt x="260807" y="1364932"/>
                  </a:lnTo>
                  <a:lnTo>
                    <a:pt x="243738" y="1318044"/>
                  </a:lnTo>
                  <a:lnTo>
                    <a:pt x="220459" y="1239189"/>
                  </a:lnTo>
                  <a:lnTo>
                    <a:pt x="206705" y="1181569"/>
                  </a:lnTo>
                  <a:lnTo>
                    <a:pt x="194602" y="1120673"/>
                  </a:lnTo>
                  <a:lnTo>
                    <a:pt x="184315" y="1057033"/>
                  </a:lnTo>
                  <a:lnTo>
                    <a:pt x="176022" y="991209"/>
                  </a:lnTo>
                  <a:lnTo>
                    <a:pt x="169900" y="923772"/>
                  </a:lnTo>
                  <a:lnTo>
                    <a:pt x="166090" y="855268"/>
                  </a:lnTo>
                  <a:lnTo>
                    <a:pt x="164782" y="786231"/>
                  </a:lnTo>
                  <a:lnTo>
                    <a:pt x="166077" y="717169"/>
                  </a:lnTo>
                  <a:lnTo>
                    <a:pt x="169862" y="648652"/>
                  </a:lnTo>
                  <a:lnTo>
                    <a:pt x="175971" y="581202"/>
                  </a:lnTo>
                  <a:lnTo>
                    <a:pt x="184251" y="515378"/>
                  </a:lnTo>
                  <a:lnTo>
                    <a:pt x="194513" y="451751"/>
                  </a:lnTo>
                  <a:lnTo>
                    <a:pt x="206590" y="390880"/>
                  </a:lnTo>
                  <a:lnTo>
                    <a:pt x="220306" y="333311"/>
                  </a:lnTo>
                  <a:lnTo>
                    <a:pt x="235534" y="279450"/>
                  </a:lnTo>
                  <a:lnTo>
                    <a:pt x="252006" y="230174"/>
                  </a:lnTo>
                  <a:lnTo>
                    <a:pt x="269544" y="185928"/>
                  </a:lnTo>
                  <a:lnTo>
                    <a:pt x="287921" y="147307"/>
                  </a:lnTo>
                  <a:lnTo>
                    <a:pt x="316395" y="101295"/>
                  </a:lnTo>
                  <a:lnTo>
                    <a:pt x="344487" y="71374"/>
                  </a:lnTo>
                  <a:lnTo>
                    <a:pt x="362229" y="60820"/>
                  </a:lnTo>
                  <a:lnTo>
                    <a:pt x="362915" y="60477"/>
                  </a:lnTo>
                  <a:lnTo>
                    <a:pt x="364680" y="59956"/>
                  </a:lnTo>
                  <a:lnTo>
                    <a:pt x="370700" y="58166"/>
                  </a:lnTo>
                  <a:lnTo>
                    <a:pt x="371157" y="58026"/>
                  </a:lnTo>
                  <a:lnTo>
                    <a:pt x="375031" y="57632"/>
                  </a:lnTo>
                  <a:lnTo>
                    <a:pt x="380530" y="57086"/>
                  </a:lnTo>
                  <a:close/>
                </a:path>
              </a:pathLst>
            </a:custGeom>
            <a:solidFill>
              <a:srgbClr val="000000"/>
            </a:solidFill>
          </p:spPr>
          <p:txBody>
            <a:bodyPr wrap="square" lIns="0" tIns="0" rIns="0" bIns="0" rtlCol="0"/>
            <a:lstStyle/>
            <a:p>
              <a:endParaRPr/>
            </a:p>
          </p:txBody>
        </p:sp>
        <p:sp>
          <p:nvSpPr>
            <p:cNvPr id="25" name="object 25"/>
            <p:cNvSpPr/>
            <p:nvPr/>
          </p:nvSpPr>
          <p:spPr>
            <a:xfrm>
              <a:off x="7486458" y="2966425"/>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26" name="object 26"/>
            <p:cNvSpPr/>
            <p:nvPr/>
          </p:nvSpPr>
          <p:spPr>
            <a:xfrm>
              <a:off x="6654704" y="3310023"/>
              <a:ext cx="903605" cy="604520"/>
            </a:xfrm>
            <a:custGeom>
              <a:avLst/>
              <a:gdLst/>
              <a:ahLst/>
              <a:cxnLst/>
              <a:rect l="l" t="t" r="r" b="b"/>
              <a:pathLst>
                <a:path w="903604" h="604520">
                  <a:moveTo>
                    <a:pt x="47861" y="521081"/>
                  </a:moveTo>
                  <a:lnTo>
                    <a:pt x="0" y="604117"/>
                  </a:lnTo>
                  <a:lnTo>
                    <a:pt x="95147" y="592584"/>
                  </a:lnTo>
                  <a:lnTo>
                    <a:pt x="84596" y="576630"/>
                  </a:lnTo>
                  <a:lnTo>
                    <a:pt x="67467" y="576630"/>
                  </a:lnTo>
                  <a:lnTo>
                    <a:pt x="51706" y="552795"/>
                  </a:lnTo>
                  <a:lnTo>
                    <a:pt x="63623" y="544915"/>
                  </a:lnTo>
                  <a:lnTo>
                    <a:pt x="47861" y="521081"/>
                  </a:lnTo>
                  <a:close/>
                </a:path>
                <a:path w="903604" h="604520">
                  <a:moveTo>
                    <a:pt x="63623" y="544915"/>
                  </a:moveTo>
                  <a:lnTo>
                    <a:pt x="51706" y="552795"/>
                  </a:lnTo>
                  <a:lnTo>
                    <a:pt x="67467" y="576630"/>
                  </a:lnTo>
                  <a:lnTo>
                    <a:pt x="79385" y="568749"/>
                  </a:lnTo>
                  <a:lnTo>
                    <a:pt x="63623" y="544915"/>
                  </a:lnTo>
                  <a:close/>
                </a:path>
                <a:path w="903604" h="604520">
                  <a:moveTo>
                    <a:pt x="79385" y="568749"/>
                  </a:moveTo>
                  <a:lnTo>
                    <a:pt x="67467" y="576630"/>
                  </a:lnTo>
                  <a:lnTo>
                    <a:pt x="84596" y="576630"/>
                  </a:lnTo>
                  <a:lnTo>
                    <a:pt x="79385" y="568749"/>
                  </a:lnTo>
                  <a:close/>
                </a:path>
                <a:path w="903604" h="604520">
                  <a:moveTo>
                    <a:pt x="887639" y="0"/>
                  </a:moveTo>
                  <a:lnTo>
                    <a:pt x="63623" y="544915"/>
                  </a:lnTo>
                  <a:lnTo>
                    <a:pt x="79385" y="568749"/>
                  </a:lnTo>
                  <a:lnTo>
                    <a:pt x="903401" y="23834"/>
                  </a:lnTo>
                  <a:lnTo>
                    <a:pt x="887639" y="0"/>
                  </a:lnTo>
                  <a:close/>
                </a:path>
              </a:pathLst>
            </a:custGeom>
            <a:solidFill>
              <a:srgbClr val="000000"/>
            </a:solidFill>
          </p:spPr>
          <p:txBody>
            <a:bodyPr wrap="square" lIns="0" tIns="0" rIns="0" bIns="0" rtlCol="0"/>
            <a:lstStyle/>
            <a:p>
              <a:endParaRPr/>
            </a:p>
          </p:txBody>
        </p:sp>
      </p:grpSp>
      <p:sp>
        <p:nvSpPr>
          <p:cNvPr id="27" name="object 27"/>
          <p:cNvSpPr txBox="1"/>
          <p:nvPr/>
        </p:nvSpPr>
        <p:spPr>
          <a:xfrm>
            <a:off x="5808564" y="3133852"/>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4</a:t>
            </a:r>
            <a:endParaRPr sz="1600">
              <a:latin typeface="Calibri"/>
              <a:cs typeface="Calibri"/>
            </a:endParaRPr>
          </a:p>
        </p:txBody>
      </p:sp>
      <p:sp>
        <p:nvSpPr>
          <p:cNvPr id="28" name="object 28"/>
          <p:cNvSpPr txBox="1"/>
          <p:nvPr/>
        </p:nvSpPr>
        <p:spPr>
          <a:xfrm>
            <a:off x="7204576" y="3222244"/>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3</a:t>
            </a:r>
            <a:endParaRPr sz="1600">
              <a:latin typeface="Calibri"/>
              <a:cs typeface="Calibri"/>
            </a:endParaRPr>
          </a:p>
        </p:txBody>
      </p:sp>
      <p:sp>
        <p:nvSpPr>
          <p:cNvPr id="29" name="object 29"/>
          <p:cNvSpPr/>
          <p:nvPr/>
        </p:nvSpPr>
        <p:spPr>
          <a:xfrm>
            <a:off x="6645069" y="2392667"/>
            <a:ext cx="905510" cy="635000"/>
          </a:xfrm>
          <a:custGeom>
            <a:avLst/>
            <a:gdLst/>
            <a:ahLst/>
            <a:cxnLst/>
            <a:rect l="l" t="t" r="r" b="b"/>
            <a:pathLst>
              <a:path w="905509" h="635000">
                <a:moveTo>
                  <a:pt x="826597" y="597587"/>
                </a:moveTo>
                <a:lnTo>
                  <a:pt x="810295" y="621057"/>
                </a:lnTo>
                <a:lnTo>
                  <a:pt x="905155" y="634756"/>
                </a:lnTo>
                <a:lnTo>
                  <a:pt x="889299" y="605737"/>
                </a:lnTo>
                <a:lnTo>
                  <a:pt x="838332" y="605737"/>
                </a:lnTo>
                <a:lnTo>
                  <a:pt x="826597" y="597587"/>
                </a:lnTo>
                <a:close/>
              </a:path>
              <a:path w="905509" h="635000">
                <a:moveTo>
                  <a:pt x="842897" y="574118"/>
                </a:moveTo>
                <a:lnTo>
                  <a:pt x="826597" y="597587"/>
                </a:lnTo>
                <a:lnTo>
                  <a:pt x="838332" y="605737"/>
                </a:lnTo>
                <a:lnTo>
                  <a:pt x="854632" y="582269"/>
                </a:lnTo>
                <a:lnTo>
                  <a:pt x="842897" y="574118"/>
                </a:lnTo>
                <a:close/>
              </a:path>
              <a:path w="905509" h="635000">
                <a:moveTo>
                  <a:pt x="859198" y="550649"/>
                </a:moveTo>
                <a:lnTo>
                  <a:pt x="842897" y="574118"/>
                </a:lnTo>
                <a:lnTo>
                  <a:pt x="854632" y="582269"/>
                </a:lnTo>
                <a:lnTo>
                  <a:pt x="838332" y="605737"/>
                </a:lnTo>
                <a:lnTo>
                  <a:pt x="889299" y="605737"/>
                </a:lnTo>
                <a:lnTo>
                  <a:pt x="859198" y="550649"/>
                </a:lnTo>
                <a:close/>
              </a:path>
              <a:path w="905509" h="635000">
                <a:moveTo>
                  <a:pt x="16300" y="0"/>
                </a:moveTo>
                <a:lnTo>
                  <a:pt x="0" y="23469"/>
                </a:lnTo>
                <a:lnTo>
                  <a:pt x="826597" y="597587"/>
                </a:lnTo>
                <a:lnTo>
                  <a:pt x="842897" y="574118"/>
                </a:lnTo>
                <a:lnTo>
                  <a:pt x="16300" y="0"/>
                </a:lnTo>
                <a:close/>
              </a:path>
            </a:pathLst>
          </a:custGeom>
          <a:solidFill>
            <a:srgbClr val="000000"/>
          </a:solidFill>
        </p:spPr>
        <p:txBody>
          <a:bodyPr wrap="square" lIns="0" tIns="0" rIns="0" bIns="0" rtlCol="0"/>
          <a:lstStyle/>
          <a:p>
            <a:endParaRPr/>
          </a:p>
        </p:txBody>
      </p:sp>
      <p:sp>
        <p:nvSpPr>
          <p:cNvPr id="30" name="object 30"/>
          <p:cNvSpPr txBox="1"/>
          <p:nvPr/>
        </p:nvSpPr>
        <p:spPr>
          <a:xfrm>
            <a:off x="6597582" y="4136644"/>
            <a:ext cx="410845" cy="269240"/>
          </a:xfrm>
          <a:prstGeom prst="rect">
            <a:avLst/>
          </a:prstGeom>
        </p:spPr>
        <p:txBody>
          <a:bodyPr vert="horz" wrap="square" lIns="0" tIns="12700" rIns="0" bIns="0" rtlCol="0">
            <a:spAutoFit/>
          </a:bodyPr>
          <a:lstStyle/>
          <a:p>
            <a:pPr marL="12700">
              <a:lnSpc>
                <a:spcPct val="100000"/>
              </a:lnSpc>
              <a:spcBef>
                <a:spcPts val="100"/>
              </a:spcBef>
            </a:pPr>
            <a:r>
              <a:rPr sz="2400" baseline="1736" dirty="0">
                <a:latin typeface="Calibri"/>
                <a:cs typeface="Calibri"/>
              </a:rPr>
              <a:t>5</a:t>
            </a:r>
            <a:r>
              <a:rPr sz="2400" spc="-187" baseline="1736" dirty="0">
                <a:latin typeface="Calibri"/>
                <a:cs typeface="Calibri"/>
              </a:rPr>
              <a:t> </a:t>
            </a:r>
            <a:r>
              <a:rPr sz="1600" dirty="0">
                <a:latin typeface="Calibri"/>
                <a:cs typeface="Calibri"/>
              </a:rPr>
              <a:t>+</a:t>
            </a:r>
            <a:r>
              <a:rPr sz="1600" spc="15" dirty="0">
                <a:latin typeface="Calibri"/>
                <a:cs typeface="Calibri"/>
              </a:rPr>
              <a:t> </a:t>
            </a:r>
            <a:r>
              <a:rPr sz="1600" dirty="0">
                <a:latin typeface="Calibri"/>
                <a:cs typeface="Calibri"/>
              </a:rPr>
              <a:t>3</a:t>
            </a:r>
            <a:endParaRPr sz="1600">
              <a:latin typeface="Calibri"/>
              <a:cs typeface="Calibri"/>
            </a:endParaRPr>
          </a:p>
        </p:txBody>
      </p:sp>
      <p:sp>
        <p:nvSpPr>
          <p:cNvPr id="31" name="object 31"/>
          <p:cNvSpPr txBox="1"/>
          <p:nvPr/>
        </p:nvSpPr>
        <p:spPr>
          <a:xfrm>
            <a:off x="6614581" y="4871211"/>
            <a:ext cx="4083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r>
              <a:rPr sz="1600" spc="-150" dirty="0">
                <a:latin typeface="Calibri"/>
                <a:cs typeface="Calibri"/>
              </a:rPr>
              <a:t> </a:t>
            </a:r>
            <a:r>
              <a:rPr sz="2400" baseline="1736" dirty="0">
                <a:latin typeface="Calibri"/>
                <a:cs typeface="Calibri"/>
              </a:rPr>
              <a:t>+</a:t>
            </a:r>
            <a:r>
              <a:rPr sz="2400" spc="22" baseline="1736" dirty="0">
                <a:latin typeface="Calibri"/>
                <a:cs typeface="Calibri"/>
              </a:rPr>
              <a:t> </a:t>
            </a:r>
            <a:r>
              <a:rPr sz="2400" baseline="1736" dirty="0">
                <a:latin typeface="Calibri"/>
                <a:cs typeface="Calibri"/>
              </a:rPr>
              <a:t>3</a:t>
            </a:r>
            <a:endParaRPr sz="2400" baseline="1736">
              <a:latin typeface="Calibri"/>
              <a:cs typeface="Calibri"/>
            </a:endParaRPr>
          </a:p>
        </p:txBody>
      </p:sp>
      <p:sp>
        <p:nvSpPr>
          <p:cNvPr id="32" name="object 32"/>
          <p:cNvSpPr/>
          <p:nvPr/>
        </p:nvSpPr>
        <p:spPr>
          <a:xfrm>
            <a:off x="6240818" y="3382581"/>
            <a:ext cx="1477645" cy="1311910"/>
          </a:xfrm>
          <a:custGeom>
            <a:avLst/>
            <a:gdLst/>
            <a:ahLst/>
            <a:cxnLst/>
            <a:rect l="l" t="t" r="r" b="b"/>
            <a:pathLst>
              <a:path w="1477645" h="1311910">
                <a:moveTo>
                  <a:pt x="98552" y="1084973"/>
                </a:moveTo>
                <a:lnTo>
                  <a:pt x="90246" y="1080096"/>
                </a:lnTo>
                <a:lnTo>
                  <a:pt x="75844" y="1071676"/>
                </a:lnTo>
                <a:lnTo>
                  <a:pt x="75844" y="1080096"/>
                </a:lnTo>
                <a:lnTo>
                  <a:pt x="75387" y="1078598"/>
                </a:lnTo>
                <a:lnTo>
                  <a:pt x="75844" y="1080096"/>
                </a:lnTo>
                <a:lnTo>
                  <a:pt x="75844" y="1071676"/>
                </a:lnTo>
                <a:lnTo>
                  <a:pt x="74764" y="1071041"/>
                </a:lnTo>
                <a:lnTo>
                  <a:pt x="75768" y="1070051"/>
                </a:lnTo>
                <a:lnTo>
                  <a:pt x="77304" y="1068539"/>
                </a:lnTo>
                <a:lnTo>
                  <a:pt x="73799" y="1070508"/>
                </a:lnTo>
                <a:lnTo>
                  <a:pt x="75450" y="1070051"/>
                </a:lnTo>
                <a:lnTo>
                  <a:pt x="74053" y="1070457"/>
                </a:lnTo>
                <a:lnTo>
                  <a:pt x="74053" y="1074153"/>
                </a:lnTo>
                <a:lnTo>
                  <a:pt x="71323" y="1074153"/>
                </a:lnTo>
                <a:lnTo>
                  <a:pt x="70891" y="1074153"/>
                </a:lnTo>
                <a:lnTo>
                  <a:pt x="70764" y="1074026"/>
                </a:lnTo>
                <a:lnTo>
                  <a:pt x="71094" y="1074026"/>
                </a:lnTo>
                <a:lnTo>
                  <a:pt x="74015" y="1074026"/>
                </a:lnTo>
                <a:lnTo>
                  <a:pt x="74053" y="1074153"/>
                </a:lnTo>
                <a:lnTo>
                  <a:pt x="74053" y="1070457"/>
                </a:lnTo>
                <a:lnTo>
                  <a:pt x="73774" y="1070533"/>
                </a:lnTo>
                <a:lnTo>
                  <a:pt x="73406" y="1070622"/>
                </a:lnTo>
                <a:lnTo>
                  <a:pt x="73355" y="1070762"/>
                </a:lnTo>
                <a:lnTo>
                  <a:pt x="73380" y="1070914"/>
                </a:lnTo>
                <a:lnTo>
                  <a:pt x="73444" y="1071283"/>
                </a:lnTo>
                <a:lnTo>
                  <a:pt x="73761" y="1070749"/>
                </a:lnTo>
                <a:lnTo>
                  <a:pt x="73888" y="1070533"/>
                </a:lnTo>
                <a:lnTo>
                  <a:pt x="73761" y="1070749"/>
                </a:lnTo>
                <a:lnTo>
                  <a:pt x="73736" y="1072057"/>
                </a:lnTo>
                <a:lnTo>
                  <a:pt x="73621" y="1072311"/>
                </a:lnTo>
                <a:lnTo>
                  <a:pt x="73609" y="1072184"/>
                </a:lnTo>
                <a:lnTo>
                  <a:pt x="73736" y="1072057"/>
                </a:lnTo>
                <a:lnTo>
                  <a:pt x="73736" y="1070800"/>
                </a:lnTo>
                <a:lnTo>
                  <a:pt x="73596" y="1071041"/>
                </a:lnTo>
                <a:lnTo>
                  <a:pt x="73494" y="1071562"/>
                </a:lnTo>
                <a:lnTo>
                  <a:pt x="73444" y="1071283"/>
                </a:lnTo>
                <a:lnTo>
                  <a:pt x="73380" y="1070914"/>
                </a:lnTo>
                <a:lnTo>
                  <a:pt x="73355" y="1070762"/>
                </a:lnTo>
                <a:lnTo>
                  <a:pt x="72148" y="1063815"/>
                </a:lnTo>
                <a:lnTo>
                  <a:pt x="70294" y="1049642"/>
                </a:lnTo>
                <a:lnTo>
                  <a:pt x="66649" y="1010094"/>
                </a:lnTo>
                <a:lnTo>
                  <a:pt x="63347" y="958291"/>
                </a:lnTo>
                <a:lnTo>
                  <a:pt x="60540" y="896823"/>
                </a:lnTo>
                <a:lnTo>
                  <a:pt x="58381" y="828128"/>
                </a:lnTo>
                <a:lnTo>
                  <a:pt x="57226" y="764438"/>
                </a:lnTo>
                <a:lnTo>
                  <a:pt x="85712" y="764222"/>
                </a:lnTo>
                <a:lnTo>
                  <a:pt x="78511" y="750074"/>
                </a:lnTo>
                <a:lnTo>
                  <a:pt x="42202" y="678827"/>
                </a:lnTo>
                <a:lnTo>
                  <a:pt x="0" y="764870"/>
                </a:lnTo>
                <a:lnTo>
                  <a:pt x="28651" y="764654"/>
                </a:lnTo>
                <a:lnTo>
                  <a:pt x="29006" y="792467"/>
                </a:lnTo>
                <a:lnTo>
                  <a:pt x="30810" y="864222"/>
                </a:lnTo>
                <a:lnTo>
                  <a:pt x="33337" y="930033"/>
                </a:lnTo>
                <a:lnTo>
                  <a:pt x="36436" y="987552"/>
                </a:lnTo>
                <a:lnTo>
                  <a:pt x="40017" y="1034503"/>
                </a:lnTo>
                <a:lnTo>
                  <a:pt x="46418" y="1081493"/>
                </a:lnTo>
                <a:lnTo>
                  <a:pt x="62611" y="1101039"/>
                </a:lnTo>
                <a:lnTo>
                  <a:pt x="74485" y="1099934"/>
                </a:lnTo>
                <a:lnTo>
                  <a:pt x="95389" y="1090371"/>
                </a:lnTo>
                <a:lnTo>
                  <a:pt x="98552" y="1084973"/>
                </a:lnTo>
                <a:close/>
              </a:path>
              <a:path w="1477645" h="1311910">
                <a:moveTo>
                  <a:pt x="1477632" y="723"/>
                </a:moveTo>
                <a:lnTo>
                  <a:pt x="1449070" y="0"/>
                </a:lnTo>
                <a:lnTo>
                  <a:pt x="1447546" y="59715"/>
                </a:lnTo>
                <a:lnTo>
                  <a:pt x="1443088" y="118592"/>
                </a:lnTo>
                <a:lnTo>
                  <a:pt x="1435773" y="177266"/>
                </a:lnTo>
                <a:lnTo>
                  <a:pt x="1425702" y="235623"/>
                </a:lnTo>
                <a:lnTo>
                  <a:pt x="1412963" y="293535"/>
                </a:lnTo>
                <a:lnTo>
                  <a:pt x="1397660" y="350875"/>
                </a:lnTo>
                <a:lnTo>
                  <a:pt x="1379880" y="407543"/>
                </a:lnTo>
                <a:lnTo>
                  <a:pt x="1359725" y="463423"/>
                </a:lnTo>
                <a:lnTo>
                  <a:pt x="1337271" y="518375"/>
                </a:lnTo>
                <a:lnTo>
                  <a:pt x="1312633" y="572312"/>
                </a:lnTo>
                <a:lnTo>
                  <a:pt x="1285900" y="625081"/>
                </a:lnTo>
                <a:lnTo>
                  <a:pt x="1257173" y="676592"/>
                </a:lnTo>
                <a:lnTo>
                  <a:pt x="1226540" y="726719"/>
                </a:lnTo>
                <a:lnTo>
                  <a:pt x="1194092" y="775335"/>
                </a:lnTo>
                <a:lnTo>
                  <a:pt x="1159941" y="822325"/>
                </a:lnTo>
                <a:lnTo>
                  <a:pt x="1124178" y="867587"/>
                </a:lnTo>
                <a:lnTo>
                  <a:pt x="1086904" y="910983"/>
                </a:lnTo>
                <a:lnTo>
                  <a:pt x="1048207" y="952398"/>
                </a:lnTo>
                <a:lnTo>
                  <a:pt x="1008202" y="991730"/>
                </a:lnTo>
                <a:lnTo>
                  <a:pt x="966978" y="1028839"/>
                </a:lnTo>
                <a:lnTo>
                  <a:pt x="924623" y="1063637"/>
                </a:lnTo>
                <a:lnTo>
                  <a:pt x="881265" y="1095984"/>
                </a:lnTo>
                <a:lnTo>
                  <a:pt x="836968" y="1125778"/>
                </a:lnTo>
                <a:lnTo>
                  <a:pt x="791870" y="1152906"/>
                </a:lnTo>
                <a:lnTo>
                  <a:pt x="746036" y="1177251"/>
                </a:lnTo>
                <a:lnTo>
                  <a:pt x="699592" y="1198689"/>
                </a:lnTo>
                <a:lnTo>
                  <a:pt x="652614" y="1217129"/>
                </a:lnTo>
                <a:lnTo>
                  <a:pt x="605231" y="1232446"/>
                </a:lnTo>
                <a:lnTo>
                  <a:pt x="557504" y="1244536"/>
                </a:lnTo>
                <a:lnTo>
                  <a:pt x="509562" y="1253299"/>
                </a:lnTo>
                <a:lnTo>
                  <a:pt x="498398" y="1254264"/>
                </a:lnTo>
                <a:lnTo>
                  <a:pt x="496455" y="1226007"/>
                </a:lnTo>
                <a:lnTo>
                  <a:pt x="413880" y="1274660"/>
                </a:lnTo>
                <a:lnTo>
                  <a:pt x="502348" y="1311529"/>
                </a:lnTo>
                <a:lnTo>
                  <a:pt x="500443" y="1283982"/>
                </a:lnTo>
                <a:lnTo>
                  <a:pt x="500367" y="1282712"/>
                </a:lnTo>
                <a:lnTo>
                  <a:pt x="564540" y="1272235"/>
                </a:lnTo>
                <a:lnTo>
                  <a:pt x="614032" y="1259624"/>
                </a:lnTo>
                <a:lnTo>
                  <a:pt x="663079" y="1243723"/>
                </a:lnTo>
                <a:lnTo>
                  <a:pt x="711581" y="1224622"/>
                </a:lnTo>
                <a:lnTo>
                  <a:pt x="759447" y="1202474"/>
                </a:lnTo>
                <a:lnTo>
                  <a:pt x="806602" y="1177391"/>
                </a:lnTo>
                <a:lnTo>
                  <a:pt x="852932" y="1149489"/>
                </a:lnTo>
                <a:lnTo>
                  <a:pt x="898347" y="1118882"/>
                </a:lnTo>
                <a:lnTo>
                  <a:pt x="942771" y="1085710"/>
                </a:lnTo>
                <a:lnTo>
                  <a:pt x="986104" y="1050074"/>
                </a:lnTo>
                <a:lnTo>
                  <a:pt x="1028242" y="1012101"/>
                </a:lnTo>
                <a:lnTo>
                  <a:pt x="1069098" y="971905"/>
                </a:lnTo>
                <a:lnTo>
                  <a:pt x="1108583" y="929589"/>
                </a:lnTo>
                <a:lnTo>
                  <a:pt x="1146606" y="885291"/>
                </a:lnTo>
                <a:lnTo>
                  <a:pt x="1183068" y="839127"/>
                </a:lnTo>
                <a:lnTo>
                  <a:pt x="1217866" y="791197"/>
                </a:lnTo>
                <a:lnTo>
                  <a:pt x="1250924" y="741616"/>
                </a:lnTo>
                <a:lnTo>
                  <a:pt x="1282128" y="690511"/>
                </a:lnTo>
                <a:lnTo>
                  <a:pt x="1311402" y="637997"/>
                </a:lnTo>
                <a:lnTo>
                  <a:pt x="1338630" y="584174"/>
                </a:lnTo>
                <a:lnTo>
                  <a:pt x="1363738" y="529183"/>
                </a:lnTo>
                <a:lnTo>
                  <a:pt x="1386611" y="473113"/>
                </a:lnTo>
                <a:lnTo>
                  <a:pt x="1407147" y="416090"/>
                </a:lnTo>
                <a:lnTo>
                  <a:pt x="1425270" y="358241"/>
                </a:lnTo>
                <a:lnTo>
                  <a:pt x="1440878" y="299656"/>
                </a:lnTo>
                <a:lnTo>
                  <a:pt x="1453857" y="240474"/>
                </a:lnTo>
                <a:lnTo>
                  <a:pt x="1464132" y="180797"/>
                </a:lnTo>
                <a:lnTo>
                  <a:pt x="1471574" y="120751"/>
                </a:lnTo>
                <a:lnTo>
                  <a:pt x="1476121" y="60439"/>
                </a:lnTo>
                <a:lnTo>
                  <a:pt x="1477632" y="723"/>
                </a:lnTo>
                <a:close/>
              </a:path>
            </a:pathLst>
          </a:custGeom>
          <a:solidFill>
            <a:srgbClr val="000000"/>
          </a:solidFill>
        </p:spPr>
        <p:txBody>
          <a:bodyPr wrap="square" lIns="0" tIns="0" rIns="0" bIns="0" rtlCol="0"/>
          <a:lstStyle/>
          <a:p>
            <a:endParaRPr/>
          </a:p>
        </p:txBody>
      </p:sp>
      <p:sp>
        <p:nvSpPr>
          <p:cNvPr id="33" name="object 33"/>
          <p:cNvSpPr txBox="1"/>
          <p:nvPr/>
        </p:nvSpPr>
        <p:spPr>
          <a:xfrm>
            <a:off x="7624665" y="388670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C00000"/>
                </a:solidFill>
                <a:latin typeface="Calibri"/>
                <a:cs typeface="Calibri"/>
              </a:rPr>
              <a:t>3</a:t>
            </a:r>
            <a:endParaRPr sz="1600">
              <a:latin typeface="Calibri"/>
              <a:cs typeface="Calibri"/>
            </a:endParaRPr>
          </a:p>
        </p:txBody>
      </p:sp>
      <p:sp>
        <p:nvSpPr>
          <p:cNvPr id="38" name="object 38"/>
          <p:cNvSpPr txBox="1"/>
          <p:nvPr/>
        </p:nvSpPr>
        <p:spPr>
          <a:xfrm>
            <a:off x="6363957" y="5249942"/>
            <a:ext cx="146050" cy="304800"/>
          </a:xfrm>
          <a:prstGeom prst="rect">
            <a:avLst/>
          </a:prstGeom>
        </p:spPr>
        <p:txBody>
          <a:bodyPr vert="horz" wrap="square" lIns="0" tIns="1270" rIns="0" bIns="0" rtlCol="0">
            <a:spAutoFit/>
          </a:bodyPr>
          <a:lstStyle/>
          <a:p>
            <a:pPr marL="12700">
              <a:lnSpc>
                <a:spcPct val="100000"/>
              </a:lnSpc>
              <a:spcBef>
                <a:spcPts val="10"/>
              </a:spcBef>
            </a:pPr>
            <a:r>
              <a:rPr sz="1800" dirty="0">
                <a:latin typeface="Calibri"/>
                <a:cs typeface="Calibri"/>
              </a:rPr>
              <a:t>h</a:t>
            </a:r>
            <a:endParaRPr sz="1800">
              <a:latin typeface="Calibri"/>
              <a:cs typeface="Calibri"/>
            </a:endParaRPr>
          </a:p>
        </p:txBody>
      </p:sp>
      <p:sp>
        <p:nvSpPr>
          <p:cNvPr id="34" name="object 34"/>
          <p:cNvSpPr txBox="1"/>
          <p:nvPr/>
        </p:nvSpPr>
        <p:spPr>
          <a:xfrm>
            <a:off x="7369264" y="2544459"/>
            <a:ext cx="407670" cy="766445"/>
          </a:xfrm>
          <a:prstGeom prst="rect">
            <a:avLst/>
          </a:prstGeom>
        </p:spPr>
        <p:txBody>
          <a:bodyPr vert="horz" wrap="square" lIns="0" tIns="117475" rIns="0" bIns="0" rtlCol="0">
            <a:spAutoFit/>
          </a:bodyPr>
          <a:lstStyle/>
          <a:p>
            <a:pPr marR="11430" algn="r">
              <a:lnSpc>
                <a:spcPct val="100000"/>
              </a:lnSpc>
              <a:spcBef>
                <a:spcPts val="925"/>
              </a:spcBef>
            </a:pPr>
            <a:r>
              <a:rPr sz="1600" dirty="0">
                <a:latin typeface="Calibri"/>
                <a:cs typeface="Calibri"/>
              </a:rPr>
              <a:t>3</a:t>
            </a:r>
            <a:r>
              <a:rPr sz="1600" spc="-210" dirty="0">
                <a:latin typeface="Calibri"/>
                <a:cs typeface="Calibri"/>
              </a:rPr>
              <a:t> </a:t>
            </a:r>
            <a:r>
              <a:rPr sz="1600" dirty="0">
                <a:solidFill>
                  <a:srgbClr val="C00000"/>
                </a:solidFill>
                <a:latin typeface="Calibri"/>
                <a:cs typeface="Calibri"/>
              </a:rPr>
              <a:t>+</a:t>
            </a:r>
            <a:r>
              <a:rPr sz="1600" spc="15" dirty="0">
                <a:solidFill>
                  <a:srgbClr val="C00000"/>
                </a:solidFill>
                <a:latin typeface="Calibri"/>
                <a:cs typeface="Calibri"/>
              </a:rPr>
              <a:t> </a:t>
            </a:r>
            <a:r>
              <a:rPr sz="1600" dirty="0">
                <a:solidFill>
                  <a:srgbClr val="C00000"/>
                </a:solidFill>
                <a:latin typeface="Calibri"/>
                <a:cs typeface="Calibri"/>
              </a:rPr>
              <a:t>3</a:t>
            </a:r>
            <a:endParaRPr sz="1600">
              <a:latin typeface="Calibri"/>
              <a:cs typeface="Calibri"/>
            </a:endParaRPr>
          </a:p>
          <a:p>
            <a:pPr marR="5080" algn="r">
              <a:lnSpc>
                <a:spcPct val="100000"/>
              </a:lnSpc>
              <a:spcBef>
                <a:spcPts val="925"/>
              </a:spcBef>
            </a:pPr>
            <a:r>
              <a:rPr sz="1800" dirty="0">
                <a:latin typeface="Calibri"/>
                <a:cs typeface="Calibri"/>
              </a:rPr>
              <a:t>d</a:t>
            </a:r>
            <a:endParaRPr sz="1800">
              <a:latin typeface="Calibri"/>
              <a:cs typeface="Calibri"/>
            </a:endParaRPr>
          </a:p>
        </p:txBody>
      </p:sp>
      <p:sp>
        <p:nvSpPr>
          <p:cNvPr id="35" name="object 35"/>
          <p:cNvSpPr txBox="1"/>
          <p:nvPr/>
        </p:nvSpPr>
        <p:spPr>
          <a:xfrm>
            <a:off x="6570590" y="1905508"/>
            <a:ext cx="98615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r>
              <a:rPr sz="1600" spc="-105" dirty="0">
                <a:latin typeface="Calibri"/>
                <a:cs typeface="Calibri"/>
              </a:rPr>
              <a:t> </a:t>
            </a:r>
            <a:r>
              <a:rPr sz="1600" dirty="0">
                <a:latin typeface="Calibri"/>
                <a:cs typeface="Calibri"/>
              </a:rPr>
              <a:t>+</a:t>
            </a:r>
            <a:r>
              <a:rPr sz="1600" spc="15" dirty="0">
                <a:latin typeface="Calibri"/>
                <a:cs typeface="Calibri"/>
              </a:rPr>
              <a:t> </a:t>
            </a:r>
            <a:r>
              <a:rPr sz="1600" dirty="0">
                <a:latin typeface="Calibri"/>
                <a:cs typeface="Calibri"/>
              </a:rPr>
              <a:t>4</a:t>
            </a:r>
            <a:r>
              <a:rPr sz="1600" spc="10" dirty="0">
                <a:latin typeface="Calibri"/>
                <a:cs typeface="Calibri"/>
              </a:rPr>
              <a:t> </a:t>
            </a:r>
            <a:r>
              <a:rPr sz="2400" baseline="1736" dirty="0">
                <a:latin typeface="Calibri"/>
                <a:cs typeface="Calibri"/>
              </a:rPr>
              <a:t>+</a:t>
            </a:r>
            <a:r>
              <a:rPr sz="2400" spc="22" baseline="1736" dirty="0">
                <a:latin typeface="Calibri"/>
                <a:cs typeface="Calibri"/>
              </a:rPr>
              <a:t> </a:t>
            </a:r>
            <a:r>
              <a:rPr sz="2400" baseline="1736" dirty="0">
                <a:latin typeface="Calibri"/>
                <a:cs typeface="Calibri"/>
              </a:rPr>
              <a:t>3</a:t>
            </a:r>
            <a:r>
              <a:rPr sz="2400" spc="-307" baseline="1736" dirty="0">
                <a:latin typeface="Calibri"/>
                <a:cs typeface="Calibri"/>
              </a:rPr>
              <a:t> </a:t>
            </a:r>
            <a:r>
              <a:rPr sz="2400" baseline="1736" dirty="0">
                <a:solidFill>
                  <a:srgbClr val="C00000"/>
                </a:solidFill>
                <a:latin typeface="Calibri"/>
                <a:cs typeface="Calibri"/>
              </a:rPr>
              <a:t>+</a:t>
            </a:r>
            <a:r>
              <a:rPr sz="2400" spc="22" baseline="1736" dirty="0">
                <a:solidFill>
                  <a:srgbClr val="C00000"/>
                </a:solidFill>
                <a:latin typeface="Calibri"/>
                <a:cs typeface="Calibri"/>
              </a:rPr>
              <a:t> </a:t>
            </a:r>
            <a:r>
              <a:rPr sz="2400" baseline="1736" dirty="0">
                <a:solidFill>
                  <a:srgbClr val="C00000"/>
                </a:solidFill>
                <a:latin typeface="Calibri"/>
                <a:cs typeface="Calibri"/>
              </a:rPr>
              <a:t>3</a:t>
            </a:r>
            <a:endParaRPr sz="2400" baseline="1736">
              <a:latin typeface="Calibri"/>
              <a:cs typeface="Calibri"/>
            </a:endParaRPr>
          </a:p>
        </p:txBody>
      </p:sp>
      <p:sp>
        <p:nvSpPr>
          <p:cNvPr id="36" name="object 36"/>
          <p:cNvSpPr txBox="1"/>
          <p:nvPr/>
        </p:nvSpPr>
        <p:spPr>
          <a:xfrm>
            <a:off x="5807812" y="4017320"/>
            <a:ext cx="698500" cy="777875"/>
          </a:xfrm>
          <a:prstGeom prst="rect">
            <a:avLst/>
          </a:prstGeom>
        </p:spPr>
        <p:txBody>
          <a:bodyPr vert="horz" wrap="square" lIns="0" tIns="122555" rIns="0" bIns="0" rtlCol="0">
            <a:spAutoFit/>
          </a:bodyPr>
          <a:lstStyle/>
          <a:p>
            <a:pPr marL="73660" algn="ctr">
              <a:lnSpc>
                <a:spcPct val="100000"/>
              </a:lnSpc>
              <a:spcBef>
                <a:spcPts val="965"/>
              </a:spcBef>
            </a:pPr>
            <a:r>
              <a:rPr sz="1600" dirty="0">
                <a:solidFill>
                  <a:srgbClr val="C00000"/>
                </a:solidFill>
                <a:latin typeface="Calibri"/>
                <a:cs typeface="Calibri"/>
              </a:rPr>
              <a:t>3</a:t>
            </a:r>
            <a:endParaRPr sz="1600">
              <a:latin typeface="Calibri"/>
              <a:cs typeface="Calibri"/>
            </a:endParaRPr>
          </a:p>
          <a:p>
            <a:pPr algn="ctr">
              <a:lnSpc>
                <a:spcPct val="100000"/>
              </a:lnSpc>
              <a:spcBef>
                <a:spcPts val="975"/>
              </a:spcBef>
              <a:tabLst>
                <a:tab pos="558800" algn="l"/>
              </a:tabLst>
            </a:pPr>
            <a:r>
              <a:rPr sz="1600" spc="30" dirty="0">
                <a:latin typeface="Calibri"/>
                <a:cs typeface="Calibri"/>
              </a:rPr>
              <a:t>4</a:t>
            </a:r>
            <a:r>
              <a:rPr sz="1600" spc="30" dirty="0">
                <a:solidFill>
                  <a:srgbClr val="C00000"/>
                </a:solidFill>
                <a:latin typeface="Calibri"/>
                <a:cs typeface="Calibri"/>
              </a:rPr>
              <a:t>+</a:t>
            </a:r>
            <a:r>
              <a:rPr sz="1600" spc="15" dirty="0">
                <a:solidFill>
                  <a:srgbClr val="C00000"/>
                </a:solidFill>
                <a:latin typeface="Calibri"/>
                <a:cs typeface="Calibri"/>
              </a:rPr>
              <a:t> </a:t>
            </a:r>
            <a:r>
              <a:rPr sz="1600" dirty="0">
                <a:solidFill>
                  <a:srgbClr val="C00000"/>
                </a:solidFill>
                <a:latin typeface="Calibri"/>
                <a:cs typeface="Calibri"/>
              </a:rPr>
              <a:t>3	</a:t>
            </a:r>
            <a:r>
              <a:rPr sz="1800" dirty="0">
                <a:latin typeface="Calibri"/>
                <a:cs typeface="Calibri"/>
              </a:rPr>
              <a:t>e</a:t>
            </a:r>
            <a:endParaRPr sz="1800">
              <a:latin typeface="Calibri"/>
              <a:cs typeface="Calibri"/>
            </a:endParaRPr>
          </a:p>
        </p:txBody>
      </p:sp>
      <p:sp>
        <p:nvSpPr>
          <p:cNvPr id="37" name="object 37"/>
          <p:cNvSpPr txBox="1">
            <a:spLocks noGrp="1"/>
          </p:cNvSpPr>
          <p:nvPr>
            <p:ph type="title"/>
          </p:nvPr>
        </p:nvSpPr>
        <p:spPr>
          <a:xfrm>
            <a:off x="1872425" y="523145"/>
            <a:ext cx="3367404" cy="755650"/>
          </a:xfrm>
          <a:prstGeom prst="rect">
            <a:avLst/>
          </a:prstGeom>
        </p:spPr>
        <p:txBody>
          <a:bodyPr vert="horz" wrap="square" lIns="0" tIns="41275" rIns="0" bIns="0" rtlCol="0">
            <a:spAutoFit/>
          </a:bodyPr>
          <a:lstStyle/>
          <a:p>
            <a:pPr marL="12700">
              <a:lnSpc>
                <a:spcPct val="100000"/>
              </a:lnSpc>
              <a:spcBef>
                <a:spcPts val="325"/>
              </a:spcBef>
            </a:pPr>
            <a:r>
              <a:rPr sz="2900" spc="-15" dirty="0"/>
              <a:t>Example:</a:t>
            </a:r>
            <a:r>
              <a:rPr sz="2900" spc="-40" dirty="0"/>
              <a:t> </a:t>
            </a:r>
            <a:r>
              <a:rPr sz="2900" spc="-10" dirty="0"/>
              <a:t>Process</a:t>
            </a:r>
            <a:r>
              <a:rPr sz="2900" spc="-30" dirty="0"/>
              <a:t> </a:t>
            </a:r>
            <a:r>
              <a:rPr sz="2900" spc="-10" dirty="0"/>
              <a:t>Map</a:t>
            </a:r>
            <a:endParaRPr sz="2900"/>
          </a:p>
          <a:p>
            <a:pPr marL="12700">
              <a:lnSpc>
                <a:spcPct val="100000"/>
              </a:lnSpc>
              <a:spcBef>
                <a:spcPts val="120"/>
              </a:spcBef>
            </a:pPr>
            <a:r>
              <a:rPr sz="1600" dirty="0"/>
              <a:t>with</a:t>
            </a:r>
            <a:r>
              <a:rPr sz="1600" spc="-50" dirty="0"/>
              <a:t> </a:t>
            </a:r>
            <a:r>
              <a:rPr sz="1600" spc="-5" dirty="0"/>
              <a:t>frequency</a:t>
            </a:r>
            <a:endParaRPr sz="1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6524" y="1514348"/>
            <a:ext cx="1636395" cy="2235200"/>
          </a:xfrm>
          <a:prstGeom prst="rect">
            <a:avLst/>
          </a:prstGeom>
        </p:spPr>
        <p:txBody>
          <a:bodyPr vert="horz" wrap="square" lIns="0" tIns="91440" rIns="0" bIns="0" rtlCol="0">
            <a:spAutoFit/>
          </a:bodyPr>
          <a:lstStyle/>
          <a:p>
            <a:pPr marL="12700">
              <a:lnSpc>
                <a:spcPct val="100000"/>
              </a:lnSpc>
              <a:spcBef>
                <a:spcPts val="720"/>
              </a:spcBef>
            </a:pPr>
            <a:r>
              <a:rPr sz="2400" b="1" spc="-20" dirty="0">
                <a:solidFill>
                  <a:srgbClr val="404040"/>
                </a:solidFill>
                <a:latin typeface="Calibri"/>
                <a:cs typeface="Calibri"/>
              </a:rPr>
              <a:t>Event</a:t>
            </a:r>
            <a:r>
              <a:rPr sz="2400" b="1" spc="-45" dirty="0">
                <a:solidFill>
                  <a:srgbClr val="404040"/>
                </a:solidFill>
                <a:latin typeface="Calibri"/>
                <a:cs typeface="Calibri"/>
              </a:rPr>
              <a:t> </a:t>
            </a:r>
            <a:r>
              <a:rPr sz="2400" b="1" spc="-5" dirty="0">
                <a:solidFill>
                  <a:srgbClr val="404040"/>
                </a:solidFill>
                <a:latin typeface="Calibri"/>
                <a:cs typeface="Calibri"/>
              </a:rPr>
              <a:t>log</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5:</a:t>
            </a:r>
            <a:r>
              <a:rPr sz="2400" spc="-55" dirty="0">
                <a:solidFill>
                  <a:srgbClr val="404040"/>
                </a:solidFill>
                <a:latin typeface="Calibri"/>
                <a:cs typeface="Calibri"/>
              </a:rPr>
              <a:t> </a:t>
            </a:r>
            <a:r>
              <a:rPr sz="2400" dirty="0">
                <a:solidFill>
                  <a:srgbClr val="404040"/>
                </a:solidFill>
                <a:latin typeface="Calibri"/>
                <a:cs typeface="Calibri"/>
              </a:rPr>
              <a:t>a,b,c,g,e,h</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4:</a:t>
            </a:r>
            <a:r>
              <a:rPr sz="2400" spc="-35" dirty="0">
                <a:solidFill>
                  <a:srgbClr val="404040"/>
                </a:solidFill>
                <a:latin typeface="Calibri"/>
                <a:cs typeface="Calibri"/>
              </a:rPr>
              <a:t> </a:t>
            </a:r>
            <a:r>
              <a:rPr sz="2400" spc="-15" dirty="0">
                <a:solidFill>
                  <a:srgbClr val="404040"/>
                </a:solidFill>
                <a:latin typeface="Calibri"/>
                <a:cs typeface="Calibri"/>
              </a:rPr>
              <a:t>a,b,c,f,g,h</a:t>
            </a:r>
            <a:endParaRPr sz="2400">
              <a:latin typeface="Calibri"/>
              <a:cs typeface="Calibri"/>
            </a:endParaRPr>
          </a:p>
          <a:p>
            <a:pPr marL="12700">
              <a:lnSpc>
                <a:spcPct val="100000"/>
              </a:lnSpc>
              <a:spcBef>
                <a:spcPts val="505"/>
              </a:spcBef>
            </a:pPr>
            <a:r>
              <a:rPr sz="2400" spc="-5" dirty="0">
                <a:solidFill>
                  <a:srgbClr val="404040"/>
                </a:solidFill>
                <a:latin typeface="Calibri"/>
                <a:cs typeface="Calibri"/>
              </a:rPr>
              <a:t>3:</a:t>
            </a:r>
            <a:r>
              <a:rPr sz="2400" spc="-80" dirty="0">
                <a:solidFill>
                  <a:srgbClr val="404040"/>
                </a:solidFill>
                <a:latin typeface="Calibri"/>
                <a:cs typeface="Calibri"/>
              </a:rPr>
              <a:t> </a:t>
            </a:r>
            <a:r>
              <a:rPr sz="2400" dirty="0">
                <a:solidFill>
                  <a:srgbClr val="404040"/>
                </a:solidFill>
                <a:latin typeface="Calibri"/>
                <a:cs typeface="Calibri"/>
              </a:rPr>
              <a:t>a,b,d,g,e,h</a:t>
            </a:r>
            <a:endParaRPr sz="2400">
              <a:latin typeface="Calibri"/>
              <a:cs typeface="Calibri"/>
            </a:endParaRPr>
          </a:p>
          <a:p>
            <a:pPr marL="12700">
              <a:lnSpc>
                <a:spcPct val="100000"/>
              </a:lnSpc>
              <a:spcBef>
                <a:spcPts val="625"/>
              </a:spcBef>
            </a:pPr>
            <a:r>
              <a:rPr sz="2400" spc="-5" dirty="0">
                <a:solidFill>
                  <a:srgbClr val="404040"/>
                </a:solidFill>
                <a:latin typeface="Calibri"/>
                <a:cs typeface="Calibri"/>
              </a:rPr>
              <a:t>3:</a:t>
            </a:r>
            <a:r>
              <a:rPr sz="2400" spc="-80" dirty="0">
                <a:solidFill>
                  <a:srgbClr val="404040"/>
                </a:solidFill>
                <a:latin typeface="Calibri"/>
                <a:cs typeface="Calibri"/>
              </a:rPr>
              <a:t> </a:t>
            </a:r>
            <a:r>
              <a:rPr sz="2400" dirty="0">
                <a:solidFill>
                  <a:srgbClr val="404040"/>
                </a:solidFill>
                <a:latin typeface="Calibri"/>
                <a:cs typeface="Calibri"/>
              </a:rPr>
              <a:t>a,b,d,e,g,h</a:t>
            </a:r>
            <a:endParaRPr sz="2400">
              <a:latin typeface="Calibri"/>
              <a:cs typeface="Calibri"/>
            </a:endParaRPr>
          </a:p>
        </p:txBody>
      </p:sp>
      <p:sp>
        <p:nvSpPr>
          <p:cNvPr id="3" name="object 3"/>
          <p:cNvSpPr/>
          <p:nvPr/>
        </p:nvSpPr>
        <p:spPr>
          <a:xfrm>
            <a:off x="6219264" y="147660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4" name="object 4"/>
          <p:cNvSpPr txBox="1"/>
          <p:nvPr/>
        </p:nvSpPr>
        <p:spPr>
          <a:xfrm>
            <a:off x="6369517" y="1523491"/>
            <a:ext cx="1352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endParaRPr sz="1800">
              <a:latin typeface="Calibri"/>
              <a:cs typeface="Calibri"/>
            </a:endParaRPr>
          </a:p>
        </p:txBody>
      </p:sp>
      <p:sp>
        <p:nvSpPr>
          <p:cNvPr id="5" name="object 5"/>
          <p:cNvSpPr/>
          <p:nvPr/>
        </p:nvSpPr>
        <p:spPr>
          <a:xfrm>
            <a:off x="6219263" y="2219698"/>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6" name="object 6"/>
          <p:cNvSpPr txBox="1"/>
          <p:nvPr/>
        </p:nvSpPr>
        <p:spPr>
          <a:xfrm>
            <a:off x="6363958" y="2264155"/>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endParaRPr sz="1800">
              <a:latin typeface="Calibri"/>
              <a:cs typeface="Calibri"/>
            </a:endParaRPr>
          </a:p>
        </p:txBody>
      </p:sp>
      <p:sp>
        <p:nvSpPr>
          <p:cNvPr id="7" name="object 7"/>
          <p:cNvSpPr/>
          <p:nvPr/>
        </p:nvSpPr>
        <p:spPr>
          <a:xfrm>
            <a:off x="6219263" y="2962791"/>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8" name="object 8"/>
          <p:cNvSpPr txBox="1"/>
          <p:nvPr/>
        </p:nvSpPr>
        <p:spPr>
          <a:xfrm>
            <a:off x="6375866" y="3007867"/>
            <a:ext cx="1225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a:t>
            </a:r>
            <a:endParaRPr sz="1800">
              <a:latin typeface="Calibri"/>
              <a:cs typeface="Calibri"/>
            </a:endParaRPr>
          </a:p>
        </p:txBody>
      </p:sp>
      <p:sp>
        <p:nvSpPr>
          <p:cNvPr id="9" name="object 9"/>
          <p:cNvSpPr/>
          <p:nvPr/>
        </p:nvSpPr>
        <p:spPr>
          <a:xfrm>
            <a:off x="6219263" y="3705885"/>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0" name="object 10"/>
          <p:cNvSpPr txBox="1"/>
          <p:nvPr/>
        </p:nvSpPr>
        <p:spPr>
          <a:xfrm>
            <a:off x="6370310" y="3751579"/>
            <a:ext cx="133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a:t>
            </a:r>
            <a:endParaRPr sz="1800">
              <a:latin typeface="Calibri"/>
              <a:cs typeface="Calibri"/>
            </a:endParaRPr>
          </a:p>
        </p:txBody>
      </p:sp>
      <p:grpSp>
        <p:nvGrpSpPr>
          <p:cNvPr id="11" name="object 11"/>
          <p:cNvGrpSpPr/>
          <p:nvPr/>
        </p:nvGrpSpPr>
        <p:grpSpPr>
          <a:xfrm>
            <a:off x="6211324" y="1893116"/>
            <a:ext cx="451484" cy="3723640"/>
            <a:chOff x="6211324" y="1893116"/>
            <a:chExt cx="451484" cy="3723640"/>
          </a:xfrm>
        </p:grpSpPr>
        <p:sp>
          <p:nvSpPr>
            <p:cNvPr id="12" name="object 12"/>
            <p:cNvSpPr/>
            <p:nvPr/>
          </p:nvSpPr>
          <p:spPr>
            <a:xfrm>
              <a:off x="6394119" y="1893125"/>
              <a:ext cx="85725" cy="1812925"/>
            </a:xfrm>
            <a:custGeom>
              <a:avLst/>
              <a:gdLst/>
              <a:ahLst/>
              <a:cxnLst/>
              <a:rect l="l" t="t" r="r" b="b"/>
              <a:pathLst>
                <a:path w="85725" h="1812925">
                  <a:moveTo>
                    <a:pt x="85725" y="1727034"/>
                  </a:moveTo>
                  <a:lnTo>
                    <a:pt x="57150" y="1727034"/>
                  </a:lnTo>
                  <a:lnTo>
                    <a:pt x="57150" y="1486179"/>
                  </a:lnTo>
                  <a:lnTo>
                    <a:pt x="28575" y="1486179"/>
                  </a:lnTo>
                  <a:lnTo>
                    <a:pt x="28575" y="1727034"/>
                  </a:lnTo>
                  <a:lnTo>
                    <a:pt x="0" y="1727034"/>
                  </a:lnTo>
                  <a:lnTo>
                    <a:pt x="42862" y="1812759"/>
                  </a:lnTo>
                  <a:lnTo>
                    <a:pt x="78574" y="1741322"/>
                  </a:lnTo>
                  <a:lnTo>
                    <a:pt x="85725" y="1727034"/>
                  </a:lnTo>
                  <a:close/>
                </a:path>
                <a:path w="85725" h="1812925">
                  <a:moveTo>
                    <a:pt x="85725" y="983945"/>
                  </a:moveTo>
                  <a:lnTo>
                    <a:pt x="57150" y="983945"/>
                  </a:lnTo>
                  <a:lnTo>
                    <a:pt x="57150" y="743089"/>
                  </a:lnTo>
                  <a:lnTo>
                    <a:pt x="28575" y="743089"/>
                  </a:lnTo>
                  <a:lnTo>
                    <a:pt x="28575" y="983945"/>
                  </a:lnTo>
                  <a:lnTo>
                    <a:pt x="0" y="983945"/>
                  </a:lnTo>
                  <a:lnTo>
                    <a:pt x="42862" y="1069670"/>
                  </a:lnTo>
                  <a:lnTo>
                    <a:pt x="78574" y="998232"/>
                  </a:lnTo>
                  <a:lnTo>
                    <a:pt x="85725" y="983945"/>
                  </a:lnTo>
                  <a:close/>
                </a:path>
                <a:path w="85725" h="1812925">
                  <a:moveTo>
                    <a:pt x="85725" y="240855"/>
                  </a:moveTo>
                  <a:lnTo>
                    <a:pt x="57150" y="240855"/>
                  </a:lnTo>
                  <a:lnTo>
                    <a:pt x="57150" y="0"/>
                  </a:lnTo>
                  <a:lnTo>
                    <a:pt x="28575" y="0"/>
                  </a:lnTo>
                  <a:lnTo>
                    <a:pt x="28575" y="240855"/>
                  </a:lnTo>
                  <a:lnTo>
                    <a:pt x="0" y="240855"/>
                  </a:lnTo>
                  <a:lnTo>
                    <a:pt x="42862" y="326580"/>
                  </a:lnTo>
                  <a:lnTo>
                    <a:pt x="78574" y="255143"/>
                  </a:lnTo>
                  <a:lnTo>
                    <a:pt x="85725" y="240855"/>
                  </a:lnTo>
                  <a:close/>
                </a:path>
              </a:pathLst>
            </a:custGeom>
            <a:solidFill>
              <a:srgbClr val="000000"/>
            </a:solidFill>
          </p:spPr>
          <p:txBody>
            <a:bodyPr wrap="square" lIns="0" tIns="0" rIns="0" bIns="0" rtlCol="0"/>
            <a:lstStyle/>
            <a:p>
              <a:endParaRPr/>
            </a:p>
          </p:txBody>
        </p:sp>
        <p:sp>
          <p:nvSpPr>
            <p:cNvPr id="13" name="object 13"/>
            <p:cNvSpPr/>
            <p:nvPr/>
          </p:nvSpPr>
          <p:spPr>
            <a:xfrm>
              <a:off x="6219262" y="4448976"/>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4" name="object 14"/>
            <p:cNvSpPr/>
            <p:nvPr/>
          </p:nvSpPr>
          <p:spPr>
            <a:xfrm>
              <a:off x="6394119" y="4122393"/>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sp>
          <p:nvSpPr>
            <p:cNvPr id="15" name="object 15"/>
            <p:cNvSpPr/>
            <p:nvPr/>
          </p:nvSpPr>
          <p:spPr>
            <a:xfrm>
              <a:off x="6219262" y="5192067"/>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16" name="object 16"/>
            <p:cNvSpPr/>
            <p:nvPr/>
          </p:nvSpPr>
          <p:spPr>
            <a:xfrm>
              <a:off x="6394119" y="4865485"/>
              <a:ext cx="85725" cy="327025"/>
            </a:xfrm>
            <a:custGeom>
              <a:avLst/>
              <a:gdLst/>
              <a:ahLst/>
              <a:cxnLst/>
              <a:rect l="l" t="t" r="r" b="b"/>
              <a:pathLst>
                <a:path w="85725" h="327025">
                  <a:moveTo>
                    <a:pt x="28575" y="240856"/>
                  </a:moveTo>
                  <a:lnTo>
                    <a:pt x="0" y="240856"/>
                  </a:lnTo>
                  <a:lnTo>
                    <a:pt x="42862" y="326581"/>
                  </a:lnTo>
                  <a:lnTo>
                    <a:pt x="78581" y="255144"/>
                  </a:lnTo>
                  <a:lnTo>
                    <a:pt x="28575" y="255144"/>
                  </a:lnTo>
                  <a:lnTo>
                    <a:pt x="28575" y="240856"/>
                  </a:lnTo>
                  <a:close/>
                </a:path>
                <a:path w="85725" h="327025">
                  <a:moveTo>
                    <a:pt x="57151" y="0"/>
                  </a:moveTo>
                  <a:lnTo>
                    <a:pt x="28576" y="0"/>
                  </a:lnTo>
                  <a:lnTo>
                    <a:pt x="28575" y="255144"/>
                  </a:lnTo>
                  <a:lnTo>
                    <a:pt x="57150" y="255144"/>
                  </a:lnTo>
                  <a:lnTo>
                    <a:pt x="57151" y="0"/>
                  </a:lnTo>
                  <a:close/>
                </a:path>
                <a:path w="85725" h="327025">
                  <a:moveTo>
                    <a:pt x="85725" y="240856"/>
                  </a:moveTo>
                  <a:lnTo>
                    <a:pt x="57150" y="240856"/>
                  </a:lnTo>
                  <a:lnTo>
                    <a:pt x="57150" y="255144"/>
                  </a:lnTo>
                  <a:lnTo>
                    <a:pt x="78581" y="255144"/>
                  </a:lnTo>
                  <a:lnTo>
                    <a:pt x="85725" y="240856"/>
                  </a:lnTo>
                  <a:close/>
                </a:path>
              </a:pathLst>
            </a:custGeom>
            <a:solidFill>
              <a:srgbClr val="000000"/>
            </a:solidFill>
          </p:spPr>
          <p:txBody>
            <a:bodyPr wrap="square" lIns="0" tIns="0" rIns="0" bIns="0" rtlCol="0"/>
            <a:lstStyle/>
            <a:p>
              <a:endParaRPr/>
            </a:p>
          </p:txBody>
        </p:sp>
      </p:grpSp>
      <p:sp>
        <p:nvSpPr>
          <p:cNvPr id="17" name="object 17"/>
          <p:cNvSpPr txBox="1"/>
          <p:nvPr/>
        </p:nvSpPr>
        <p:spPr>
          <a:xfrm>
            <a:off x="6570590" y="1905508"/>
            <a:ext cx="234950"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Calibri"/>
                <a:cs typeface="Calibri"/>
              </a:rPr>
              <a:t>15</a:t>
            </a:r>
            <a:endParaRPr sz="1600">
              <a:latin typeface="Calibri"/>
              <a:cs typeface="Calibri"/>
            </a:endParaRPr>
          </a:p>
        </p:txBody>
      </p:sp>
      <p:sp>
        <p:nvSpPr>
          <p:cNvPr id="18" name="object 18"/>
          <p:cNvSpPr txBox="1"/>
          <p:nvPr/>
        </p:nvSpPr>
        <p:spPr>
          <a:xfrm>
            <a:off x="6597582" y="2664459"/>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9</a:t>
            </a:r>
            <a:endParaRPr sz="1600">
              <a:latin typeface="Calibri"/>
              <a:cs typeface="Calibri"/>
            </a:endParaRPr>
          </a:p>
        </p:txBody>
      </p:sp>
      <p:sp>
        <p:nvSpPr>
          <p:cNvPr id="19" name="object 19"/>
          <p:cNvSpPr txBox="1"/>
          <p:nvPr/>
        </p:nvSpPr>
        <p:spPr>
          <a:xfrm>
            <a:off x="6597582" y="338378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5</a:t>
            </a:r>
            <a:endParaRPr sz="1600">
              <a:latin typeface="Calibri"/>
              <a:cs typeface="Calibri"/>
            </a:endParaRPr>
          </a:p>
        </p:txBody>
      </p:sp>
      <p:sp>
        <p:nvSpPr>
          <p:cNvPr id="20" name="object 20"/>
          <p:cNvSpPr txBox="1"/>
          <p:nvPr/>
        </p:nvSpPr>
        <p:spPr>
          <a:xfrm>
            <a:off x="6597582" y="413054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8</a:t>
            </a:r>
            <a:endParaRPr sz="1600">
              <a:latin typeface="Calibri"/>
              <a:cs typeface="Calibri"/>
            </a:endParaRPr>
          </a:p>
        </p:txBody>
      </p:sp>
      <p:sp>
        <p:nvSpPr>
          <p:cNvPr id="21" name="object 21"/>
          <p:cNvSpPr/>
          <p:nvPr/>
        </p:nvSpPr>
        <p:spPr>
          <a:xfrm>
            <a:off x="5404726" y="3705885"/>
            <a:ext cx="435609" cy="416559"/>
          </a:xfrm>
          <a:custGeom>
            <a:avLst/>
            <a:gdLst/>
            <a:ahLst/>
            <a:cxnLst/>
            <a:rect l="l" t="t" r="r" b="b"/>
            <a:pathLst>
              <a:path w="435610"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22" name="object 22"/>
          <p:cNvSpPr txBox="1"/>
          <p:nvPr/>
        </p:nvSpPr>
        <p:spPr>
          <a:xfrm>
            <a:off x="5574822" y="3751579"/>
            <a:ext cx="952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a:t>
            </a:r>
            <a:endParaRPr sz="1800">
              <a:latin typeface="Calibri"/>
              <a:cs typeface="Calibri"/>
            </a:endParaRPr>
          </a:p>
        </p:txBody>
      </p:sp>
      <p:sp>
        <p:nvSpPr>
          <p:cNvPr id="23" name="object 23"/>
          <p:cNvSpPr/>
          <p:nvPr/>
        </p:nvSpPr>
        <p:spPr>
          <a:xfrm>
            <a:off x="5622447" y="3146333"/>
            <a:ext cx="607060" cy="560070"/>
          </a:xfrm>
          <a:custGeom>
            <a:avLst/>
            <a:gdLst/>
            <a:ahLst/>
            <a:cxnLst/>
            <a:rect l="l" t="t" r="r" b="b"/>
            <a:pathLst>
              <a:path w="607060" h="560070">
                <a:moveTo>
                  <a:pt x="34069" y="469967"/>
                </a:moveTo>
                <a:lnTo>
                  <a:pt x="0" y="559551"/>
                </a:lnTo>
                <a:lnTo>
                  <a:pt x="92108" y="533057"/>
                </a:lnTo>
                <a:lnTo>
                  <a:pt x="81660" y="521700"/>
                </a:lnTo>
                <a:lnTo>
                  <a:pt x="62246" y="521700"/>
                </a:lnTo>
                <a:lnTo>
                  <a:pt x="42900" y="500670"/>
                </a:lnTo>
                <a:lnTo>
                  <a:pt x="53415" y="490997"/>
                </a:lnTo>
                <a:lnTo>
                  <a:pt x="34069" y="469967"/>
                </a:lnTo>
                <a:close/>
              </a:path>
              <a:path w="607060" h="560070">
                <a:moveTo>
                  <a:pt x="53415" y="490997"/>
                </a:moveTo>
                <a:lnTo>
                  <a:pt x="42900" y="500670"/>
                </a:lnTo>
                <a:lnTo>
                  <a:pt x="62246" y="521700"/>
                </a:lnTo>
                <a:lnTo>
                  <a:pt x="72761" y="512027"/>
                </a:lnTo>
                <a:lnTo>
                  <a:pt x="53415" y="490997"/>
                </a:lnTo>
                <a:close/>
              </a:path>
              <a:path w="607060" h="560070">
                <a:moveTo>
                  <a:pt x="72761" y="512027"/>
                </a:moveTo>
                <a:lnTo>
                  <a:pt x="62246" y="521700"/>
                </a:lnTo>
                <a:lnTo>
                  <a:pt x="81660" y="521700"/>
                </a:lnTo>
                <a:lnTo>
                  <a:pt x="72761" y="512027"/>
                </a:lnTo>
                <a:close/>
              </a:path>
              <a:path w="607060" h="560070">
                <a:moveTo>
                  <a:pt x="587141" y="0"/>
                </a:moveTo>
                <a:lnTo>
                  <a:pt x="53415" y="490997"/>
                </a:lnTo>
                <a:lnTo>
                  <a:pt x="72761" y="512027"/>
                </a:lnTo>
                <a:lnTo>
                  <a:pt x="606487" y="21029"/>
                </a:lnTo>
                <a:lnTo>
                  <a:pt x="587141" y="0"/>
                </a:lnTo>
                <a:close/>
              </a:path>
            </a:pathLst>
          </a:custGeom>
          <a:solidFill>
            <a:srgbClr val="000000"/>
          </a:solidFill>
        </p:spPr>
        <p:txBody>
          <a:bodyPr wrap="square" lIns="0" tIns="0" rIns="0" bIns="0" rtlCol="0"/>
          <a:lstStyle/>
          <a:p>
            <a:endParaRPr/>
          </a:p>
        </p:txBody>
      </p:sp>
      <p:sp>
        <p:nvSpPr>
          <p:cNvPr id="24" name="object 24"/>
          <p:cNvSpPr txBox="1"/>
          <p:nvPr/>
        </p:nvSpPr>
        <p:spPr>
          <a:xfrm>
            <a:off x="5999289" y="3603244"/>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4</a:t>
            </a:r>
            <a:endParaRPr sz="1600">
              <a:latin typeface="Calibri"/>
              <a:cs typeface="Calibri"/>
            </a:endParaRPr>
          </a:p>
        </p:txBody>
      </p:sp>
      <p:sp>
        <p:nvSpPr>
          <p:cNvPr id="25" name="object 25"/>
          <p:cNvSpPr/>
          <p:nvPr/>
        </p:nvSpPr>
        <p:spPr>
          <a:xfrm>
            <a:off x="5840158" y="3871277"/>
            <a:ext cx="381000" cy="1529080"/>
          </a:xfrm>
          <a:custGeom>
            <a:avLst/>
            <a:gdLst/>
            <a:ahLst/>
            <a:cxnLst/>
            <a:rect l="l" t="t" r="r" b="b"/>
            <a:pathLst>
              <a:path w="381000" h="1529079">
                <a:moveTo>
                  <a:pt x="380530" y="57086"/>
                </a:moveTo>
                <a:lnTo>
                  <a:pt x="379095" y="42875"/>
                </a:lnTo>
                <a:lnTo>
                  <a:pt x="377672" y="28651"/>
                </a:lnTo>
                <a:lnTo>
                  <a:pt x="366052" y="29819"/>
                </a:lnTo>
                <a:lnTo>
                  <a:pt x="365175" y="29997"/>
                </a:lnTo>
                <a:lnTo>
                  <a:pt x="357759" y="32207"/>
                </a:lnTo>
                <a:lnTo>
                  <a:pt x="350520" y="28575"/>
                </a:lnTo>
                <a:lnTo>
                  <a:pt x="293370" y="0"/>
                </a:lnTo>
                <a:lnTo>
                  <a:pt x="293370" y="28575"/>
                </a:lnTo>
                <a:lnTo>
                  <a:pt x="0" y="28575"/>
                </a:lnTo>
                <a:lnTo>
                  <a:pt x="0" y="57150"/>
                </a:lnTo>
                <a:lnTo>
                  <a:pt x="293370" y="57150"/>
                </a:lnTo>
                <a:lnTo>
                  <a:pt x="293370" y="84480"/>
                </a:lnTo>
                <a:lnTo>
                  <a:pt x="262940" y="133451"/>
                </a:lnTo>
                <a:lnTo>
                  <a:pt x="243535" y="174104"/>
                </a:lnTo>
                <a:lnTo>
                  <a:pt x="225298" y="220027"/>
                </a:lnTo>
                <a:lnTo>
                  <a:pt x="208330" y="270725"/>
                </a:lnTo>
                <a:lnTo>
                  <a:pt x="192811" y="325526"/>
                </a:lnTo>
                <a:lnTo>
                  <a:pt x="178790" y="384251"/>
                </a:lnTo>
                <a:lnTo>
                  <a:pt x="166484" y="446189"/>
                </a:lnTo>
                <a:lnTo>
                  <a:pt x="156032" y="510832"/>
                </a:lnTo>
                <a:lnTo>
                  <a:pt x="147624" y="577634"/>
                </a:lnTo>
                <a:lnTo>
                  <a:pt x="141401" y="646061"/>
                </a:lnTo>
                <a:lnTo>
                  <a:pt x="137541" y="715594"/>
                </a:lnTo>
                <a:lnTo>
                  <a:pt x="136207" y="785685"/>
                </a:lnTo>
                <a:lnTo>
                  <a:pt x="137528" y="855802"/>
                </a:lnTo>
                <a:lnTo>
                  <a:pt x="141363" y="925347"/>
                </a:lnTo>
                <a:lnTo>
                  <a:pt x="147574" y="993800"/>
                </a:lnTo>
                <a:lnTo>
                  <a:pt x="155968" y="1060602"/>
                </a:lnTo>
                <a:lnTo>
                  <a:pt x="166382" y="1125220"/>
                </a:lnTo>
                <a:lnTo>
                  <a:pt x="178676" y="1187132"/>
                </a:lnTo>
                <a:lnTo>
                  <a:pt x="192659" y="1245819"/>
                </a:lnTo>
                <a:lnTo>
                  <a:pt x="208191" y="1300721"/>
                </a:lnTo>
                <a:lnTo>
                  <a:pt x="225158" y="1351521"/>
                </a:lnTo>
                <a:lnTo>
                  <a:pt x="243332" y="1397368"/>
                </a:lnTo>
                <a:lnTo>
                  <a:pt x="262648" y="1437932"/>
                </a:lnTo>
                <a:lnTo>
                  <a:pt x="283019" y="1472730"/>
                </a:lnTo>
                <a:lnTo>
                  <a:pt x="299961" y="1493431"/>
                </a:lnTo>
                <a:lnTo>
                  <a:pt x="283883" y="1518031"/>
                </a:lnTo>
                <a:lnTo>
                  <a:pt x="379095" y="1529054"/>
                </a:lnTo>
                <a:lnTo>
                  <a:pt x="362991" y="1501457"/>
                </a:lnTo>
                <a:lnTo>
                  <a:pt x="330796" y="1446263"/>
                </a:lnTo>
                <a:lnTo>
                  <a:pt x="315620" y="1469478"/>
                </a:lnTo>
                <a:lnTo>
                  <a:pt x="316979" y="1471383"/>
                </a:lnTo>
                <a:lnTo>
                  <a:pt x="315620" y="1469478"/>
                </a:lnTo>
                <a:lnTo>
                  <a:pt x="314667" y="1468107"/>
                </a:lnTo>
                <a:lnTo>
                  <a:pt x="307301" y="1457655"/>
                </a:lnTo>
                <a:lnTo>
                  <a:pt x="278879" y="1406525"/>
                </a:lnTo>
                <a:lnTo>
                  <a:pt x="260807" y="1364932"/>
                </a:lnTo>
                <a:lnTo>
                  <a:pt x="243738" y="1318044"/>
                </a:lnTo>
                <a:lnTo>
                  <a:pt x="220459" y="1239189"/>
                </a:lnTo>
                <a:lnTo>
                  <a:pt x="206705" y="1181569"/>
                </a:lnTo>
                <a:lnTo>
                  <a:pt x="194602" y="1120673"/>
                </a:lnTo>
                <a:lnTo>
                  <a:pt x="184315" y="1057033"/>
                </a:lnTo>
                <a:lnTo>
                  <a:pt x="176022" y="991209"/>
                </a:lnTo>
                <a:lnTo>
                  <a:pt x="169900" y="923772"/>
                </a:lnTo>
                <a:lnTo>
                  <a:pt x="166090" y="855268"/>
                </a:lnTo>
                <a:lnTo>
                  <a:pt x="164782" y="786231"/>
                </a:lnTo>
                <a:lnTo>
                  <a:pt x="166077" y="717169"/>
                </a:lnTo>
                <a:lnTo>
                  <a:pt x="169862" y="648652"/>
                </a:lnTo>
                <a:lnTo>
                  <a:pt x="175971" y="581202"/>
                </a:lnTo>
                <a:lnTo>
                  <a:pt x="184251" y="515378"/>
                </a:lnTo>
                <a:lnTo>
                  <a:pt x="194513" y="451751"/>
                </a:lnTo>
                <a:lnTo>
                  <a:pt x="206590" y="390880"/>
                </a:lnTo>
                <a:lnTo>
                  <a:pt x="220306" y="333311"/>
                </a:lnTo>
                <a:lnTo>
                  <a:pt x="235534" y="279450"/>
                </a:lnTo>
                <a:lnTo>
                  <a:pt x="252006" y="230174"/>
                </a:lnTo>
                <a:lnTo>
                  <a:pt x="269544" y="185928"/>
                </a:lnTo>
                <a:lnTo>
                  <a:pt x="287921" y="147307"/>
                </a:lnTo>
                <a:lnTo>
                  <a:pt x="316395" y="101295"/>
                </a:lnTo>
                <a:lnTo>
                  <a:pt x="344487" y="71374"/>
                </a:lnTo>
                <a:lnTo>
                  <a:pt x="362229" y="60820"/>
                </a:lnTo>
                <a:lnTo>
                  <a:pt x="362915" y="60477"/>
                </a:lnTo>
                <a:lnTo>
                  <a:pt x="364680" y="59956"/>
                </a:lnTo>
                <a:lnTo>
                  <a:pt x="370700" y="58166"/>
                </a:lnTo>
                <a:lnTo>
                  <a:pt x="371157" y="58026"/>
                </a:lnTo>
                <a:lnTo>
                  <a:pt x="375031" y="57632"/>
                </a:lnTo>
                <a:lnTo>
                  <a:pt x="380530" y="57086"/>
                </a:lnTo>
                <a:close/>
              </a:path>
            </a:pathLst>
          </a:custGeom>
          <a:solidFill>
            <a:srgbClr val="000000"/>
          </a:solidFill>
        </p:spPr>
        <p:txBody>
          <a:bodyPr wrap="square" lIns="0" tIns="0" rIns="0" bIns="0" rtlCol="0"/>
          <a:lstStyle/>
          <a:p>
            <a:endParaRPr/>
          </a:p>
        </p:txBody>
      </p:sp>
      <p:sp>
        <p:nvSpPr>
          <p:cNvPr id="26" name="object 26"/>
          <p:cNvSpPr txBox="1"/>
          <p:nvPr/>
        </p:nvSpPr>
        <p:spPr>
          <a:xfrm>
            <a:off x="5808564" y="3133852"/>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4</a:t>
            </a:r>
            <a:endParaRPr sz="1600">
              <a:latin typeface="Calibri"/>
              <a:cs typeface="Calibri"/>
            </a:endParaRPr>
          </a:p>
        </p:txBody>
      </p:sp>
      <p:sp>
        <p:nvSpPr>
          <p:cNvPr id="27" name="object 27"/>
          <p:cNvSpPr txBox="1"/>
          <p:nvPr/>
        </p:nvSpPr>
        <p:spPr>
          <a:xfrm>
            <a:off x="5807812" y="4380992"/>
            <a:ext cx="935355" cy="759460"/>
          </a:xfrm>
          <a:prstGeom prst="rect">
            <a:avLst/>
          </a:prstGeom>
        </p:spPr>
        <p:txBody>
          <a:bodyPr vert="horz" wrap="square" lIns="0" tIns="127000" rIns="0" bIns="0" rtlCol="0">
            <a:spAutoFit/>
          </a:bodyPr>
          <a:lstStyle/>
          <a:p>
            <a:pPr marL="12700">
              <a:lnSpc>
                <a:spcPct val="100000"/>
              </a:lnSpc>
              <a:spcBef>
                <a:spcPts val="1000"/>
              </a:spcBef>
              <a:tabLst>
                <a:tab pos="571500" algn="l"/>
              </a:tabLst>
            </a:pPr>
            <a:r>
              <a:rPr sz="1600" dirty="0">
                <a:latin typeface="Calibri"/>
                <a:cs typeface="Calibri"/>
              </a:rPr>
              <a:t>7	</a:t>
            </a:r>
            <a:r>
              <a:rPr sz="1800" dirty="0">
                <a:latin typeface="Calibri"/>
                <a:cs typeface="Calibri"/>
              </a:rPr>
              <a:t>e</a:t>
            </a:r>
            <a:endParaRPr sz="1800">
              <a:latin typeface="Calibri"/>
              <a:cs typeface="Calibri"/>
            </a:endParaRPr>
          </a:p>
          <a:p>
            <a:pPr marL="819150">
              <a:lnSpc>
                <a:spcPct val="100000"/>
              </a:lnSpc>
              <a:spcBef>
                <a:spcPts val="800"/>
              </a:spcBef>
            </a:pPr>
            <a:r>
              <a:rPr sz="1600" dirty="0">
                <a:latin typeface="Calibri"/>
                <a:cs typeface="Calibri"/>
              </a:rPr>
              <a:t>8</a:t>
            </a:r>
            <a:endParaRPr sz="1600">
              <a:latin typeface="Calibri"/>
              <a:cs typeface="Calibri"/>
            </a:endParaRPr>
          </a:p>
        </p:txBody>
      </p:sp>
      <p:sp>
        <p:nvSpPr>
          <p:cNvPr id="28" name="object 28"/>
          <p:cNvSpPr/>
          <p:nvPr/>
        </p:nvSpPr>
        <p:spPr>
          <a:xfrm>
            <a:off x="7486458" y="2966425"/>
            <a:ext cx="435609" cy="416559"/>
          </a:xfrm>
          <a:custGeom>
            <a:avLst/>
            <a:gdLst/>
            <a:ahLst/>
            <a:cxnLst/>
            <a:rect l="l" t="t" r="r" b="b"/>
            <a:pathLst>
              <a:path w="435609" h="416560">
                <a:moveTo>
                  <a:pt x="0" y="208255"/>
                </a:moveTo>
                <a:lnTo>
                  <a:pt x="5750" y="160504"/>
                </a:lnTo>
                <a:lnTo>
                  <a:pt x="22129" y="116670"/>
                </a:lnTo>
                <a:lnTo>
                  <a:pt x="47830" y="78002"/>
                </a:lnTo>
                <a:lnTo>
                  <a:pt x="81547" y="45751"/>
                </a:lnTo>
                <a:lnTo>
                  <a:pt x="121972" y="21167"/>
                </a:lnTo>
                <a:lnTo>
                  <a:pt x="167799" y="5500"/>
                </a:lnTo>
                <a:lnTo>
                  <a:pt x="217721" y="0"/>
                </a:lnTo>
                <a:lnTo>
                  <a:pt x="267642" y="5500"/>
                </a:lnTo>
                <a:lnTo>
                  <a:pt x="313469" y="21167"/>
                </a:lnTo>
                <a:lnTo>
                  <a:pt x="353894" y="45751"/>
                </a:lnTo>
                <a:lnTo>
                  <a:pt x="387611" y="78002"/>
                </a:lnTo>
                <a:lnTo>
                  <a:pt x="413312" y="116670"/>
                </a:lnTo>
                <a:lnTo>
                  <a:pt x="429691" y="160504"/>
                </a:lnTo>
                <a:lnTo>
                  <a:pt x="435442" y="208255"/>
                </a:lnTo>
                <a:lnTo>
                  <a:pt x="429691" y="256006"/>
                </a:lnTo>
                <a:lnTo>
                  <a:pt x="413312" y="299840"/>
                </a:lnTo>
                <a:lnTo>
                  <a:pt x="387611" y="338508"/>
                </a:lnTo>
                <a:lnTo>
                  <a:pt x="353894" y="370759"/>
                </a:lnTo>
                <a:lnTo>
                  <a:pt x="313469" y="395343"/>
                </a:lnTo>
                <a:lnTo>
                  <a:pt x="267642" y="411010"/>
                </a:lnTo>
                <a:lnTo>
                  <a:pt x="217721" y="416511"/>
                </a:lnTo>
                <a:lnTo>
                  <a:pt x="167799" y="411010"/>
                </a:lnTo>
                <a:lnTo>
                  <a:pt x="121972" y="395343"/>
                </a:lnTo>
                <a:lnTo>
                  <a:pt x="81547" y="370759"/>
                </a:lnTo>
                <a:lnTo>
                  <a:pt x="47830" y="338508"/>
                </a:lnTo>
                <a:lnTo>
                  <a:pt x="22129" y="299840"/>
                </a:lnTo>
                <a:lnTo>
                  <a:pt x="5750" y="256006"/>
                </a:lnTo>
                <a:lnTo>
                  <a:pt x="0" y="208255"/>
                </a:lnTo>
                <a:close/>
              </a:path>
            </a:pathLst>
          </a:custGeom>
          <a:ln w="15875">
            <a:solidFill>
              <a:srgbClr val="000000"/>
            </a:solidFill>
          </a:ln>
        </p:spPr>
        <p:txBody>
          <a:bodyPr wrap="square" lIns="0" tIns="0" rIns="0" bIns="0" rtlCol="0"/>
          <a:lstStyle/>
          <a:p>
            <a:endParaRPr/>
          </a:p>
        </p:txBody>
      </p:sp>
      <p:sp>
        <p:nvSpPr>
          <p:cNvPr id="29" name="object 29"/>
          <p:cNvSpPr txBox="1"/>
          <p:nvPr/>
        </p:nvSpPr>
        <p:spPr>
          <a:xfrm>
            <a:off x="7631152" y="3010915"/>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d</a:t>
            </a:r>
            <a:endParaRPr sz="1800">
              <a:latin typeface="Calibri"/>
              <a:cs typeface="Calibri"/>
            </a:endParaRPr>
          </a:p>
        </p:txBody>
      </p:sp>
      <p:sp>
        <p:nvSpPr>
          <p:cNvPr id="30" name="object 30"/>
          <p:cNvSpPr txBox="1"/>
          <p:nvPr/>
        </p:nvSpPr>
        <p:spPr>
          <a:xfrm>
            <a:off x="7369264" y="2649220"/>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6</a:t>
            </a:r>
            <a:endParaRPr sz="1600">
              <a:latin typeface="Calibri"/>
              <a:cs typeface="Calibri"/>
            </a:endParaRPr>
          </a:p>
        </p:txBody>
      </p:sp>
      <p:sp>
        <p:nvSpPr>
          <p:cNvPr id="31" name="object 31"/>
          <p:cNvSpPr/>
          <p:nvPr/>
        </p:nvSpPr>
        <p:spPr>
          <a:xfrm>
            <a:off x="6654704" y="3310023"/>
            <a:ext cx="903605" cy="604520"/>
          </a:xfrm>
          <a:custGeom>
            <a:avLst/>
            <a:gdLst/>
            <a:ahLst/>
            <a:cxnLst/>
            <a:rect l="l" t="t" r="r" b="b"/>
            <a:pathLst>
              <a:path w="903604" h="604520">
                <a:moveTo>
                  <a:pt x="47861" y="521081"/>
                </a:moveTo>
                <a:lnTo>
                  <a:pt x="0" y="604117"/>
                </a:lnTo>
                <a:lnTo>
                  <a:pt x="95147" y="592584"/>
                </a:lnTo>
                <a:lnTo>
                  <a:pt x="84596" y="576630"/>
                </a:lnTo>
                <a:lnTo>
                  <a:pt x="67467" y="576630"/>
                </a:lnTo>
                <a:lnTo>
                  <a:pt x="51706" y="552795"/>
                </a:lnTo>
                <a:lnTo>
                  <a:pt x="63623" y="544915"/>
                </a:lnTo>
                <a:lnTo>
                  <a:pt x="47861" y="521081"/>
                </a:lnTo>
                <a:close/>
              </a:path>
              <a:path w="903604" h="604520">
                <a:moveTo>
                  <a:pt x="63623" y="544915"/>
                </a:moveTo>
                <a:lnTo>
                  <a:pt x="51706" y="552795"/>
                </a:lnTo>
                <a:lnTo>
                  <a:pt x="67467" y="576630"/>
                </a:lnTo>
                <a:lnTo>
                  <a:pt x="79385" y="568749"/>
                </a:lnTo>
                <a:lnTo>
                  <a:pt x="63623" y="544915"/>
                </a:lnTo>
                <a:close/>
              </a:path>
              <a:path w="903604" h="604520">
                <a:moveTo>
                  <a:pt x="79385" y="568749"/>
                </a:moveTo>
                <a:lnTo>
                  <a:pt x="67467" y="576630"/>
                </a:lnTo>
                <a:lnTo>
                  <a:pt x="84596" y="576630"/>
                </a:lnTo>
                <a:lnTo>
                  <a:pt x="79385" y="568749"/>
                </a:lnTo>
                <a:close/>
              </a:path>
              <a:path w="903604" h="604520">
                <a:moveTo>
                  <a:pt x="887639" y="0"/>
                </a:moveTo>
                <a:lnTo>
                  <a:pt x="63623" y="544915"/>
                </a:lnTo>
                <a:lnTo>
                  <a:pt x="79385" y="568749"/>
                </a:lnTo>
                <a:lnTo>
                  <a:pt x="903401" y="23834"/>
                </a:lnTo>
                <a:lnTo>
                  <a:pt x="887639" y="0"/>
                </a:lnTo>
                <a:close/>
              </a:path>
            </a:pathLst>
          </a:custGeom>
          <a:solidFill>
            <a:srgbClr val="000000"/>
          </a:solidFill>
        </p:spPr>
        <p:txBody>
          <a:bodyPr wrap="square" lIns="0" tIns="0" rIns="0" bIns="0" rtlCol="0"/>
          <a:lstStyle/>
          <a:p>
            <a:endParaRPr/>
          </a:p>
        </p:txBody>
      </p:sp>
      <p:sp>
        <p:nvSpPr>
          <p:cNvPr id="32" name="object 32"/>
          <p:cNvSpPr txBox="1"/>
          <p:nvPr/>
        </p:nvSpPr>
        <p:spPr>
          <a:xfrm>
            <a:off x="7204576" y="3222244"/>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3</a:t>
            </a:r>
            <a:endParaRPr sz="1600">
              <a:latin typeface="Calibri"/>
              <a:cs typeface="Calibri"/>
            </a:endParaRPr>
          </a:p>
        </p:txBody>
      </p:sp>
      <p:sp>
        <p:nvSpPr>
          <p:cNvPr id="33" name="object 33"/>
          <p:cNvSpPr/>
          <p:nvPr/>
        </p:nvSpPr>
        <p:spPr>
          <a:xfrm>
            <a:off x="6240818" y="2392667"/>
            <a:ext cx="1477645" cy="2301875"/>
          </a:xfrm>
          <a:custGeom>
            <a:avLst/>
            <a:gdLst/>
            <a:ahLst/>
            <a:cxnLst/>
            <a:rect l="l" t="t" r="r" b="b"/>
            <a:pathLst>
              <a:path w="1477645" h="2301875">
                <a:moveTo>
                  <a:pt x="98552" y="2074887"/>
                </a:moveTo>
                <a:lnTo>
                  <a:pt x="90246" y="2070011"/>
                </a:lnTo>
                <a:lnTo>
                  <a:pt x="75844" y="2061591"/>
                </a:lnTo>
                <a:lnTo>
                  <a:pt x="75844" y="2070011"/>
                </a:lnTo>
                <a:lnTo>
                  <a:pt x="75387" y="2068512"/>
                </a:lnTo>
                <a:lnTo>
                  <a:pt x="75844" y="2070011"/>
                </a:lnTo>
                <a:lnTo>
                  <a:pt x="75844" y="2061591"/>
                </a:lnTo>
                <a:lnTo>
                  <a:pt x="74764" y="2060956"/>
                </a:lnTo>
                <a:lnTo>
                  <a:pt x="75768" y="2059965"/>
                </a:lnTo>
                <a:lnTo>
                  <a:pt x="77304" y="2058454"/>
                </a:lnTo>
                <a:lnTo>
                  <a:pt x="73799" y="2060422"/>
                </a:lnTo>
                <a:lnTo>
                  <a:pt x="75450" y="2059965"/>
                </a:lnTo>
                <a:lnTo>
                  <a:pt x="74053" y="2060371"/>
                </a:lnTo>
                <a:lnTo>
                  <a:pt x="74053" y="2064067"/>
                </a:lnTo>
                <a:lnTo>
                  <a:pt x="71323" y="2064067"/>
                </a:lnTo>
                <a:lnTo>
                  <a:pt x="70891" y="2064067"/>
                </a:lnTo>
                <a:lnTo>
                  <a:pt x="70764" y="2063940"/>
                </a:lnTo>
                <a:lnTo>
                  <a:pt x="71094" y="2063940"/>
                </a:lnTo>
                <a:lnTo>
                  <a:pt x="74015" y="2063940"/>
                </a:lnTo>
                <a:lnTo>
                  <a:pt x="74053" y="2064067"/>
                </a:lnTo>
                <a:lnTo>
                  <a:pt x="74053" y="2060371"/>
                </a:lnTo>
                <a:lnTo>
                  <a:pt x="73774" y="2060448"/>
                </a:lnTo>
                <a:lnTo>
                  <a:pt x="73406" y="2060536"/>
                </a:lnTo>
                <a:lnTo>
                  <a:pt x="73355" y="2060676"/>
                </a:lnTo>
                <a:lnTo>
                  <a:pt x="73380" y="2060829"/>
                </a:lnTo>
                <a:lnTo>
                  <a:pt x="73444" y="2061197"/>
                </a:lnTo>
                <a:lnTo>
                  <a:pt x="73761" y="2060663"/>
                </a:lnTo>
                <a:lnTo>
                  <a:pt x="73888" y="2060448"/>
                </a:lnTo>
                <a:lnTo>
                  <a:pt x="73761" y="2060663"/>
                </a:lnTo>
                <a:lnTo>
                  <a:pt x="73736" y="2061972"/>
                </a:lnTo>
                <a:lnTo>
                  <a:pt x="73621" y="2062226"/>
                </a:lnTo>
                <a:lnTo>
                  <a:pt x="73609" y="2062099"/>
                </a:lnTo>
                <a:lnTo>
                  <a:pt x="73736" y="2061972"/>
                </a:lnTo>
                <a:lnTo>
                  <a:pt x="73736" y="2060714"/>
                </a:lnTo>
                <a:lnTo>
                  <a:pt x="73596" y="2060956"/>
                </a:lnTo>
                <a:lnTo>
                  <a:pt x="73494" y="2061476"/>
                </a:lnTo>
                <a:lnTo>
                  <a:pt x="73444" y="2061197"/>
                </a:lnTo>
                <a:lnTo>
                  <a:pt x="73380" y="2060829"/>
                </a:lnTo>
                <a:lnTo>
                  <a:pt x="73355" y="2060676"/>
                </a:lnTo>
                <a:lnTo>
                  <a:pt x="72148" y="2053729"/>
                </a:lnTo>
                <a:lnTo>
                  <a:pt x="70294" y="2039556"/>
                </a:lnTo>
                <a:lnTo>
                  <a:pt x="66649" y="2000008"/>
                </a:lnTo>
                <a:lnTo>
                  <a:pt x="63347" y="1948205"/>
                </a:lnTo>
                <a:lnTo>
                  <a:pt x="60540" y="1886737"/>
                </a:lnTo>
                <a:lnTo>
                  <a:pt x="58381" y="1818043"/>
                </a:lnTo>
                <a:lnTo>
                  <a:pt x="57226" y="1754352"/>
                </a:lnTo>
                <a:lnTo>
                  <a:pt x="85712" y="1754136"/>
                </a:lnTo>
                <a:lnTo>
                  <a:pt x="78511" y="1739988"/>
                </a:lnTo>
                <a:lnTo>
                  <a:pt x="42202" y="1668741"/>
                </a:lnTo>
                <a:lnTo>
                  <a:pt x="0" y="1754784"/>
                </a:lnTo>
                <a:lnTo>
                  <a:pt x="28651" y="1754568"/>
                </a:lnTo>
                <a:lnTo>
                  <a:pt x="29006" y="1782381"/>
                </a:lnTo>
                <a:lnTo>
                  <a:pt x="30810" y="1854136"/>
                </a:lnTo>
                <a:lnTo>
                  <a:pt x="33337" y="1919947"/>
                </a:lnTo>
                <a:lnTo>
                  <a:pt x="36436" y="1977466"/>
                </a:lnTo>
                <a:lnTo>
                  <a:pt x="40017" y="2024418"/>
                </a:lnTo>
                <a:lnTo>
                  <a:pt x="46418" y="2071408"/>
                </a:lnTo>
                <a:lnTo>
                  <a:pt x="62611" y="2090953"/>
                </a:lnTo>
                <a:lnTo>
                  <a:pt x="74485" y="2089848"/>
                </a:lnTo>
                <a:lnTo>
                  <a:pt x="95389" y="2080285"/>
                </a:lnTo>
                <a:lnTo>
                  <a:pt x="98552" y="2074887"/>
                </a:lnTo>
                <a:close/>
              </a:path>
              <a:path w="1477645" h="2301875">
                <a:moveTo>
                  <a:pt x="1309395" y="634758"/>
                </a:moveTo>
                <a:lnTo>
                  <a:pt x="1293545" y="605739"/>
                </a:lnTo>
                <a:lnTo>
                  <a:pt x="1263446" y="550659"/>
                </a:lnTo>
                <a:lnTo>
                  <a:pt x="1247140" y="574128"/>
                </a:lnTo>
                <a:lnTo>
                  <a:pt x="420547" y="0"/>
                </a:lnTo>
                <a:lnTo>
                  <a:pt x="404241" y="23469"/>
                </a:lnTo>
                <a:lnTo>
                  <a:pt x="1230845" y="597598"/>
                </a:lnTo>
                <a:lnTo>
                  <a:pt x="1214539" y="621068"/>
                </a:lnTo>
                <a:lnTo>
                  <a:pt x="1309395" y="634758"/>
                </a:lnTo>
                <a:close/>
              </a:path>
              <a:path w="1477645" h="2301875">
                <a:moveTo>
                  <a:pt x="1477632" y="990638"/>
                </a:moveTo>
                <a:lnTo>
                  <a:pt x="1449070" y="989914"/>
                </a:lnTo>
                <a:lnTo>
                  <a:pt x="1447546" y="1049629"/>
                </a:lnTo>
                <a:lnTo>
                  <a:pt x="1443088" y="1108506"/>
                </a:lnTo>
                <a:lnTo>
                  <a:pt x="1435773" y="1167180"/>
                </a:lnTo>
                <a:lnTo>
                  <a:pt x="1425702" y="1225537"/>
                </a:lnTo>
                <a:lnTo>
                  <a:pt x="1412963" y="1283449"/>
                </a:lnTo>
                <a:lnTo>
                  <a:pt x="1397660" y="1340789"/>
                </a:lnTo>
                <a:lnTo>
                  <a:pt x="1379880" y="1397457"/>
                </a:lnTo>
                <a:lnTo>
                  <a:pt x="1359725" y="1453337"/>
                </a:lnTo>
                <a:lnTo>
                  <a:pt x="1337271" y="1508290"/>
                </a:lnTo>
                <a:lnTo>
                  <a:pt x="1312633" y="1562227"/>
                </a:lnTo>
                <a:lnTo>
                  <a:pt x="1285900" y="1614995"/>
                </a:lnTo>
                <a:lnTo>
                  <a:pt x="1257173" y="1666506"/>
                </a:lnTo>
                <a:lnTo>
                  <a:pt x="1226540" y="1716633"/>
                </a:lnTo>
                <a:lnTo>
                  <a:pt x="1194092" y="1765249"/>
                </a:lnTo>
                <a:lnTo>
                  <a:pt x="1159941" y="1812239"/>
                </a:lnTo>
                <a:lnTo>
                  <a:pt x="1124178" y="1857502"/>
                </a:lnTo>
                <a:lnTo>
                  <a:pt x="1086904" y="1900897"/>
                </a:lnTo>
                <a:lnTo>
                  <a:pt x="1048207" y="1942312"/>
                </a:lnTo>
                <a:lnTo>
                  <a:pt x="1008202" y="1981644"/>
                </a:lnTo>
                <a:lnTo>
                  <a:pt x="966978" y="2018753"/>
                </a:lnTo>
                <a:lnTo>
                  <a:pt x="924623" y="2053551"/>
                </a:lnTo>
                <a:lnTo>
                  <a:pt x="881265" y="2085898"/>
                </a:lnTo>
                <a:lnTo>
                  <a:pt x="836968" y="2115693"/>
                </a:lnTo>
                <a:lnTo>
                  <a:pt x="791870" y="2142820"/>
                </a:lnTo>
                <a:lnTo>
                  <a:pt x="746036" y="2167166"/>
                </a:lnTo>
                <a:lnTo>
                  <a:pt x="699592" y="2188603"/>
                </a:lnTo>
                <a:lnTo>
                  <a:pt x="652614" y="2207044"/>
                </a:lnTo>
                <a:lnTo>
                  <a:pt x="605231" y="2222360"/>
                </a:lnTo>
                <a:lnTo>
                  <a:pt x="557504" y="2234450"/>
                </a:lnTo>
                <a:lnTo>
                  <a:pt x="509562" y="2243213"/>
                </a:lnTo>
                <a:lnTo>
                  <a:pt x="498398" y="2244179"/>
                </a:lnTo>
                <a:lnTo>
                  <a:pt x="496455" y="2215921"/>
                </a:lnTo>
                <a:lnTo>
                  <a:pt x="413880" y="2264575"/>
                </a:lnTo>
                <a:lnTo>
                  <a:pt x="502348" y="2301443"/>
                </a:lnTo>
                <a:lnTo>
                  <a:pt x="500443" y="2273897"/>
                </a:lnTo>
                <a:lnTo>
                  <a:pt x="500367" y="2272627"/>
                </a:lnTo>
                <a:lnTo>
                  <a:pt x="564540" y="2262149"/>
                </a:lnTo>
                <a:lnTo>
                  <a:pt x="614032" y="2249538"/>
                </a:lnTo>
                <a:lnTo>
                  <a:pt x="663079" y="2233638"/>
                </a:lnTo>
                <a:lnTo>
                  <a:pt x="711581" y="2214537"/>
                </a:lnTo>
                <a:lnTo>
                  <a:pt x="759447" y="2192388"/>
                </a:lnTo>
                <a:lnTo>
                  <a:pt x="806602" y="2167305"/>
                </a:lnTo>
                <a:lnTo>
                  <a:pt x="852932" y="2139404"/>
                </a:lnTo>
                <a:lnTo>
                  <a:pt x="898347" y="2108797"/>
                </a:lnTo>
                <a:lnTo>
                  <a:pt x="942771" y="2075624"/>
                </a:lnTo>
                <a:lnTo>
                  <a:pt x="986104" y="2039988"/>
                </a:lnTo>
                <a:lnTo>
                  <a:pt x="1028242" y="2002015"/>
                </a:lnTo>
                <a:lnTo>
                  <a:pt x="1069098" y="1961819"/>
                </a:lnTo>
                <a:lnTo>
                  <a:pt x="1108583" y="1919503"/>
                </a:lnTo>
                <a:lnTo>
                  <a:pt x="1146606" y="1875205"/>
                </a:lnTo>
                <a:lnTo>
                  <a:pt x="1183068" y="1829041"/>
                </a:lnTo>
                <a:lnTo>
                  <a:pt x="1217866" y="1781111"/>
                </a:lnTo>
                <a:lnTo>
                  <a:pt x="1250924" y="1731530"/>
                </a:lnTo>
                <a:lnTo>
                  <a:pt x="1282128" y="1680425"/>
                </a:lnTo>
                <a:lnTo>
                  <a:pt x="1311402" y="1627911"/>
                </a:lnTo>
                <a:lnTo>
                  <a:pt x="1338630" y="1574088"/>
                </a:lnTo>
                <a:lnTo>
                  <a:pt x="1363738" y="1519097"/>
                </a:lnTo>
                <a:lnTo>
                  <a:pt x="1386611" y="1463027"/>
                </a:lnTo>
                <a:lnTo>
                  <a:pt x="1407147" y="1406004"/>
                </a:lnTo>
                <a:lnTo>
                  <a:pt x="1425270" y="1348155"/>
                </a:lnTo>
                <a:lnTo>
                  <a:pt x="1440878" y="1289570"/>
                </a:lnTo>
                <a:lnTo>
                  <a:pt x="1453857" y="1230388"/>
                </a:lnTo>
                <a:lnTo>
                  <a:pt x="1464132" y="1170711"/>
                </a:lnTo>
                <a:lnTo>
                  <a:pt x="1471574" y="1110665"/>
                </a:lnTo>
                <a:lnTo>
                  <a:pt x="1476121" y="1050353"/>
                </a:lnTo>
                <a:lnTo>
                  <a:pt x="1477632" y="990638"/>
                </a:lnTo>
                <a:close/>
              </a:path>
            </a:pathLst>
          </a:custGeom>
          <a:solidFill>
            <a:srgbClr val="000000"/>
          </a:solidFill>
        </p:spPr>
        <p:txBody>
          <a:bodyPr wrap="square" lIns="0" tIns="0" rIns="0" bIns="0" rtlCol="0"/>
          <a:lstStyle/>
          <a:p>
            <a:endParaRPr/>
          </a:p>
        </p:txBody>
      </p:sp>
      <p:sp>
        <p:nvSpPr>
          <p:cNvPr id="34" name="object 34"/>
          <p:cNvSpPr txBox="1"/>
          <p:nvPr/>
        </p:nvSpPr>
        <p:spPr>
          <a:xfrm>
            <a:off x="6129986" y="4127500"/>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3</a:t>
            </a:r>
            <a:endParaRPr sz="1600">
              <a:latin typeface="Calibri"/>
              <a:cs typeface="Calibri"/>
            </a:endParaRPr>
          </a:p>
        </p:txBody>
      </p:sp>
      <p:sp>
        <p:nvSpPr>
          <p:cNvPr id="37" name="object 37"/>
          <p:cNvSpPr txBox="1"/>
          <p:nvPr/>
        </p:nvSpPr>
        <p:spPr>
          <a:xfrm>
            <a:off x="6363957" y="5249942"/>
            <a:ext cx="146050" cy="304800"/>
          </a:xfrm>
          <a:prstGeom prst="rect">
            <a:avLst/>
          </a:prstGeom>
        </p:spPr>
        <p:txBody>
          <a:bodyPr vert="horz" wrap="square" lIns="0" tIns="1270" rIns="0" bIns="0" rtlCol="0">
            <a:spAutoFit/>
          </a:bodyPr>
          <a:lstStyle/>
          <a:p>
            <a:pPr marL="12700">
              <a:lnSpc>
                <a:spcPct val="100000"/>
              </a:lnSpc>
              <a:spcBef>
                <a:spcPts val="10"/>
              </a:spcBef>
            </a:pPr>
            <a:r>
              <a:rPr sz="1800" dirty="0">
                <a:latin typeface="Calibri"/>
                <a:cs typeface="Calibri"/>
              </a:rPr>
              <a:t>h</a:t>
            </a:r>
            <a:endParaRPr sz="1800">
              <a:latin typeface="Calibri"/>
              <a:cs typeface="Calibri"/>
            </a:endParaRPr>
          </a:p>
        </p:txBody>
      </p:sp>
      <p:sp>
        <p:nvSpPr>
          <p:cNvPr id="35" name="object 35"/>
          <p:cNvSpPr txBox="1"/>
          <p:nvPr/>
        </p:nvSpPr>
        <p:spPr>
          <a:xfrm>
            <a:off x="7624665" y="388670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3</a:t>
            </a:r>
            <a:endParaRPr sz="1600">
              <a:latin typeface="Calibri"/>
              <a:cs typeface="Calibri"/>
            </a:endParaRPr>
          </a:p>
        </p:txBody>
      </p:sp>
      <p:sp>
        <p:nvSpPr>
          <p:cNvPr id="36" name="object 36"/>
          <p:cNvSpPr txBox="1">
            <a:spLocks noGrp="1"/>
          </p:cNvSpPr>
          <p:nvPr>
            <p:ph type="title"/>
          </p:nvPr>
        </p:nvSpPr>
        <p:spPr>
          <a:xfrm>
            <a:off x="1872425" y="523145"/>
            <a:ext cx="3367404" cy="755650"/>
          </a:xfrm>
          <a:prstGeom prst="rect">
            <a:avLst/>
          </a:prstGeom>
        </p:spPr>
        <p:txBody>
          <a:bodyPr vert="horz" wrap="square" lIns="0" tIns="41275" rIns="0" bIns="0" rtlCol="0">
            <a:spAutoFit/>
          </a:bodyPr>
          <a:lstStyle/>
          <a:p>
            <a:pPr marL="12700">
              <a:lnSpc>
                <a:spcPct val="100000"/>
              </a:lnSpc>
              <a:spcBef>
                <a:spcPts val="325"/>
              </a:spcBef>
            </a:pPr>
            <a:r>
              <a:rPr sz="2900" spc="-15" dirty="0"/>
              <a:t>Example:</a:t>
            </a:r>
            <a:r>
              <a:rPr sz="2900" spc="-40" dirty="0"/>
              <a:t> </a:t>
            </a:r>
            <a:r>
              <a:rPr sz="2900" spc="-10" dirty="0"/>
              <a:t>Process</a:t>
            </a:r>
            <a:r>
              <a:rPr sz="2900" spc="-30" dirty="0"/>
              <a:t> </a:t>
            </a:r>
            <a:r>
              <a:rPr sz="2900" spc="-10" dirty="0"/>
              <a:t>Map</a:t>
            </a:r>
            <a:endParaRPr sz="2900"/>
          </a:p>
          <a:p>
            <a:pPr marL="12700">
              <a:lnSpc>
                <a:spcPct val="100000"/>
              </a:lnSpc>
              <a:spcBef>
                <a:spcPts val="120"/>
              </a:spcBef>
            </a:pPr>
            <a:r>
              <a:rPr sz="1600" dirty="0"/>
              <a:t>with</a:t>
            </a:r>
            <a:r>
              <a:rPr sz="1600" spc="-50" dirty="0"/>
              <a:t> </a:t>
            </a:r>
            <a:r>
              <a:rPr sz="1600" spc="-5" dirty="0"/>
              <a:t>frequency</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6669" y="809244"/>
            <a:ext cx="2280920"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spc="-55" dirty="0"/>
              <a:t> </a:t>
            </a:r>
            <a:r>
              <a:rPr spc="-5" dirty="0"/>
              <a:t>Maps</a:t>
            </a:r>
          </a:p>
        </p:txBody>
      </p:sp>
      <p:sp>
        <p:nvSpPr>
          <p:cNvPr id="3" name="object 3"/>
          <p:cNvSpPr txBox="1"/>
          <p:nvPr/>
        </p:nvSpPr>
        <p:spPr>
          <a:xfrm>
            <a:off x="945994" y="1566164"/>
            <a:ext cx="9575955" cy="2003112"/>
          </a:xfrm>
          <a:prstGeom prst="rect">
            <a:avLst/>
          </a:prstGeom>
        </p:spPr>
        <p:txBody>
          <a:bodyPr vert="horz" wrap="square" lIns="0" tIns="12700" rIns="0" bIns="0" rtlCol="0">
            <a:spAutoFit/>
          </a:bodyPr>
          <a:lstStyle/>
          <a:p>
            <a:pPr marL="195580" marR="5080" indent="-182880">
              <a:lnSpc>
                <a:spcPct val="100000"/>
              </a:lnSpc>
              <a:spcBef>
                <a:spcPts val="100"/>
              </a:spcBef>
              <a:buClr>
                <a:srgbClr val="7F7F7F"/>
              </a:buClr>
              <a:buFont typeface="Arial MT"/>
              <a:buChar char="•"/>
              <a:tabLst>
                <a:tab pos="195580" algn="l"/>
              </a:tabLst>
            </a:pPr>
            <a:r>
              <a:rPr sz="2400" spc="-10" dirty="0">
                <a:solidFill>
                  <a:srgbClr val="404040"/>
                </a:solidFill>
                <a:latin typeface="Calibri"/>
                <a:cs typeface="Calibri"/>
              </a:rPr>
              <a:t>Commercial process</a:t>
            </a:r>
            <a:r>
              <a:rPr sz="2400" spc="-5" dirty="0">
                <a:solidFill>
                  <a:srgbClr val="404040"/>
                </a:solidFill>
                <a:latin typeface="Calibri"/>
                <a:cs typeface="Calibri"/>
              </a:rPr>
              <a:t> mining </a:t>
            </a:r>
            <a:r>
              <a:rPr sz="2400" spc="-10" dirty="0">
                <a:solidFill>
                  <a:srgbClr val="404040"/>
                </a:solidFill>
                <a:latin typeface="Calibri"/>
                <a:cs typeface="Calibri"/>
              </a:rPr>
              <a:t>tools</a:t>
            </a:r>
            <a:r>
              <a:rPr sz="2400" spc="-5" dirty="0">
                <a:solidFill>
                  <a:srgbClr val="404040"/>
                </a:solidFill>
                <a:latin typeface="Calibri"/>
                <a:cs typeface="Calibri"/>
              </a:rPr>
              <a:t> use</a:t>
            </a:r>
            <a:r>
              <a:rPr sz="2400" dirty="0">
                <a:solidFill>
                  <a:srgbClr val="404040"/>
                </a:solidFill>
                <a:latin typeface="Calibri"/>
                <a:cs typeface="Calibri"/>
              </a:rPr>
              <a:t> </a:t>
            </a:r>
            <a:r>
              <a:rPr sz="2400" spc="-10" dirty="0">
                <a:solidFill>
                  <a:srgbClr val="404040"/>
                </a:solidFill>
                <a:latin typeface="Calibri"/>
                <a:cs typeface="Calibri"/>
              </a:rPr>
              <a:t>process</a:t>
            </a:r>
            <a:r>
              <a:rPr sz="2400" spc="-5" dirty="0">
                <a:solidFill>
                  <a:srgbClr val="404040"/>
                </a:solidFill>
                <a:latin typeface="Calibri"/>
                <a:cs typeface="Calibri"/>
              </a:rPr>
              <a:t> maps </a:t>
            </a:r>
            <a:r>
              <a:rPr sz="2400" dirty="0">
                <a:solidFill>
                  <a:srgbClr val="404040"/>
                </a:solidFill>
                <a:latin typeface="Calibri"/>
                <a:cs typeface="Calibri"/>
              </a:rPr>
              <a:t>as</a:t>
            </a:r>
            <a:r>
              <a:rPr sz="2400" spc="-5" dirty="0">
                <a:solidFill>
                  <a:srgbClr val="404040"/>
                </a:solidFill>
                <a:latin typeface="Calibri"/>
                <a:cs typeface="Calibri"/>
              </a:rPr>
              <a:t> the</a:t>
            </a:r>
            <a:r>
              <a:rPr sz="2400" dirty="0">
                <a:solidFill>
                  <a:srgbClr val="404040"/>
                </a:solidFill>
                <a:latin typeface="Calibri"/>
                <a:cs typeface="Calibri"/>
              </a:rPr>
              <a:t> </a:t>
            </a:r>
            <a:r>
              <a:rPr sz="2400" spc="-5" dirty="0">
                <a:solidFill>
                  <a:srgbClr val="404040"/>
                </a:solidFill>
                <a:latin typeface="Calibri"/>
                <a:cs typeface="Calibri"/>
              </a:rPr>
              <a:t>main </a:t>
            </a:r>
            <a:r>
              <a:rPr sz="2400" spc="-525" dirty="0">
                <a:solidFill>
                  <a:srgbClr val="404040"/>
                </a:solidFill>
                <a:latin typeface="Calibri"/>
                <a:cs typeface="Calibri"/>
              </a:rPr>
              <a:t> </a:t>
            </a:r>
            <a:r>
              <a:rPr sz="2400" spc="-10" dirty="0">
                <a:solidFill>
                  <a:srgbClr val="404040"/>
                </a:solidFill>
                <a:latin typeface="Calibri"/>
                <a:cs typeface="Calibri"/>
              </a:rPr>
              <a:t>visualization </a:t>
            </a:r>
            <a:r>
              <a:rPr sz="2400" spc="-5" dirty="0">
                <a:solidFill>
                  <a:srgbClr val="404040"/>
                </a:solidFill>
                <a:latin typeface="Calibri"/>
                <a:cs typeface="Calibri"/>
              </a:rPr>
              <a:t>technique</a:t>
            </a:r>
            <a:r>
              <a:rPr sz="2400" dirty="0">
                <a:solidFill>
                  <a:srgbClr val="404040"/>
                </a:solidFill>
                <a:latin typeface="Calibri"/>
                <a:cs typeface="Calibri"/>
              </a:rPr>
              <a:t> </a:t>
            </a:r>
            <a:r>
              <a:rPr sz="2400" spc="-20" dirty="0">
                <a:solidFill>
                  <a:srgbClr val="404040"/>
                </a:solidFill>
                <a:latin typeface="Calibri"/>
                <a:cs typeface="Calibri"/>
              </a:rPr>
              <a:t>for</a:t>
            </a:r>
            <a:r>
              <a:rPr sz="2400" spc="-5" dirty="0">
                <a:solidFill>
                  <a:srgbClr val="404040"/>
                </a:solidFill>
                <a:latin typeface="Calibri"/>
                <a:cs typeface="Calibri"/>
              </a:rPr>
              <a:t> </a:t>
            </a:r>
            <a:r>
              <a:rPr sz="2400" spc="-15" dirty="0">
                <a:solidFill>
                  <a:srgbClr val="404040"/>
                </a:solidFill>
                <a:latin typeface="Calibri"/>
                <a:cs typeface="Calibri"/>
              </a:rPr>
              <a:t>event</a:t>
            </a:r>
            <a:r>
              <a:rPr sz="2400" spc="-10" dirty="0">
                <a:solidFill>
                  <a:srgbClr val="404040"/>
                </a:solidFill>
                <a:latin typeface="Calibri"/>
                <a:cs typeface="Calibri"/>
              </a:rPr>
              <a:t> </a:t>
            </a:r>
            <a:r>
              <a:rPr sz="2400" spc="-5" dirty="0">
                <a:solidFill>
                  <a:srgbClr val="404040"/>
                </a:solidFill>
                <a:latin typeface="Calibri"/>
                <a:cs typeface="Calibri"/>
              </a:rPr>
              <a:t>logs</a:t>
            </a:r>
            <a:endParaRPr sz="2400" dirty="0">
              <a:latin typeface="Calibri"/>
              <a:cs typeface="Calibri"/>
            </a:endParaRPr>
          </a:p>
          <a:p>
            <a:pPr marL="195580" indent="-182880">
              <a:lnSpc>
                <a:spcPct val="100000"/>
              </a:lnSpc>
              <a:spcBef>
                <a:spcPts val="620"/>
              </a:spcBef>
              <a:buClr>
                <a:srgbClr val="7F7F7F"/>
              </a:buClr>
              <a:buFont typeface="Arial MT"/>
              <a:buChar char="•"/>
              <a:tabLst>
                <a:tab pos="195580" algn="l"/>
              </a:tabLst>
            </a:pPr>
            <a:r>
              <a:rPr sz="2400" dirty="0">
                <a:solidFill>
                  <a:srgbClr val="404040"/>
                </a:solidFill>
                <a:latin typeface="Calibri"/>
                <a:cs typeface="Calibri"/>
              </a:rPr>
              <a:t>These</a:t>
            </a:r>
            <a:r>
              <a:rPr sz="2400" spc="-10" dirty="0">
                <a:solidFill>
                  <a:srgbClr val="404040"/>
                </a:solidFill>
                <a:latin typeface="Calibri"/>
                <a:cs typeface="Calibri"/>
              </a:rPr>
              <a:t> tools </a:t>
            </a:r>
            <a:r>
              <a:rPr sz="2400" spc="-5" dirty="0">
                <a:solidFill>
                  <a:srgbClr val="404040"/>
                </a:solidFill>
                <a:latin typeface="Calibri"/>
                <a:cs typeface="Calibri"/>
              </a:rPr>
              <a:t>also</a:t>
            </a:r>
            <a:r>
              <a:rPr sz="2400" spc="-20" dirty="0">
                <a:solidFill>
                  <a:srgbClr val="404040"/>
                </a:solidFill>
                <a:latin typeface="Calibri"/>
                <a:cs typeface="Calibri"/>
              </a:rPr>
              <a:t> </a:t>
            </a:r>
            <a:r>
              <a:rPr sz="2400" spc="-10" dirty="0">
                <a:solidFill>
                  <a:srgbClr val="404040"/>
                </a:solidFill>
                <a:latin typeface="Calibri"/>
                <a:cs typeface="Calibri"/>
              </a:rPr>
              <a:t>provide</a:t>
            </a:r>
            <a:r>
              <a:rPr sz="2400" spc="-5" dirty="0">
                <a:solidFill>
                  <a:srgbClr val="404040"/>
                </a:solidFill>
                <a:latin typeface="Calibri"/>
                <a:cs typeface="Calibri"/>
              </a:rPr>
              <a:t> </a:t>
            </a:r>
            <a:r>
              <a:rPr sz="2400" spc="-10" dirty="0">
                <a:solidFill>
                  <a:srgbClr val="404040"/>
                </a:solidFill>
                <a:latin typeface="Calibri"/>
                <a:cs typeface="Calibri"/>
              </a:rPr>
              <a:t>three</a:t>
            </a:r>
            <a:r>
              <a:rPr sz="2400" spc="-5" dirty="0">
                <a:solidFill>
                  <a:srgbClr val="404040"/>
                </a:solidFill>
                <a:latin typeface="Calibri"/>
                <a:cs typeface="Calibri"/>
              </a:rPr>
              <a:t> types</a:t>
            </a:r>
            <a:r>
              <a:rPr sz="2400" spc="-15" dirty="0">
                <a:solidFill>
                  <a:srgbClr val="404040"/>
                </a:solidFill>
                <a:latin typeface="Calibri"/>
                <a:cs typeface="Calibri"/>
              </a:rPr>
              <a:t> </a:t>
            </a:r>
            <a:r>
              <a:rPr sz="2400" spc="-5" dirty="0">
                <a:solidFill>
                  <a:srgbClr val="404040"/>
                </a:solidFill>
                <a:latin typeface="Calibri"/>
                <a:cs typeface="Calibri"/>
              </a:rPr>
              <a:t>of </a:t>
            </a:r>
            <a:r>
              <a:rPr sz="2400" spc="-10" dirty="0">
                <a:solidFill>
                  <a:srgbClr val="404040"/>
                </a:solidFill>
                <a:latin typeface="Calibri"/>
                <a:cs typeface="Calibri"/>
              </a:rPr>
              <a:t>operations:</a:t>
            </a:r>
            <a:endParaRPr sz="2400" dirty="0">
              <a:latin typeface="Calibri"/>
              <a:cs typeface="Calibri"/>
            </a:endParaRPr>
          </a:p>
          <a:p>
            <a:pPr marL="836930" lvl="1" indent="-412115">
              <a:lnSpc>
                <a:spcPct val="100000"/>
              </a:lnSpc>
              <a:spcBef>
                <a:spcPts val="540"/>
              </a:spcBef>
              <a:buClr>
                <a:srgbClr val="7F7F7F"/>
              </a:buClr>
              <a:buAutoNum type="arabicPeriod"/>
              <a:tabLst>
                <a:tab pos="836294" algn="l"/>
                <a:tab pos="836930" algn="l"/>
              </a:tabLst>
            </a:pPr>
            <a:r>
              <a:rPr sz="2200" b="1" spc="-30" dirty="0">
                <a:solidFill>
                  <a:srgbClr val="404040"/>
                </a:solidFill>
                <a:latin typeface="Calibri"/>
                <a:cs typeface="Calibri"/>
              </a:rPr>
              <a:t>Abstract</a:t>
            </a:r>
            <a:r>
              <a:rPr sz="2200" b="1" spc="-35" dirty="0">
                <a:solidFill>
                  <a:srgbClr val="404040"/>
                </a:solidFill>
                <a:latin typeface="Calibri"/>
                <a:cs typeface="Calibri"/>
              </a:rPr>
              <a:t> </a:t>
            </a:r>
            <a:r>
              <a:rPr sz="2200" spc="-15" dirty="0">
                <a:solidFill>
                  <a:srgbClr val="404040"/>
                </a:solidFill>
                <a:latin typeface="Calibri"/>
                <a:cs typeface="Calibri"/>
              </a:rPr>
              <a:t>the</a:t>
            </a:r>
            <a:r>
              <a:rPr sz="2200" spc="-40" dirty="0">
                <a:solidFill>
                  <a:srgbClr val="404040"/>
                </a:solidFill>
                <a:latin typeface="Calibri"/>
                <a:cs typeface="Calibri"/>
              </a:rPr>
              <a:t> </a:t>
            </a:r>
            <a:r>
              <a:rPr sz="2200" spc="-25" dirty="0">
                <a:solidFill>
                  <a:srgbClr val="404040"/>
                </a:solidFill>
                <a:latin typeface="Calibri"/>
                <a:cs typeface="Calibri"/>
              </a:rPr>
              <a:t>process</a:t>
            </a:r>
            <a:r>
              <a:rPr sz="2200" spc="-40" dirty="0">
                <a:solidFill>
                  <a:srgbClr val="404040"/>
                </a:solidFill>
                <a:latin typeface="Calibri"/>
                <a:cs typeface="Calibri"/>
              </a:rPr>
              <a:t> </a:t>
            </a:r>
            <a:r>
              <a:rPr sz="2200" spc="-20" dirty="0">
                <a:solidFill>
                  <a:srgbClr val="404040"/>
                </a:solidFill>
                <a:latin typeface="Calibri"/>
                <a:cs typeface="Calibri"/>
              </a:rPr>
              <a:t>map:</a:t>
            </a:r>
            <a:endParaRPr sz="2200" dirty="0">
              <a:latin typeface="Calibri"/>
              <a:cs typeface="Calibri"/>
            </a:endParaRPr>
          </a:p>
          <a:p>
            <a:pPr marL="836930" lvl="1" indent="-412115">
              <a:lnSpc>
                <a:spcPct val="100000"/>
              </a:lnSpc>
              <a:spcBef>
                <a:spcPts val="455"/>
              </a:spcBef>
              <a:buClr>
                <a:srgbClr val="7F7F7F"/>
              </a:buClr>
              <a:buAutoNum type="arabicPeriod"/>
              <a:tabLst>
                <a:tab pos="836294" algn="l"/>
                <a:tab pos="836930" algn="l"/>
              </a:tabLst>
            </a:pPr>
            <a:r>
              <a:rPr sz="2200" b="1" spc="-25" dirty="0">
                <a:solidFill>
                  <a:srgbClr val="404040"/>
                </a:solidFill>
                <a:latin typeface="Calibri"/>
                <a:cs typeface="Calibri"/>
              </a:rPr>
              <a:t>Filter</a:t>
            </a:r>
            <a:r>
              <a:rPr sz="2200" b="1" spc="-35" dirty="0">
                <a:solidFill>
                  <a:srgbClr val="404040"/>
                </a:solidFill>
                <a:latin typeface="Calibri"/>
                <a:cs typeface="Calibri"/>
              </a:rPr>
              <a:t> </a:t>
            </a:r>
            <a:r>
              <a:rPr sz="2200" spc="-15" dirty="0">
                <a:solidFill>
                  <a:srgbClr val="404040"/>
                </a:solidFill>
                <a:latin typeface="Calibri"/>
                <a:cs typeface="Calibri"/>
              </a:rPr>
              <a:t>the</a:t>
            </a:r>
            <a:r>
              <a:rPr sz="2200" spc="-35" dirty="0">
                <a:solidFill>
                  <a:srgbClr val="404040"/>
                </a:solidFill>
                <a:latin typeface="Calibri"/>
                <a:cs typeface="Calibri"/>
              </a:rPr>
              <a:t> </a:t>
            </a:r>
            <a:r>
              <a:rPr sz="2200" spc="-25" dirty="0">
                <a:solidFill>
                  <a:srgbClr val="404040"/>
                </a:solidFill>
                <a:latin typeface="Calibri"/>
                <a:cs typeface="Calibri"/>
              </a:rPr>
              <a:t>traces </a:t>
            </a:r>
            <a:r>
              <a:rPr sz="2200" spc="-5" dirty="0">
                <a:solidFill>
                  <a:srgbClr val="404040"/>
                </a:solidFill>
                <a:latin typeface="Calibri"/>
                <a:cs typeface="Calibri"/>
              </a:rPr>
              <a:t>in</a:t>
            </a:r>
            <a:r>
              <a:rPr sz="2200" spc="-35" dirty="0">
                <a:solidFill>
                  <a:srgbClr val="404040"/>
                </a:solidFill>
                <a:latin typeface="Calibri"/>
                <a:cs typeface="Calibri"/>
              </a:rPr>
              <a:t> </a:t>
            </a:r>
            <a:r>
              <a:rPr sz="2200" spc="-15" dirty="0">
                <a:solidFill>
                  <a:srgbClr val="404040"/>
                </a:solidFill>
                <a:latin typeface="Calibri"/>
                <a:cs typeface="Calibri"/>
              </a:rPr>
              <a:t>the</a:t>
            </a:r>
            <a:r>
              <a:rPr sz="2200" spc="-30" dirty="0">
                <a:solidFill>
                  <a:srgbClr val="404040"/>
                </a:solidFill>
                <a:latin typeface="Calibri"/>
                <a:cs typeface="Calibri"/>
              </a:rPr>
              <a:t> event </a:t>
            </a:r>
            <a:r>
              <a:rPr sz="2200" spc="-15" dirty="0">
                <a:solidFill>
                  <a:srgbClr val="404040"/>
                </a:solidFill>
                <a:latin typeface="Calibri"/>
                <a:cs typeface="Calibri"/>
              </a:rPr>
              <a:t>log…</a:t>
            </a:r>
            <a:endParaRPr sz="2200" dirty="0">
              <a:latin typeface="Calibri"/>
              <a:cs typeface="Calibri"/>
            </a:endParaRPr>
          </a:p>
        </p:txBody>
      </p:sp>
      <p:sp>
        <p:nvSpPr>
          <p:cNvPr id="4" name="object 4"/>
          <p:cNvSpPr txBox="1"/>
          <p:nvPr/>
        </p:nvSpPr>
        <p:spPr>
          <a:xfrm>
            <a:off x="9000279" y="6217920"/>
            <a:ext cx="161925" cy="193040"/>
          </a:xfrm>
          <a:prstGeom prst="rect">
            <a:avLst/>
          </a:prstGeom>
        </p:spPr>
        <p:txBody>
          <a:bodyPr vert="horz" wrap="square" lIns="0" tIns="12700" rIns="0" bIns="0" rtlCol="0">
            <a:spAutoFit/>
          </a:bodyPr>
          <a:lstStyle/>
          <a:p>
            <a:pPr marL="12700">
              <a:lnSpc>
                <a:spcPct val="100000"/>
              </a:lnSpc>
              <a:spcBef>
                <a:spcPts val="100"/>
              </a:spcBef>
            </a:pPr>
            <a:r>
              <a:rPr sz="1100" spc="-25" dirty="0">
                <a:latin typeface="Calibri"/>
                <a:cs typeface="Calibri"/>
              </a:rPr>
              <a:t>60</a:t>
            </a:r>
            <a:endParaRPr sz="110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6669" y="809244"/>
            <a:ext cx="4079240" cy="513080"/>
          </a:xfrm>
          <a:prstGeom prst="rect">
            <a:avLst/>
          </a:prstGeom>
        </p:spPr>
        <p:txBody>
          <a:bodyPr vert="horz" wrap="square" lIns="0" tIns="12700" rIns="0" bIns="0" rtlCol="0">
            <a:spAutoFit/>
          </a:bodyPr>
          <a:lstStyle/>
          <a:p>
            <a:pPr marL="12700">
              <a:lnSpc>
                <a:spcPct val="100000"/>
              </a:lnSpc>
              <a:spcBef>
                <a:spcPts val="100"/>
              </a:spcBef>
            </a:pPr>
            <a:r>
              <a:rPr spc="-15" dirty="0"/>
              <a:t>Abstraction</a:t>
            </a:r>
            <a:r>
              <a:rPr spc="-20" dirty="0"/>
              <a:t> </a:t>
            </a:r>
            <a:r>
              <a:rPr dirty="0"/>
              <a:t>and</a:t>
            </a:r>
            <a:r>
              <a:rPr spc="-20" dirty="0"/>
              <a:t> </a:t>
            </a:r>
            <a:r>
              <a:rPr spc="-5" dirty="0"/>
              <a:t>Filtering</a:t>
            </a:r>
          </a:p>
        </p:txBody>
      </p:sp>
      <p:sp>
        <p:nvSpPr>
          <p:cNvPr id="3" name="object 3"/>
          <p:cNvSpPr txBox="1"/>
          <p:nvPr/>
        </p:nvSpPr>
        <p:spPr>
          <a:xfrm>
            <a:off x="945995" y="1564132"/>
            <a:ext cx="4113529" cy="360680"/>
          </a:xfrm>
          <a:prstGeom prst="rect">
            <a:avLst/>
          </a:prstGeom>
        </p:spPr>
        <p:txBody>
          <a:bodyPr vert="horz" wrap="square" lIns="0" tIns="12700" rIns="0" bIns="0" rtlCol="0">
            <a:spAutoFit/>
          </a:bodyPr>
          <a:lstStyle/>
          <a:p>
            <a:pPr marL="195580" indent="-182880">
              <a:lnSpc>
                <a:spcPct val="100000"/>
              </a:lnSpc>
              <a:spcBef>
                <a:spcPts val="100"/>
              </a:spcBef>
              <a:buClr>
                <a:srgbClr val="7F7F7F"/>
              </a:buClr>
              <a:buFont typeface="Arial MT"/>
              <a:buChar char="•"/>
              <a:tabLst>
                <a:tab pos="195580" algn="l"/>
              </a:tabLst>
            </a:pPr>
            <a:r>
              <a:rPr sz="2200" spc="-25" dirty="0">
                <a:solidFill>
                  <a:srgbClr val="404040"/>
                </a:solidFill>
                <a:latin typeface="Calibri"/>
                <a:cs typeface="Calibri"/>
              </a:rPr>
              <a:t>Real-life</a:t>
            </a:r>
            <a:r>
              <a:rPr sz="2200" spc="-45" dirty="0">
                <a:solidFill>
                  <a:srgbClr val="404040"/>
                </a:solidFill>
                <a:latin typeface="Calibri"/>
                <a:cs typeface="Calibri"/>
              </a:rPr>
              <a:t> </a:t>
            </a:r>
            <a:r>
              <a:rPr sz="2200" spc="-25" dirty="0">
                <a:solidFill>
                  <a:srgbClr val="404040"/>
                </a:solidFill>
                <a:latin typeface="Calibri"/>
                <a:cs typeface="Calibri"/>
              </a:rPr>
              <a:t>processes</a:t>
            </a:r>
            <a:r>
              <a:rPr sz="2200" spc="-30" dirty="0">
                <a:solidFill>
                  <a:srgbClr val="404040"/>
                </a:solidFill>
                <a:latin typeface="Calibri"/>
                <a:cs typeface="Calibri"/>
              </a:rPr>
              <a:t> </a:t>
            </a:r>
            <a:r>
              <a:rPr sz="2200" spc="-25" dirty="0">
                <a:solidFill>
                  <a:srgbClr val="404040"/>
                </a:solidFill>
                <a:latin typeface="Calibri"/>
                <a:cs typeface="Calibri"/>
              </a:rPr>
              <a:t>are</a:t>
            </a:r>
            <a:r>
              <a:rPr sz="2200" spc="-35" dirty="0">
                <a:solidFill>
                  <a:srgbClr val="404040"/>
                </a:solidFill>
                <a:latin typeface="Calibri"/>
                <a:cs typeface="Calibri"/>
              </a:rPr>
              <a:t> </a:t>
            </a:r>
            <a:r>
              <a:rPr sz="2200" spc="-20" dirty="0">
                <a:solidFill>
                  <a:srgbClr val="404040"/>
                </a:solidFill>
                <a:latin typeface="Calibri"/>
                <a:cs typeface="Calibri"/>
              </a:rPr>
              <a:t>really</a:t>
            </a:r>
            <a:r>
              <a:rPr sz="2200" spc="-40" dirty="0">
                <a:solidFill>
                  <a:srgbClr val="404040"/>
                </a:solidFill>
                <a:latin typeface="Calibri"/>
                <a:cs typeface="Calibri"/>
              </a:rPr>
              <a:t> </a:t>
            </a:r>
            <a:r>
              <a:rPr sz="2200" spc="-25" dirty="0">
                <a:solidFill>
                  <a:srgbClr val="404040"/>
                </a:solidFill>
                <a:latin typeface="Calibri"/>
                <a:cs typeface="Calibri"/>
              </a:rPr>
              <a:t>messy</a:t>
            </a:r>
            <a:endParaRPr sz="2200">
              <a:latin typeface="Calibri"/>
              <a:cs typeface="Calibri"/>
            </a:endParaRPr>
          </a:p>
        </p:txBody>
      </p:sp>
      <p:pic>
        <p:nvPicPr>
          <p:cNvPr id="4" name="object 4"/>
          <p:cNvPicPr/>
          <p:nvPr/>
        </p:nvPicPr>
        <p:blipFill>
          <a:blip r:embed="rId2" cstate="print"/>
          <a:stretch>
            <a:fillRect/>
          </a:stretch>
        </p:blipFill>
        <p:spPr>
          <a:xfrm>
            <a:off x="585525" y="2169596"/>
            <a:ext cx="4507612" cy="3860515"/>
          </a:xfrm>
          <a:prstGeom prst="rect">
            <a:avLst/>
          </a:prstGeom>
        </p:spPr>
      </p:pic>
      <p:sp>
        <p:nvSpPr>
          <p:cNvPr id="5" name="object 5"/>
          <p:cNvSpPr txBox="1"/>
          <p:nvPr/>
        </p:nvSpPr>
        <p:spPr>
          <a:xfrm>
            <a:off x="1053202" y="6187947"/>
            <a:ext cx="3880485" cy="522605"/>
          </a:xfrm>
          <a:prstGeom prst="rect">
            <a:avLst/>
          </a:prstGeom>
        </p:spPr>
        <p:txBody>
          <a:bodyPr vert="horz" wrap="square" lIns="0" tIns="3175" rIns="0" bIns="0" rtlCol="0">
            <a:spAutoFit/>
          </a:bodyPr>
          <a:lstStyle/>
          <a:p>
            <a:pPr marL="1489710" marR="5080" indent="-1477645">
              <a:lnSpc>
                <a:spcPct val="103699"/>
              </a:lnSpc>
              <a:spcBef>
                <a:spcPts val="25"/>
              </a:spcBef>
            </a:pPr>
            <a:r>
              <a:rPr sz="1600" b="1" spc="-5" dirty="0">
                <a:solidFill>
                  <a:srgbClr val="7F7F7F"/>
                </a:solidFill>
                <a:latin typeface="Calibri"/>
                <a:cs typeface="Calibri"/>
              </a:rPr>
              <a:t>Patient</a:t>
            </a:r>
            <a:r>
              <a:rPr sz="1600" b="1" spc="5" dirty="0">
                <a:solidFill>
                  <a:srgbClr val="7F7F7F"/>
                </a:solidFill>
                <a:latin typeface="Calibri"/>
                <a:cs typeface="Calibri"/>
              </a:rPr>
              <a:t> </a:t>
            </a:r>
            <a:r>
              <a:rPr sz="1600" b="1" spc="-10" dirty="0">
                <a:solidFill>
                  <a:srgbClr val="7F7F7F"/>
                </a:solidFill>
                <a:latin typeface="Calibri"/>
                <a:cs typeface="Calibri"/>
              </a:rPr>
              <a:t>Treatment</a:t>
            </a:r>
            <a:r>
              <a:rPr sz="1600" b="1" spc="5" dirty="0">
                <a:solidFill>
                  <a:srgbClr val="7F7F7F"/>
                </a:solidFill>
                <a:latin typeface="Calibri"/>
                <a:cs typeface="Calibri"/>
              </a:rPr>
              <a:t> </a:t>
            </a:r>
            <a:r>
              <a:rPr sz="1600" b="1" dirty="0">
                <a:solidFill>
                  <a:srgbClr val="7F7F7F"/>
                </a:solidFill>
                <a:latin typeface="Calibri"/>
                <a:cs typeface="Calibri"/>
              </a:rPr>
              <a:t>Process</a:t>
            </a:r>
            <a:r>
              <a:rPr sz="1600" b="1" spc="15" dirty="0">
                <a:solidFill>
                  <a:srgbClr val="7F7F7F"/>
                </a:solidFill>
                <a:latin typeface="Calibri"/>
                <a:cs typeface="Calibri"/>
              </a:rPr>
              <a:t> </a:t>
            </a:r>
            <a:r>
              <a:rPr sz="1600" b="1" dirty="0">
                <a:solidFill>
                  <a:srgbClr val="7F7F7F"/>
                </a:solidFill>
                <a:latin typeface="Calibri"/>
                <a:cs typeface="Calibri"/>
              </a:rPr>
              <a:t>@</a:t>
            </a:r>
            <a:r>
              <a:rPr sz="1600" b="1" spc="25" dirty="0">
                <a:solidFill>
                  <a:srgbClr val="7F7F7F"/>
                </a:solidFill>
                <a:latin typeface="Calibri"/>
                <a:cs typeface="Calibri"/>
              </a:rPr>
              <a:t> </a:t>
            </a:r>
            <a:r>
              <a:rPr sz="1600" b="1" spc="5" dirty="0">
                <a:solidFill>
                  <a:srgbClr val="7F7F7F"/>
                </a:solidFill>
                <a:latin typeface="Calibri"/>
                <a:cs typeface="Calibri"/>
              </a:rPr>
              <a:t>Hospital </a:t>
            </a:r>
            <a:r>
              <a:rPr sz="1600" b="1" dirty="0">
                <a:solidFill>
                  <a:srgbClr val="7F7F7F"/>
                </a:solidFill>
                <a:latin typeface="Calibri"/>
                <a:cs typeface="Calibri"/>
              </a:rPr>
              <a:t>(Sepsis </a:t>
            </a:r>
            <a:r>
              <a:rPr sz="1600" b="1" spc="-345" dirty="0">
                <a:solidFill>
                  <a:srgbClr val="7F7F7F"/>
                </a:solidFill>
                <a:latin typeface="Calibri"/>
                <a:cs typeface="Calibri"/>
              </a:rPr>
              <a:t> </a:t>
            </a:r>
            <a:r>
              <a:rPr sz="1600" b="1" dirty="0">
                <a:solidFill>
                  <a:srgbClr val="7F7F7F"/>
                </a:solidFill>
                <a:latin typeface="Calibri"/>
                <a:cs typeface="Calibri"/>
              </a:rPr>
              <a:t>infections)</a:t>
            </a:r>
            <a:endParaRPr sz="1600">
              <a:latin typeface="Calibri"/>
              <a:cs typeface="Calibri"/>
            </a:endParaRPr>
          </a:p>
        </p:txBody>
      </p:sp>
      <p:sp>
        <p:nvSpPr>
          <p:cNvPr id="6" name="object 6"/>
          <p:cNvSpPr txBox="1"/>
          <p:nvPr/>
        </p:nvSpPr>
        <p:spPr>
          <a:xfrm>
            <a:off x="6700487" y="6309867"/>
            <a:ext cx="2819400"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7F7F7F"/>
                </a:solidFill>
                <a:latin typeface="Calibri"/>
                <a:cs typeface="Calibri"/>
              </a:rPr>
              <a:t>IT</a:t>
            </a:r>
            <a:r>
              <a:rPr sz="1600" b="1" spc="-20" dirty="0">
                <a:solidFill>
                  <a:srgbClr val="7F7F7F"/>
                </a:solidFill>
                <a:latin typeface="Calibri"/>
                <a:cs typeface="Calibri"/>
              </a:rPr>
              <a:t> </a:t>
            </a:r>
            <a:r>
              <a:rPr sz="1600" b="1" spc="5" dirty="0">
                <a:solidFill>
                  <a:srgbClr val="7F7F7F"/>
                </a:solidFill>
                <a:latin typeface="Calibri"/>
                <a:cs typeface="Calibri"/>
              </a:rPr>
              <a:t>Incident</a:t>
            </a:r>
            <a:r>
              <a:rPr sz="1600" b="1" spc="-15" dirty="0">
                <a:solidFill>
                  <a:srgbClr val="7F7F7F"/>
                </a:solidFill>
                <a:latin typeface="Calibri"/>
                <a:cs typeface="Calibri"/>
              </a:rPr>
              <a:t> </a:t>
            </a:r>
            <a:r>
              <a:rPr sz="1600" b="1" spc="5" dirty="0">
                <a:solidFill>
                  <a:srgbClr val="7F7F7F"/>
                </a:solidFill>
                <a:latin typeface="Calibri"/>
                <a:cs typeface="Calibri"/>
              </a:rPr>
              <a:t>Management</a:t>
            </a:r>
            <a:r>
              <a:rPr sz="1600" b="1" spc="-15" dirty="0">
                <a:solidFill>
                  <a:srgbClr val="7F7F7F"/>
                </a:solidFill>
                <a:latin typeface="Calibri"/>
                <a:cs typeface="Calibri"/>
              </a:rPr>
              <a:t> </a:t>
            </a:r>
            <a:r>
              <a:rPr sz="1600" b="1" dirty="0">
                <a:solidFill>
                  <a:srgbClr val="7F7F7F"/>
                </a:solidFill>
                <a:latin typeface="Calibri"/>
                <a:cs typeface="Calibri"/>
              </a:rPr>
              <a:t>@</a:t>
            </a:r>
            <a:r>
              <a:rPr sz="1600" b="1" spc="5" dirty="0">
                <a:solidFill>
                  <a:srgbClr val="7F7F7F"/>
                </a:solidFill>
                <a:latin typeface="Calibri"/>
                <a:cs typeface="Calibri"/>
              </a:rPr>
              <a:t> </a:t>
            </a:r>
            <a:r>
              <a:rPr sz="1600" b="1" spc="10" dirty="0">
                <a:solidFill>
                  <a:srgbClr val="7F7F7F"/>
                </a:solidFill>
                <a:latin typeface="Calibri"/>
                <a:cs typeface="Calibri"/>
              </a:rPr>
              <a:t>Bank</a:t>
            </a:r>
            <a:endParaRPr sz="1600">
              <a:latin typeface="Calibri"/>
              <a:cs typeface="Calibri"/>
            </a:endParaRPr>
          </a:p>
        </p:txBody>
      </p:sp>
      <p:pic>
        <p:nvPicPr>
          <p:cNvPr id="7" name="object 7"/>
          <p:cNvPicPr/>
          <p:nvPr/>
        </p:nvPicPr>
        <p:blipFill>
          <a:blip r:embed="rId3" cstate="print"/>
          <a:stretch>
            <a:fillRect/>
          </a:stretch>
        </p:blipFill>
        <p:spPr>
          <a:xfrm>
            <a:off x="5504190" y="2060848"/>
            <a:ext cx="4521131" cy="407426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8073" y="1328420"/>
            <a:ext cx="8054340" cy="3208020"/>
          </a:xfrm>
          <a:prstGeom prst="rect">
            <a:avLst/>
          </a:prstGeom>
        </p:spPr>
        <p:txBody>
          <a:bodyPr vert="horz" wrap="square" lIns="0" tIns="26670" rIns="0" bIns="0" rtlCol="0">
            <a:spAutoFit/>
          </a:bodyPr>
          <a:lstStyle/>
          <a:p>
            <a:pPr marL="12700" marR="5080">
              <a:lnSpc>
                <a:spcPts val="2110"/>
              </a:lnSpc>
              <a:spcBef>
                <a:spcPts val="210"/>
              </a:spcBef>
            </a:pPr>
            <a:r>
              <a:rPr sz="1800" spc="-5" dirty="0">
                <a:solidFill>
                  <a:srgbClr val="404040"/>
                </a:solidFill>
                <a:latin typeface="Calibri"/>
                <a:cs typeface="Calibri"/>
              </a:rPr>
              <a:t>Common</a:t>
            </a:r>
            <a:r>
              <a:rPr sz="1800" spc="15" dirty="0">
                <a:solidFill>
                  <a:srgbClr val="404040"/>
                </a:solidFill>
                <a:latin typeface="Calibri"/>
                <a:cs typeface="Calibri"/>
              </a:rPr>
              <a:t> </a:t>
            </a:r>
            <a:r>
              <a:rPr sz="1800" spc="-10" dirty="0">
                <a:solidFill>
                  <a:srgbClr val="404040"/>
                </a:solidFill>
                <a:latin typeface="Calibri"/>
                <a:cs typeface="Calibri"/>
              </a:rPr>
              <a:t>process</a:t>
            </a:r>
            <a:r>
              <a:rPr sz="1800" spc="10" dirty="0">
                <a:solidFill>
                  <a:srgbClr val="404040"/>
                </a:solidFill>
                <a:latin typeface="Calibri"/>
                <a:cs typeface="Calibri"/>
              </a:rPr>
              <a:t> </a:t>
            </a:r>
            <a:r>
              <a:rPr sz="1800" spc="-5" dirty="0">
                <a:solidFill>
                  <a:srgbClr val="404040"/>
                </a:solidFill>
                <a:latin typeface="Calibri"/>
                <a:cs typeface="Calibri"/>
              </a:rPr>
              <a:t>mining</a:t>
            </a:r>
            <a:r>
              <a:rPr sz="1800" spc="10" dirty="0">
                <a:solidFill>
                  <a:srgbClr val="404040"/>
                </a:solidFill>
                <a:latin typeface="Calibri"/>
                <a:cs typeface="Calibri"/>
              </a:rPr>
              <a:t> </a:t>
            </a:r>
            <a:r>
              <a:rPr sz="1800" spc="-10" dirty="0">
                <a:solidFill>
                  <a:srgbClr val="404040"/>
                </a:solidFill>
                <a:latin typeface="Calibri"/>
                <a:cs typeface="Calibri"/>
              </a:rPr>
              <a:t>tools</a:t>
            </a:r>
            <a:r>
              <a:rPr sz="1800" spc="10" dirty="0">
                <a:solidFill>
                  <a:srgbClr val="404040"/>
                </a:solidFill>
                <a:latin typeface="Calibri"/>
                <a:cs typeface="Calibri"/>
              </a:rPr>
              <a:t> </a:t>
            </a:r>
            <a:r>
              <a:rPr sz="1800" spc="-10" dirty="0">
                <a:solidFill>
                  <a:srgbClr val="404040"/>
                </a:solidFill>
                <a:latin typeface="Calibri"/>
                <a:cs typeface="Calibri"/>
              </a:rPr>
              <a:t>provide</a:t>
            </a:r>
            <a:r>
              <a:rPr sz="1800" spc="15" dirty="0">
                <a:solidFill>
                  <a:srgbClr val="404040"/>
                </a:solidFill>
                <a:latin typeface="Calibri"/>
                <a:cs typeface="Calibri"/>
              </a:rPr>
              <a:t> </a:t>
            </a:r>
            <a:r>
              <a:rPr sz="1800" spc="-10" dirty="0">
                <a:solidFill>
                  <a:srgbClr val="404040"/>
                </a:solidFill>
                <a:latin typeface="Calibri"/>
                <a:cs typeface="Calibri"/>
              </a:rPr>
              <a:t>abstraction</a:t>
            </a:r>
            <a:r>
              <a:rPr sz="1800" spc="20" dirty="0">
                <a:solidFill>
                  <a:srgbClr val="404040"/>
                </a:solidFill>
                <a:latin typeface="Calibri"/>
                <a:cs typeface="Calibri"/>
              </a:rPr>
              <a:t> </a:t>
            </a:r>
            <a:r>
              <a:rPr sz="1800" spc="-5" dirty="0">
                <a:solidFill>
                  <a:srgbClr val="404040"/>
                </a:solidFill>
                <a:latin typeface="Calibri"/>
                <a:cs typeface="Calibri"/>
              </a:rPr>
              <a:t>capabilities</a:t>
            </a:r>
            <a:r>
              <a:rPr sz="1800" spc="10" dirty="0">
                <a:solidFill>
                  <a:srgbClr val="404040"/>
                </a:solidFill>
                <a:latin typeface="Calibri"/>
                <a:cs typeface="Calibri"/>
              </a:rPr>
              <a:t> </a:t>
            </a:r>
            <a:r>
              <a:rPr sz="1800" dirty="0">
                <a:solidFill>
                  <a:srgbClr val="404040"/>
                </a:solidFill>
                <a:latin typeface="Calibri"/>
                <a:cs typeface="Calibri"/>
              </a:rPr>
              <a:t>on</a:t>
            </a:r>
            <a:r>
              <a:rPr sz="1800" spc="15" dirty="0">
                <a:solidFill>
                  <a:srgbClr val="404040"/>
                </a:solidFill>
                <a:latin typeface="Calibri"/>
                <a:cs typeface="Calibri"/>
              </a:rPr>
              <a:t> </a:t>
            </a:r>
            <a:r>
              <a:rPr sz="1800" spc="-10" dirty="0">
                <a:solidFill>
                  <a:srgbClr val="404040"/>
                </a:solidFill>
                <a:latin typeface="Calibri"/>
                <a:cs typeface="Calibri"/>
              </a:rPr>
              <a:t>top</a:t>
            </a:r>
            <a:r>
              <a:rPr sz="1800" spc="20" dirty="0">
                <a:solidFill>
                  <a:srgbClr val="404040"/>
                </a:solidFill>
                <a:latin typeface="Calibri"/>
                <a:cs typeface="Calibri"/>
              </a:rPr>
              <a:t> </a:t>
            </a:r>
            <a:r>
              <a:rPr sz="1800" dirty="0">
                <a:solidFill>
                  <a:srgbClr val="404040"/>
                </a:solidFill>
                <a:latin typeface="Calibri"/>
                <a:cs typeface="Calibri"/>
              </a:rPr>
              <a:t>of</a:t>
            </a:r>
            <a:r>
              <a:rPr sz="1800" spc="10" dirty="0">
                <a:solidFill>
                  <a:srgbClr val="404040"/>
                </a:solidFill>
                <a:latin typeface="Calibri"/>
                <a:cs typeface="Calibri"/>
              </a:rPr>
              <a:t> </a:t>
            </a:r>
            <a:r>
              <a:rPr sz="1800" spc="-10" dirty="0">
                <a:solidFill>
                  <a:srgbClr val="404040"/>
                </a:solidFill>
                <a:latin typeface="Calibri"/>
                <a:cs typeface="Calibri"/>
              </a:rPr>
              <a:t>process</a:t>
            </a:r>
            <a:r>
              <a:rPr sz="1800" spc="10" dirty="0">
                <a:solidFill>
                  <a:srgbClr val="404040"/>
                </a:solidFill>
                <a:latin typeface="Calibri"/>
                <a:cs typeface="Calibri"/>
              </a:rPr>
              <a:t> </a:t>
            </a:r>
            <a:r>
              <a:rPr sz="1800" spc="-5" dirty="0">
                <a:solidFill>
                  <a:srgbClr val="404040"/>
                </a:solidFill>
                <a:latin typeface="Calibri"/>
                <a:cs typeface="Calibri"/>
              </a:rPr>
              <a:t>maps, </a:t>
            </a:r>
            <a:r>
              <a:rPr sz="1800" spc="-395" dirty="0">
                <a:solidFill>
                  <a:srgbClr val="404040"/>
                </a:solidFill>
                <a:latin typeface="Calibri"/>
                <a:cs typeface="Calibri"/>
              </a:rPr>
              <a:t> </a:t>
            </a:r>
            <a:r>
              <a:rPr sz="1800" spc="-10" dirty="0">
                <a:solidFill>
                  <a:srgbClr val="404040"/>
                </a:solidFill>
                <a:latin typeface="Calibri"/>
                <a:cs typeface="Calibri"/>
              </a:rPr>
              <a:t>to:</a:t>
            </a:r>
            <a:endParaRPr sz="1800">
              <a:latin typeface="Calibri"/>
              <a:cs typeface="Calibri"/>
            </a:endParaRPr>
          </a:p>
          <a:p>
            <a:pPr marL="615950" indent="-283845">
              <a:lnSpc>
                <a:spcPct val="100000"/>
              </a:lnSpc>
              <a:spcBef>
                <a:spcPts val="375"/>
              </a:spcBef>
              <a:buClr>
                <a:srgbClr val="7F7F7F"/>
              </a:buClr>
              <a:buFont typeface="Arial MT"/>
              <a:buChar char="•"/>
              <a:tabLst>
                <a:tab pos="615315" algn="l"/>
                <a:tab pos="615950" algn="l"/>
              </a:tabLst>
            </a:pPr>
            <a:r>
              <a:rPr sz="1800" spc="-5" dirty="0">
                <a:solidFill>
                  <a:srgbClr val="404040"/>
                </a:solidFill>
                <a:latin typeface="Calibri"/>
                <a:cs typeface="Calibri"/>
              </a:rPr>
              <a:t>Show</a:t>
            </a:r>
            <a:r>
              <a:rPr sz="1800" spc="-10" dirty="0">
                <a:solidFill>
                  <a:srgbClr val="404040"/>
                </a:solidFill>
                <a:latin typeface="Calibri"/>
                <a:cs typeface="Calibri"/>
              </a:rPr>
              <a:t> </a:t>
            </a:r>
            <a:r>
              <a:rPr sz="1800" dirty="0">
                <a:solidFill>
                  <a:srgbClr val="404040"/>
                </a:solidFill>
                <a:latin typeface="Calibri"/>
                <a:cs typeface="Calibri"/>
              </a:rPr>
              <a:t>only</a:t>
            </a:r>
            <a:r>
              <a:rPr sz="1800" spc="-10" dirty="0">
                <a:solidFill>
                  <a:srgbClr val="404040"/>
                </a:solidFill>
                <a:latin typeface="Calibri"/>
                <a:cs typeface="Calibri"/>
              </a:rPr>
              <a:t> </a:t>
            </a:r>
            <a:r>
              <a:rPr sz="1800" b="1" spc="-15" dirty="0">
                <a:solidFill>
                  <a:srgbClr val="404040"/>
                </a:solidFill>
                <a:latin typeface="Calibri"/>
                <a:cs typeface="Calibri"/>
              </a:rPr>
              <a:t>most</a:t>
            </a:r>
            <a:r>
              <a:rPr sz="1800" b="1" spc="-10" dirty="0">
                <a:solidFill>
                  <a:srgbClr val="404040"/>
                </a:solidFill>
                <a:latin typeface="Calibri"/>
                <a:cs typeface="Calibri"/>
              </a:rPr>
              <a:t> </a:t>
            </a:r>
            <a:r>
              <a:rPr sz="1800" b="1" spc="-5" dirty="0">
                <a:solidFill>
                  <a:srgbClr val="404040"/>
                </a:solidFill>
                <a:latin typeface="Calibri"/>
                <a:cs typeface="Calibri"/>
              </a:rPr>
              <a:t>frequent </a:t>
            </a:r>
            <a:r>
              <a:rPr sz="1800" spc="-5" dirty="0">
                <a:solidFill>
                  <a:srgbClr val="404040"/>
                </a:solidFill>
                <a:latin typeface="Calibri"/>
                <a:cs typeface="Calibri"/>
              </a:rPr>
              <a:t>activities</a:t>
            </a:r>
            <a:endParaRPr sz="1800">
              <a:latin typeface="Calibri"/>
              <a:cs typeface="Calibri"/>
            </a:endParaRPr>
          </a:p>
          <a:p>
            <a:pPr marL="615950" indent="-283845">
              <a:lnSpc>
                <a:spcPct val="100000"/>
              </a:lnSpc>
              <a:spcBef>
                <a:spcPts val="430"/>
              </a:spcBef>
              <a:buClr>
                <a:srgbClr val="7F7F7F"/>
              </a:buClr>
              <a:buFont typeface="Arial MT"/>
              <a:buChar char="•"/>
              <a:tabLst>
                <a:tab pos="615315" algn="l"/>
                <a:tab pos="615950" algn="l"/>
              </a:tabLst>
            </a:pPr>
            <a:r>
              <a:rPr sz="1800" spc="-5" dirty="0">
                <a:solidFill>
                  <a:srgbClr val="404040"/>
                </a:solidFill>
                <a:latin typeface="Calibri"/>
                <a:cs typeface="Calibri"/>
              </a:rPr>
              <a:t>Show</a:t>
            </a:r>
            <a:r>
              <a:rPr sz="1800" spc="-10" dirty="0">
                <a:solidFill>
                  <a:srgbClr val="404040"/>
                </a:solidFill>
                <a:latin typeface="Calibri"/>
                <a:cs typeface="Calibri"/>
              </a:rPr>
              <a:t> </a:t>
            </a:r>
            <a:r>
              <a:rPr sz="1800" dirty="0">
                <a:solidFill>
                  <a:srgbClr val="404040"/>
                </a:solidFill>
                <a:latin typeface="Calibri"/>
                <a:cs typeface="Calibri"/>
              </a:rPr>
              <a:t>only</a:t>
            </a:r>
            <a:r>
              <a:rPr sz="1800" spc="-20" dirty="0">
                <a:solidFill>
                  <a:srgbClr val="404040"/>
                </a:solidFill>
                <a:latin typeface="Calibri"/>
                <a:cs typeface="Calibri"/>
              </a:rPr>
              <a:t> </a:t>
            </a:r>
            <a:r>
              <a:rPr sz="1800" b="1" spc="-15" dirty="0">
                <a:solidFill>
                  <a:srgbClr val="404040"/>
                </a:solidFill>
                <a:latin typeface="Calibri"/>
                <a:cs typeface="Calibri"/>
              </a:rPr>
              <a:t>most</a:t>
            </a:r>
            <a:r>
              <a:rPr sz="1800" b="1" spc="-5" dirty="0">
                <a:solidFill>
                  <a:srgbClr val="404040"/>
                </a:solidFill>
                <a:latin typeface="Calibri"/>
                <a:cs typeface="Calibri"/>
              </a:rPr>
              <a:t> frequent</a:t>
            </a:r>
            <a:r>
              <a:rPr sz="1800" b="1" spc="-10" dirty="0">
                <a:solidFill>
                  <a:srgbClr val="404040"/>
                </a:solidFill>
                <a:latin typeface="Calibri"/>
                <a:cs typeface="Calibri"/>
              </a:rPr>
              <a:t> </a:t>
            </a:r>
            <a:r>
              <a:rPr sz="1800" spc="-10" dirty="0">
                <a:solidFill>
                  <a:srgbClr val="404040"/>
                </a:solidFill>
                <a:latin typeface="Calibri"/>
                <a:cs typeface="Calibri"/>
              </a:rPr>
              <a:t>arcs</a:t>
            </a:r>
            <a:endParaRPr sz="1800">
              <a:latin typeface="Calibri"/>
              <a:cs typeface="Calibri"/>
            </a:endParaRPr>
          </a:p>
          <a:p>
            <a:pPr>
              <a:lnSpc>
                <a:spcPct val="100000"/>
              </a:lnSpc>
              <a:spcBef>
                <a:spcPts val="55"/>
              </a:spcBef>
              <a:buClr>
                <a:srgbClr val="7F7F7F"/>
              </a:buClr>
              <a:buFont typeface="Arial MT"/>
              <a:buChar char="•"/>
            </a:pPr>
            <a:endParaRPr sz="2450">
              <a:latin typeface="Calibri"/>
              <a:cs typeface="Calibri"/>
            </a:endParaRPr>
          </a:p>
          <a:p>
            <a:pPr marL="23495">
              <a:lnSpc>
                <a:spcPct val="100000"/>
              </a:lnSpc>
            </a:pPr>
            <a:r>
              <a:rPr sz="1800" spc="-5" dirty="0">
                <a:solidFill>
                  <a:srgbClr val="404040"/>
                </a:solidFill>
                <a:latin typeface="Calibri"/>
                <a:cs typeface="Calibri"/>
              </a:rPr>
              <a:t>Some</a:t>
            </a:r>
            <a:r>
              <a:rPr sz="1800" spc="5" dirty="0">
                <a:solidFill>
                  <a:srgbClr val="404040"/>
                </a:solidFill>
                <a:latin typeface="Calibri"/>
                <a:cs typeface="Calibri"/>
              </a:rPr>
              <a:t> </a:t>
            </a:r>
            <a:r>
              <a:rPr sz="1800" spc="-10" dirty="0">
                <a:solidFill>
                  <a:srgbClr val="404040"/>
                </a:solidFill>
                <a:latin typeface="Calibri"/>
                <a:cs typeface="Calibri"/>
              </a:rPr>
              <a:t>tools</a:t>
            </a:r>
            <a:r>
              <a:rPr sz="1800" dirty="0">
                <a:solidFill>
                  <a:srgbClr val="404040"/>
                </a:solidFill>
                <a:latin typeface="Calibri"/>
                <a:cs typeface="Calibri"/>
              </a:rPr>
              <a:t> </a:t>
            </a:r>
            <a:r>
              <a:rPr sz="1800" spc="-15" dirty="0">
                <a:solidFill>
                  <a:srgbClr val="404040"/>
                </a:solidFill>
                <a:latin typeface="Calibri"/>
                <a:cs typeface="Calibri"/>
              </a:rPr>
              <a:t>offer</a:t>
            </a:r>
            <a:r>
              <a:rPr sz="1800" dirty="0">
                <a:solidFill>
                  <a:srgbClr val="404040"/>
                </a:solidFill>
                <a:latin typeface="Calibri"/>
                <a:cs typeface="Calibri"/>
              </a:rPr>
              <a:t> further</a:t>
            </a:r>
            <a:r>
              <a:rPr sz="1800" spc="-5" dirty="0">
                <a:solidFill>
                  <a:srgbClr val="404040"/>
                </a:solidFill>
                <a:latin typeface="Calibri"/>
                <a:cs typeface="Calibri"/>
              </a:rPr>
              <a:t> </a:t>
            </a:r>
            <a:r>
              <a:rPr sz="1800" spc="-10" dirty="0">
                <a:solidFill>
                  <a:srgbClr val="404040"/>
                </a:solidFill>
                <a:latin typeface="Calibri"/>
                <a:cs typeface="Calibri"/>
              </a:rPr>
              <a:t>abstraction</a:t>
            </a:r>
            <a:r>
              <a:rPr sz="1800" spc="10" dirty="0">
                <a:solidFill>
                  <a:srgbClr val="404040"/>
                </a:solidFill>
                <a:latin typeface="Calibri"/>
                <a:cs typeface="Calibri"/>
              </a:rPr>
              <a:t> </a:t>
            </a:r>
            <a:r>
              <a:rPr sz="1800" spc="-5" dirty="0">
                <a:solidFill>
                  <a:srgbClr val="404040"/>
                </a:solidFill>
                <a:latin typeface="Calibri"/>
                <a:cs typeface="Calibri"/>
              </a:rPr>
              <a:t>capabilities</a:t>
            </a:r>
            <a:r>
              <a:rPr sz="1800" dirty="0">
                <a:solidFill>
                  <a:srgbClr val="404040"/>
                </a:solidFill>
                <a:latin typeface="Calibri"/>
                <a:cs typeface="Calibri"/>
              </a:rPr>
              <a:t> </a:t>
            </a:r>
            <a:r>
              <a:rPr sz="1800" spc="-10" dirty="0">
                <a:solidFill>
                  <a:srgbClr val="404040"/>
                </a:solidFill>
                <a:latin typeface="Calibri"/>
                <a:cs typeface="Calibri"/>
              </a:rPr>
              <a:t>to:</a:t>
            </a:r>
            <a:endParaRPr sz="1800">
              <a:latin typeface="Calibri"/>
              <a:cs typeface="Calibri"/>
            </a:endParaRPr>
          </a:p>
          <a:p>
            <a:pPr marL="615950" indent="-283845">
              <a:lnSpc>
                <a:spcPct val="100000"/>
              </a:lnSpc>
              <a:spcBef>
                <a:spcPts val="434"/>
              </a:spcBef>
              <a:buClr>
                <a:srgbClr val="7F7F7F"/>
              </a:buClr>
              <a:buFont typeface="Arial MT"/>
              <a:buChar char="•"/>
              <a:tabLst>
                <a:tab pos="615315" algn="l"/>
                <a:tab pos="615950" algn="l"/>
              </a:tabLst>
            </a:pPr>
            <a:r>
              <a:rPr sz="1800" spc="-5" dirty="0">
                <a:solidFill>
                  <a:srgbClr val="404040"/>
                </a:solidFill>
                <a:latin typeface="Calibri"/>
                <a:cs typeface="Calibri"/>
              </a:rPr>
              <a:t>Show</a:t>
            </a:r>
            <a:r>
              <a:rPr sz="1800" dirty="0">
                <a:solidFill>
                  <a:srgbClr val="404040"/>
                </a:solidFill>
                <a:latin typeface="Calibri"/>
                <a:cs typeface="Calibri"/>
              </a:rPr>
              <a:t> only</a:t>
            </a:r>
            <a:r>
              <a:rPr sz="1800" spc="-10" dirty="0">
                <a:solidFill>
                  <a:srgbClr val="404040"/>
                </a:solidFill>
                <a:latin typeface="Calibri"/>
                <a:cs typeface="Calibri"/>
              </a:rPr>
              <a:t> </a:t>
            </a:r>
            <a:r>
              <a:rPr sz="1800" b="1" spc="-10" dirty="0">
                <a:solidFill>
                  <a:srgbClr val="404040"/>
                </a:solidFill>
                <a:latin typeface="Calibri"/>
                <a:cs typeface="Calibri"/>
              </a:rPr>
              <a:t>least</a:t>
            </a:r>
            <a:r>
              <a:rPr sz="1800" b="1" dirty="0">
                <a:solidFill>
                  <a:srgbClr val="404040"/>
                </a:solidFill>
                <a:latin typeface="Calibri"/>
                <a:cs typeface="Calibri"/>
              </a:rPr>
              <a:t> </a:t>
            </a:r>
            <a:r>
              <a:rPr sz="1800" b="1" spc="-10" dirty="0">
                <a:solidFill>
                  <a:srgbClr val="404040"/>
                </a:solidFill>
                <a:latin typeface="Calibri"/>
                <a:cs typeface="Calibri"/>
              </a:rPr>
              <a:t>frequent</a:t>
            </a:r>
            <a:r>
              <a:rPr sz="1800" b="1" dirty="0">
                <a:solidFill>
                  <a:srgbClr val="404040"/>
                </a:solidFill>
                <a:latin typeface="Calibri"/>
                <a:cs typeface="Calibri"/>
              </a:rPr>
              <a:t> </a:t>
            </a:r>
            <a:r>
              <a:rPr sz="1800" spc="-5" dirty="0">
                <a:solidFill>
                  <a:srgbClr val="404040"/>
                </a:solidFill>
                <a:latin typeface="Calibri"/>
                <a:cs typeface="Calibri"/>
              </a:rPr>
              <a:t>activities</a:t>
            </a:r>
            <a:endParaRPr sz="1800">
              <a:latin typeface="Calibri"/>
              <a:cs typeface="Calibri"/>
            </a:endParaRPr>
          </a:p>
          <a:p>
            <a:pPr marL="615950" indent="-283845">
              <a:lnSpc>
                <a:spcPct val="100000"/>
              </a:lnSpc>
              <a:spcBef>
                <a:spcPts val="455"/>
              </a:spcBef>
              <a:buClr>
                <a:srgbClr val="7F7F7F"/>
              </a:buClr>
              <a:buFont typeface="Arial MT"/>
              <a:buChar char="•"/>
              <a:tabLst>
                <a:tab pos="615315" algn="l"/>
                <a:tab pos="615950" algn="l"/>
              </a:tabLst>
            </a:pPr>
            <a:r>
              <a:rPr sz="1800" spc="-5" dirty="0">
                <a:solidFill>
                  <a:srgbClr val="404040"/>
                </a:solidFill>
                <a:latin typeface="Calibri"/>
                <a:cs typeface="Calibri"/>
              </a:rPr>
              <a:t>Show </a:t>
            </a:r>
            <a:r>
              <a:rPr sz="1800" dirty="0">
                <a:solidFill>
                  <a:srgbClr val="404040"/>
                </a:solidFill>
                <a:latin typeface="Calibri"/>
                <a:cs typeface="Calibri"/>
              </a:rPr>
              <a:t>only</a:t>
            </a:r>
            <a:r>
              <a:rPr sz="1800" spc="-10" dirty="0">
                <a:solidFill>
                  <a:srgbClr val="404040"/>
                </a:solidFill>
                <a:latin typeface="Calibri"/>
                <a:cs typeface="Calibri"/>
              </a:rPr>
              <a:t> </a:t>
            </a:r>
            <a:r>
              <a:rPr sz="1800" b="1" spc="-10" dirty="0">
                <a:solidFill>
                  <a:srgbClr val="404040"/>
                </a:solidFill>
                <a:latin typeface="Calibri"/>
                <a:cs typeface="Calibri"/>
              </a:rPr>
              <a:t>least</a:t>
            </a:r>
            <a:r>
              <a:rPr sz="1800" b="1" spc="-5" dirty="0">
                <a:solidFill>
                  <a:srgbClr val="404040"/>
                </a:solidFill>
                <a:latin typeface="Calibri"/>
                <a:cs typeface="Calibri"/>
              </a:rPr>
              <a:t> </a:t>
            </a:r>
            <a:r>
              <a:rPr sz="1800" b="1" spc="-10" dirty="0">
                <a:solidFill>
                  <a:srgbClr val="404040"/>
                </a:solidFill>
                <a:latin typeface="Calibri"/>
                <a:cs typeface="Calibri"/>
              </a:rPr>
              <a:t>frequent</a:t>
            </a:r>
            <a:r>
              <a:rPr sz="1800" b="1" dirty="0">
                <a:solidFill>
                  <a:srgbClr val="404040"/>
                </a:solidFill>
                <a:latin typeface="Calibri"/>
                <a:cs typeface="Calibri"/>
              </a:rPr>
              <a:t> </a:t>
            </a:r>
            <a:r>
              <a:rPr sz="1800" spc="-10" dirty="0">
                <a:solidFill>
                  <a:srgbClr val="404040"/>
                </a:solidFill>
                <a:latin typeface="Calibri"/>
                <a:cs typeface="Calibri"/>
              </a:rPr>
              <a:t>arcs</a:t>
            </a:r>
            <a:endParaRPr sz="1800">
              <a:latin typeface="Calibri"/>
              <a:cs typeface="Calibri"/>
            </a:endParaRPr>
          </a:p>
          <a:p>
            <a:pPr marL="615950" indent="-283845">
              <a:lnSpc>
                <a:spcPct val="100000"/>
              </a:lnSpc>
              <a:spcBef>
                <a:spcPts val="430"/>
              </a:spcBef>
              <a:buClr>
                <a:srgbClr val="7F7F7F"/>
              </a:buClr>
              <a:buFont typeface="Arial MT"/>
              <a:buChar char="•"/>
              <a:tabLst>
                <a:tab pos="615315" algn="l"/>
                <a:tab pos="615950" algn="l"/>
              </a:tabLst>
            </a:pPr>
            <a:r>
              <a:rPr sz="1800" spc="-5" dirty="0">
                <a:solidFill>
                  <a:srgbClr val="404040"/>
                </a:solidFill>
                <a:latin typeface="Calibri"/>
                <a:cs typeface="Calibri"/>
              </a:rPr>
              <a:t>Show</a:t>
            </a:r>
            <a:r>
              <a:rPr sz="1800" spc="-15" dirty="0">
                <a:solidFill>
                  <a:srgbClr val="404040"/>
                </a:solidFill>
                <a:latin typeface="Calibri"/>
                <a:cs typeface="Calibri"/>
              </a:rPr>
              <a:t> </a:t>
            </a:r>
            <a:r>
              <a:rPr sz="1800" dirty="0">
                <a:solidFill>
                  <a:srgbClr val="404040"/>
                </a:solidFill>
                <a:latin typeface="Calibri"/>
                <a:cs typeface="Calibri"/>
              </a:rPr>
              <a:t>only</a:t>
            </a:r>
            <a:r>
              <a:rPr sz="1800" spc="-20" dirty="0">
                <a:solidFill>
                  <a:srgbClr val="404040"/>
                </a:solidFill>
                <a:latin typeface="Calibri"/>
                <a:cs typeface="Calibri"/>
              </a:rPr>
              <a:t> </a:t>
            </a:r>
            <a:r>
              <a:rPr sz="1800" b="1" spc="-15" dirty="0">
                <a:solidFill>
                  <a:srgbClr val="404040"/>
                </a:solidFill>
                <a:latin typeface="Calibri"/>
                <a:cs typeface="Calibri"/>
              </a:rPr>
              <a:t>fastest/slowest</a:t>
            </a:r>
            <a:r>
              <a:rPr sz="1800" b="1" spc="-10" dirty="0">
                <a:solidFill>
                  <a:srgbClr val="404040"/>
                </a:solidFill>
                <a:latin typeface="Calibri"/>
                <a:cs typeface="Calibri"/>
              </a:rPr>
              <a:t> </a:t>
            </a:r>
            <a:r>
              <a:rPr sz="1800" spc="-5" dirty="0">
                <a:solidFill>
                  <a:srgbClr val="404040"/>
                </a:solidFill>
                <a:latin typeface="Calibri"/>
                <a:cs typeface="Calibri"/>
              </a:rPr>
              <a:t>activities</a:t>
            </a:r>
            <a:endParaRPr sz="1800">
              <a:latin typeface="Calibri"/>
              <a:cs typeface="Calibri"/>
            </a:endParaRPr>
          </a:p>
          <a:p>
            <a:pPr marL="615950" indent="-283845">
              <a:lnSpc>
                <a:spcPct val="100000"/>
              </a:lnSpc>
              <a:spcBef>
                <a:spcPts val="434"/>
              </a:spcBef>
              <a:buClr>
                <a:srgbClr val="7F7F7F"/>
              </a:buClr>
              <a:buFont typeface="Arial MT"/>
              <a:buChar char="•"/>
              <a:tabLst>
                <a:tab pos="615315" algn="l"/>
                <a:tab pos="615950" algn="l"/>
              </a:tabLst>
            </a:pPr>
            <a:r>
              <a:rPr sz="1800" spc="-5" dirty="0">
                <a:solidFill>
                  <a:srgbClr val="404040"/>
                </a:solidFill>
                <a:latin typeface="Calibri"/>
                <a:cs typeface="Calibri"/>
              </a:rPr>
              <a:t>Show</a:t>
            </a:r>
            <a:r>
              <a:rPr sz="1800" spc="-15" dirty="0">
                <a:solidFill>
                  <a:srgbClr val="404040"/>
                </a:solidFill>
                <a:latin typeface="Calibri"/>
                <a:cs typeface="Calibri"/>
              </a:rPr>
              <a:t> </a:t>
            </a:r>
            <a:r>
              <a:rPr sz="1800" dirty="0">
                <a:solidFill>
                  <a:srgbClr val="404040"/>
                </a:solidFill>
                <a:latin typeface="Calibri"/>
                <a:cs typeface="Calibri"/>
              </a:rPr>
              <a:t>only</a:t>
            </a:r>
            <a:r>
              <a:rPr sz="1800" spc="-25" dirty="0">
                <a:solidFill>
                  <a:srgbClr val="404040"/>
                </a:solidFill>
                <a:latin typeface="Calibri"/>
                <a:cs typeface="Calibri"/>
              </a:rPr>
              <a:t> </a:t>
            </a:r>
            <a:r>
              <a:rPr sz="1800" b="1" spc="-15" dirty="0">
                <a:solidFill>
                  <a:srgbClr val="404040"/>
                </a:solidFill>
                <a:latin typeface="Calibri"/>
                <a:cs typeface="Calibri"/>
              </a:rPr>
              <a:t>fastest/slowest </a:t>
            </a:r>
            <a:r>
              <a:rPr sz="1800" spc="-10" dirty="0">
                <a:solidFill>
                  <a:srgbClr val="404040"/>
                </a:solidFill>
                <a:latin typeface="Calibri"/>
                <a:cs typeface="Calibri"/>
              </a:rPr>
              <a:t>arcs</a:t>
            </a:r>
            <a:endParaRPr sz="1800">
              <a:latin typeface="Calibri"/>
              <a:cs typeface="Calibri"/>
            </a:endParaRPr>
          </a:p>
        </p:txBody>
      </p:sp>
      <p:sp>
        <p:nvSpPr>
          <p:cNvPr id="3" name="object 3"/>
          <p:cNvSpPr txBox="1">
            <a:spLocks noGrp="1"/>
          </p:cNvSpPr>
          <p:nvPr>
            <p:ph type="title"/>
          </p:nvPr>
        </p:nvSpPr>
        <p:spPr>
          <a:xfrm>
            <a:off x="728517" y="656844"/>
            <a:ext cx="4199255" cy="513080"/>
          </a:xfrm>
          <a:prstGeom prst="rect">
            <a:avLst/>
          </a:prstGeom>
        </p:spPr>
        <p:txBody>
          <a:bodyPr vert="horz" wrap="square" lIns="0" tIns="12700" rIns="0" bIns="0" rtlCol="0">
            <a:spAutoFit/>
          </a:bodyPr>
          <a:lstStyle/>
          <a:p>
            <a:pPr marL="12700">
              <a:lnSpc>
                <a:spcPct val="100000"/>
              </a:lnSpc>
              <a:spcBef>
                <a:spcPts val="100"/>
              </a:spcBef>
            </a:pPr>
            <a:r>
              <a:rPr spc="-15" dirty="0"/>
              <a:t>Process</a:t>
            </a:r>
            <a:r>
              <a:rPr spc="-10" dirty="0"/>
              <a:t> </a:t>
            </a:r>
            <a:r>
              <a:rPr dirty="0"/>
              <a:t>map:</a:t>
            </a:r>
            <a:r>
              <a:rPr spc="-5" dirty="0"/>
              <a:t> </a:t>
            </a:r>
            <a:r>
              <a:rPr spc="-15" dirty="0"/>
              <a:t>Abstraction</a:t>
            </a:r>
          </a:p>
        </p:txBody>
      </p:sp>
      <p:grpSp>
        <p:nvGrpSpPr>
          <p:cNvPr id="4" name="object 4"/>
          <p:cNvGrpSpPr/>
          <p:nvPr/>
        </p:nvGrpSpPr>
        <p:grpSpPr>
          <a:xfrm>
            <a:off x="2432304" y="4934711"/>
            <a:ext cx="5931535" cy="1207135"/>
            <a:chOff x="2432304" y="4934711"/>
            <a:chExt cx="5931535" cy="1207135"/>
          </a:xfrm>
        </p:grpSpPr>
        <p:pic>
          <p:nvPicPr>
            <p:cNvPr id="5" name="object 5"/>
            <p:cNvPicPr/>
            <p:nvPr/>
          </p:nvPicPr>
          <p:blipFill>
            <a:blip r:embed="rId2" cstate="print"/>
            <a:stretch>
              <a:fillRect/>
            </a:stretch>
          </p:blipFill>
          <p:spPr>
            <a:xfrm>
              <a:off x="2432304" y="4934711"/>
              <a:ext cx="5931408" cy="1207008"/>
            </a:xfrm>
            <a:prstGeom prst="rect">
              <a:avLst/>
            </a:prstGeom>
          </p:spPr>
        </p:pic>
        <p:pic>
          <p:nvPicPr>
            <p:cNvPr id="6" name="object 6"/>
            <p:cNvPicPr/>
            <p:nvPr/>
          </p:nvPicPr>
          <p:blipFill>
            <a:blip r:embed="rId3" cstate="print"/>
            <a:stretch>
              <a:fillRect/>
            </a:stretch>
          </p:blipFill>
          <p:spPr>
            <a:xfrm>
              <a:off x="2623177" y="5126542"/>
              <a:ext cx="5548830" cy="823704"/>
            </a:xfrm>
            <a:prstGeom prst="rect">
              <a:avLst/>
            </a:prstGeom>
          </p:spPr>
        </p:pic>
      </p:grpSp>
      <p:pic>
        <p:nvPicPr>
          <p:cNvPr id="7" name="object 7"/>
          <p:cNvPicPr/>
          <p:nvPr/>
        </p:nvPicPr>
        <p:blipFill>
          <a:blip r:embed="rId4" cstate="print"/>
          <a:stretch>
            <a:fillRect/>
          </a:stretch>
        </p:blipFill>
        <p:spPr>
          <a:xfrm>
            <a:off x="7420908" y="3399455"/>
            <a:ext cx="1532293" cy="1326650"/>
          </a:xfrm>
          <a:prstGeom prst="rect">
            <a:avLst/>
          </a:prstGeom>
        </p:spPr>
      </p:pic>
      <p:pic>
        <p:nvPicPr>
          <p:cNvPr id="8" name="object 8"/>
          <p:cNvPicPr/>
          <p:nvPr/>
        </p:nvPicPr>
        <p:blipFill>
          <a:blip r:embed="rId5" cstate="print"/>
          <a:stretch>
            <a:fillRect/>
          </a:stretch>
        </p:blipFill>
        <p:spPr>
          <a:xfrm>
            <a:off x="6875085" y="1727112"/>
            <a:ext cx="3365906" cy="958503"/>
          </a:xfrm>
          <a:prstGeom prst="rect">
            <a:avLst/>
          </a:prstGeom>
        </p:spPr>
      </p:pic>
      <p:grpSp>
        <p:nvGrpSpPr>
          <p:cNvPr id="9" name="object 9"/>
          <p:cNvGrpSpPr/>
          <p:nvPr/>
        </p:nvGrpSpPr>
        <p:grpSpPr>
          <a:xfrm>
            <a:off x="7993768" y="2905070"/>
            <a:ext cx="260350" cy="321310"/>
            <a:chOff x="7993768" y="2905070"/>
            <a:chExt cx="260350" cy="321310"/>
          </a:xfrm>
        </p:grpSpPr>
        <p:sp>
          <p:nvSpPr>
            <p:cNvPr id="10" name="object 10"/>
            <p:cNvSpPr/>
            <p:nvPr/>
          </p:nvSpPr>
          <p:spPr>
            <a:xfrm>
              <a:off x="8001706" y="2913007"/>
              <a:ext cx="244475" cy="305435"/>
            </a:xfrm>
            <a:custGeom>
              <a:avLst/>
              <a:gdLst/>
              <a:ahLst/>
              <a:cxnLst/>
              <a:rect l="l" t="t" r="r" b="b"/>
              <a:pathLst>
                <a:path w="244475" h="305435">
                  <a:moveTo>
                    <a:pt x="183012" y="0"/>
                  </a:moveTo>
                  <a:lnTo>
                    <a:pt x="61003" y="0"/>
                  </a:lnTo>
                  <a:lnTo>
                    <a:pt x="61003" y="183013"/>
                  </a:lnTo>
                  <a:lnTo>
                    <a:pt x="0" y="183013"/>
                  </a:lnTo>
                  <a:lnTo>
                    <a:pt x="122007" y="305020"/>
                  </a:lnTo>
                  <a:lnTo>
                    <a:pt x="244015" y="183013"/>
                  </a:lnTo>
                  <a:lnTo>
                    <a:pt x="183012" y="183013"/>
                  </a:lnTo>
                  <a:lnTo>
                    <a:pt x="183012" y="0"/>
                  </a:lnTo>
                  <a:close/>
                </a:path>
              </a:pathLst>
            </a:custGeom>
            <a:solidFill>
              <a:srgbClr val="98C723"/>
            </a:solidFill>
          </p:spPr>
          <p:txBody>
            <a:bodyPr wrap="square" lIns="0" tIns="0" rIns="0" bIns="0" rtlCol="0"/>
            <a:lstStyle/>
            <a:p>
              <a:endParaRPr/>
            </a:p>
          </p:txBody>
        </p:sp>
        <p:sp>
          <p:nvSpPr>
            <p:cNvPr id="11" name="object 11"/>
            <p:cNvSpPr/>
            <p:nvPr/>
          </p:nvSpPr>
          <p:spPr>
            <a:xfrm>
              <a:off x="8001706" y="2913007"/>
              <a:ext cx="244475" cy="305435"/>
            </a:xfrm>
            <a:custGeom>
              <a:avLst/>
              <a:gdLst/>
              <a:ahLst/>
              <a:cxnLst/>
              <a:rect l="l" t="t" r="r" b="b"/>
              <a:pathLst>
                <a:path w="244475" h="305435">
                  <a:moveTo>
                    <a:pt x="0" y="183013"/>
                  </a:moveTo>
                  <a:lnTo>
                    <a:pt x="61003" y="183013"/>
                  </a:lnTo>
                  <a:lnTo>
                    <a:pt x="61003" y="0"/>
                  </a:lnTo>
                  <a:lnTo>
                    <a:pt x="183012" y="0"/>
                  </a:lnTo>
                  <a:lnTo>
                    <a:pt x="183012" y="183013"/>
                  </a:lnTo>
                  <a:lnTo>
                    <a:pt x="244016" y="183013"/>
                  </a:lnTo>
                  <a:lnTo>
                    <a:pt x="122008" y="305021"/>
                  </a:lnTo>
                  <a:lnTo>
                    <a:pt x="0" y="183013"/>
                  </a:lnTo>
                  <a:close/>
                </a:path>
              </a:pathLst>
            </a:custGeom>
            <a:ln w="15875">
              <a:solidFill>
                <a:srgbClr val="6E9217"/>
              </a:solidFill>
            </a:ln>
          </p:spPr>
          <p:txBody>
            <a:bodyPr wrap="square" lIns="0" tIns="0" rIns="0" bIns="0" rtlCol="0"/>
            <a:lstStyle/>
            <a:p>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1633855" cy="513080"/>
          </a:xfrm>
          <a:prstGeom prst="rect">
            <a:avLst/>
          </a:prstGeom>
        </p:spPr>
        <p:txBody>
          <a:bodyPr vert="horz" wrap="square" lIns="0" tIns="12700" rIns="0" bIns="0" rtlCol="0">
            <a:spAutoFit/>
          </a:bodyPr>
          <a:lstStyle/>
          <a:p>
            <a:pPr marL="12700">
              <a:lnSpc>
                <a:spcPct val="100000"/>
              </a:lnSpc>
              <a:spcBef>
                <a:spcPts val="100"/>
              </a:spcBef>
            </a:pPr>
            <a:r>
              <a:rPr spc="-5" dirty="0"/>
              <a:t>Log</a:t>
            </a:r>
            <a:r>
              <a:rPr spc="-45" dirty="0"/>
              <a:t> </a:t>
            </a:r>
            <a:r>
              <a:rPr spc="-20" dirty="0"/>
              <a:t>filters</a:t>
            </a:r>
          </a:p>
        </p:txBody>
      </p:sp>
      <p:sp>
        <p:nvSpPr>
          <p:cNvPr id="4" name="object 4"/>
          <p:cNvSpPr txBox="1"/>
          <p:nvPr/>
        </p:nvSpPr>
        <p:spPr>
          <a:xfrm>
            <a:off x="8974879" y="6224604"/>
            <a:ext cx="212725" cy="1962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1100" dirty="0">
                <a:latin typeface="Calibri"/>
                <a:cs typeface="Calibri"/>
              </a:rPr>
              <a:t>77</a:t>
            </a:fld>
            <a:endParaRPr sz="1100">
              <a:latin typeface="Calibri"/>
              <a:cs typeface="Calibri"/>
            </a:endParaRPr>
          </a:p>
        </p:txBody>
      </p:sp>
      <p:sp>
        <p:nvSpPr>
          <p:cNvPr id="3" name="object 3"/>
          <p:cNvSpPr txBox="1"/>
          <p:nvPr/>
        </p:nvSpPr>
        <p:spPr>
          <a:xfrm>
            <a:off x="640197" y="1264412"/>
            <a:ext cx="9526905" cy="3296285"/>
          </a:xfrm>
          <a:prstGeom prst="rect">
            <a:avLst/>
          </a:prstGeom>
        </p:spPr>
        <p:txBody>
          <a:bodyPr vert="horz" wrap="square" lIns="0" tIns="97790" rIns="0" bIns="0" rtlCol="0">
            <a:spAutoFit/>
          </a:bodyPr>
          <a:lstStyle/>
          <a:p>
            <a:pPr marL="195580" indent="-182880">
              <a:lnSpc>
                <a:spcPct val="100000"/>
              </a:lnSpc>
              <a:spcBef>
                <a:spcPts val="770"/>
              </a:spcBef>
              <a:buClr>
                <a:srgbClr val="7F7F7F"/>
              </a:buClr>
              <a:buFont typeface="Arial MT"/>
              <a:buChar char="•"/>
              <a:tabLst>
                <a:tab pos="195580" algn="l"/>
              </a:tabLst>
            </a:pPr>
            <a:r>
              <a:rPr sz="2400" spc="-5" dirty="0">
                <a:solidFill>
                  <a:srgbClr val="404040"/>
                </a:solidFill>
                <a:latin typeface="Calibri"/>
                <a:cs typeface="Calibri"/>
              </a:rPr>
              <a:t>Case-Level</a:t>
            </a:r>
            <a:r>
              <a:rPr sz="2400" spc="-20" dirty="0">
                <a:solidFill>
                  <a:srgbClr val="404040"/>
                </a:solidFill>
                <a:latin typeface="Calibri"/>
                <a:cs typeface="Calibri"/>
              </a:rPr>
              <a:t> </a:t>
            </a:r>
            <a:r>
              <a:rPr sz="2400" spc="-5" dirty="0">
                <a:solidFill>
                  <a:srgbClr val="404040"/>
                </a:solidFill>
                <a:latin typeface="Calibri"/>
                <a:cs typeface="Calibri"/>
              </a:rPr>
              <a:t>Log</a:t>
            </a:r>
            <a:r>
              <a:rPr sz="2400" spc="-25" dirty="0">
                <a:solidFill>
                  <a:srgbClr val="404040"/>
                </a:solidFill>
                <a:latin typeface="Calibri"/>
                <a:cs typeface="Calibri"/>
              </a:rPr>
              <a:t> </a:t>
            </a:r>
            <a:r>
              <a:rPr sz="2400" spc="-15" dirty="0">
                <a:solidFill>
                  <a:srgbClr val="404040"/>
                </a:solidFill>
                <a:latin typeface="Calibri"/>
                <a:cs typeface="Calibri"/>
              </a:rPr>
              <a:t>Filters</a:t>
            </a:r>
            <a:endParaRPr sz="2400">
              <a:latin typeface="Calibri"/>
              <a:cs typeface="Calibri"/>
            </a:endParaRPr>
          </a:p>
          <a:p>
            <a:pPr marL="424180" marR="8890" lvl="1" indent="-182880">
              <a:lnSpc>
                <a:spcPct val="102200"/>
              </a:lnSpc>
              <a:spcBef>
                <a:spcPts val="455"/>
              </a:spcBef>
              <a:buClr>
                <a:srgbClr val="7F7F7F"/>
              </a:buClr>
              <a:buFont typeface="Arial MT"/>
              <a:buChar char="•"/>
              <a:tabLst>
                <a:tab pos="424180" algn="l"/>
              </a:tabLst>
            </a:pPr>
            <a:r>
              <a:rPr sz="1800" spc="-15" dirty="0">
                <a:solidFill>
                  <a:srgbClr val="404040"/>
                </a:solidFill>
                <a:latin typeface="Calibri"/>
                <a:cs typeface="Calibri"/>
              </a:rPr>
              <a:t>Retain</a:t>
            </a:r>
            <a:r>
              <a:rPr sz="1800" spc="10" dirty="0">
                <a:solidFill>
                  <a:srgbClr val="404040"/>
                </a:solidFill>
                <a:latin typeface="Calibri"/>
                <a:cs typeface="Calibri"/>
              </a:rPr>
              <a:t> </a:t>
            </a:r>
            <a:r>
              <a:rPr sz="1800" dirty="0">
                <a:solidFill>
                  <a:srgbClr val="404040"/>
                </a:solidFill>
                <a:latin typeface="Calibri"/>
                <a:cs typeface="Calibri"/>
              </a:rPr>
              <a:t>(or</a:t>
            </a:r>
            <a:r>
              <a:rPr sz="1800" spc="5" dirty="0">
                <a:solidFill>
                  <a:srgbClr val="404040"/>
                </a:solidFill>
                <a:latin typeface="Calibri"/>
                <a:cs typeface="Calibri"/>
              </a:rPr>
              <a:t> </a:t>
            </a:r>
            <a:r>
              <a:rPr sz="1800" spc="-10" dirty="0">
                <a:solidFill>
                  <a:srgbClr val="404040"/>
                </a:solidFill>
                <a:latin typeface="Calibri"/>
                <a:cs typeface="Calibri"/>
              </a:rPr>
              <a:t>remove)</a:t>
            </a:r>
            <a:r>
              <a:rPr sz="1800" spc="10" dirty="0">
                <a:solidFill>
                  <a:srgbClr val="404040"/>
                </a:solidFill>
                <a:latin typeface="Calibri"/>
                <a:cs typeface="Calibri"/>
              </a:rPr>
              <a:t> </a:t>
            </a:r>
            <a:r>
              <a:rPr sz="1800" spc="-5" dirty="0">
                <a:solidFill>
                  <a:srgbClr val="404040"/>
                </a:solidFill>
                <a:latin typeface="Calibri"/>
                <a:cs typeface="Calibri"/>
              </a:rPr>
              <a:t>all</a:t>
            </a:r>
            <a:r>
              <a:rPr sz="1800" spc="10" dirty="0">
                <a:solidFill>
                  <a:srgbClr val="404040"/>
                </a:solidFill>
                <a:latin typeface="Calibri"/>
                <a:cs typeface="Calibri"/>
              </a:rPr>
              <a:t> </a:t>
            </a:r>
            <a:r>
              <a:rPr sz="1800" spc="-5" dirty="0">
                <a:solidFill>
                  <a:srgbClr val="404040"/>
                </a:solidFill>
                <a:latin typeface="Calibri"/>
                <a:cs typeface="Calibri"/>
              </a:rPr>
              <a:t>cases</a:t>
            </a:r>
            <a:r>
              <a:rPr sz="1800" spc="5" dirty="0">
                <a:solidFill>
                  <a:srgbClr val="404040"/>
                </a:solidFill>
                <a:latin typeface="Calibri"/>
                <a:cs typeface="Calibri"/>
              </a:rPr>
              <a:t> </a:t>
            </a:r>
            <a:r>
              <a:rPr sz="1800" spc="-10" dirty="0">
                <a:solidFill>
                  <a:srgbClr val="404040"/>
                </a:solidFill>
                <a:latin typeface="Calibri"/>
                <a:cs typeface="Calibri"/>
              </a:rPr>
              <a:t>that</a:t>
            </a:r>
            <a:r>
              <a:rPr sz="1800" spc="5" dirty="0">
                <a:solidFill>
                  <a:srgbClr val="404040"/>
                </a:solidFill>
                <a:latin typeface="Calibri"/>
                <a:cs typeface="Calibri"/>
              </a:rPr>
              <a:t> </a:t>
            </a:r>
            <a:r>
              <a:rPr sz="1800" spc="-5" dirty="0">
                <a:solidFill>
                  <a:srgbClr val="404040"/>
                </a:solidFill>
                <a:latin typeface="Calibri"/>
                <a:cs typeface="Calibri"/>
              </a:rPr>
              <a:t>fulfill</a:t>
            </a:r>
            <a:r>
              <a:rPr sz="1800" spc="10" dirty="0">
                <a:solidFill>
                  <a:srgbClr val="404040"/>
                </a:solidFill>
                <a:latin typeface="Calibri"/>
                <a:cs typeface="Calibri"/>
              </a:rPr>
              <a:t> </a:t>
            </a:r>
            <a:r>
              <a:rPr sz="1800" dirty="0">
                <a:solidFill>
                  <a:srgbClr val="404040"/>
                </a:solidFill>
                <a:latin typeface="Calibri"/>
                <a:cs typeface="Calibri"/>
              </a:rPr>
              <a:t>a</a:t>
            </a:r>
            <a:r>
              <a:rPr sz="1800" spc="10" dirty="0">
                <a:solidFill>
                  <a:srgbClr val="404040"/>
                </a:solidFill>
                <a:latin typeface="Calibri"/>
                <a:cs typeface="Calibri"/>
              </a:rPr>
              <a:t> </a:t>
            </a:r>
            <a:r>
              <a:rPr sz="1800" spc="-5" dirty="0">
                <a:solidFill>
                  <a:srgbClr val="404040"/>
                </a:solidFill>
                <a:latin typeface="Calibri"/>
                <a:cs typeface="Calibri"/>
              </a:rPr>
              <a:t>given</a:t>
            </a:r>
            <a:r>
              <a:rPr sz="1800" spc="15" dirty="0">
                <a:solidFill>
                  <a:srgbClr val="404040"/>
                </a:solidFill>
                <a:latin typeface="Calibri"/>
                <a:cs typeface="Calibri"/>
              </a:rPr>
              <a:t> </a:t>
            </a:r>
            <a:r>
              <a:rPr sz="1800" spc="-5" dirty="0">
                <a:solidFill>
                  <a:srgbClr val="404040"/>
                </a:solidFill>
                <a:latin typeface="Calibri"/>
                <a:cs typeface="Calibri"/>
              </a:rPr>
              <a:t>condition,</a:t>
            </a:r>
            <a:r>
              <a:rPr sz="1800" spc="10" dirty="0">
                <a:solidFill>
                  <a:srgbClr val="404040"/>
                </a:solidFill>
                <a:latin typeface="Calibri"/>
                <a:cs typeface="Calibri"/>
              </a:rPr>
              <a:t> </a:t>
            </a:r>
            <a:r>
              <a:rPr sz="1800" spc="-15" dirty="0">
                <a:solidFill>
                  <a:srgbClr val="404040"/>
                </a:solidFill>
                <a:latin typeface="Calibri"/>
                <a:cs typeface="Calibri"/>
              </a:rPr>
              <a:t>for</a:t>
            </a:r>
            <a:r>
              <a:rPr sz="1800" spc="5" dirty="0">
                <a:solidFill>
                  <a:srgbClr val="404040"/>
                </a:solidFill>
                <a:latin typeface="Calibri"/>
                <a:cs typeface="Calibri"/>
              </a:rPr>
              <a:t> </a:t>
            </a:r>
            <a:r>
              <a:rPr sz="1800" spc="-15" dirty="0">
                <a:solidFill>
                  <a:srgbClr val="404040"/>
                </a:solidFill>
                <a:latin typeface="Calibri"/>
                <a:cs typeface="Calibri"/>
              </a:rPr>
              <a:t>example</a:t>
            </a:r>
            <a:r>
              <a:rPr sz="1800" spc="10" dirty="0">
                <a:solidFill>
                  <a:srgbClr val="404040"/>
                </a:solidFill>
                <a:latin typeface="Calibri"/>
                <a:cs typeface="Calibri"/>
              </a:rPr>
              <a:t> </a:t>
            </a:r>
            <a:r>
              <a:rPr sz="1800" spc="-5" dirty="0">
                <a:solidFill>
                  <a:srgbClr val="404040"/>
                </a:solidFill>
                <a:latin typeface="Calibri"/>
                <a:cs typeface="Calibri"/>
              </a:rPr>
              <a:t>all</a:t>
            </a:r>
            <a:r>
              <a:rPr sz="1800" spc="10" dirty="0">
                <a:solidFill>
                  <a:srgbClr val="404040"/>
                </a:solidFill>
                <a:latin typeface="Calibri"/>
                <a:cs typeface="Calibri"/>
              </a:rPr>
              <a:t> </a:t>
            </a:r>
            <a:r>
              <a:rPr sz="1800" spc="-5" dirty="0">
                <a:solidFill>
                  <a:srgbClr val="404040"/>
                </a:solidFill>
                <a:latin typeface="Calibri"/>
                <a:cs typeface="Calibri"/>
              </a:rPr>
              <a:t>cases</a:t>
            </a:r>
            <a:r>
              <a:rPr sz="1800" spc="5" dirty="0">
                <a:solidFill>
                  <a:srgbClr val="404040"/>
                </a:solidFill>
                <a:latin typeface="Calibri"/>
                <a:cs typeface="Calibri"/>
              </a:rPr>
              <a:t> </a:t>
            </a:r>
            <a:r>
              <a:rPr sz="1800" spc="-10" dirty="0">
                <a:solidFill>
                  <a:srgbClr val="404040"/>
                </a:solidFill>
                <a:latin typeface="Calibri"/>
                <a:cs typeface="Calibri"/>
              </a:rPr>
              <a:t>that</a:t>
            </a:r>
            <a:r>
              <a:rPr sz="1800" spc="5" dirty="0">
                <a:solidFill>
                  <a:srgbClr val="404040"/>
                </a:solidFill>
                <a:latin typeface="Calibri"/>
                <a:cs typeface="Calibri"/>
              </a:rPr>
              <a:t> </a:t>
            </a:r>
            <a:r>
              <a:rPr sz="1800" spc="-25" dirty="0">
                <a:solidFill>
                  <a:srgbClr val="404040"/>
                </a:solidFill>
                <a:latin typeface="Calibri"/>
                <a:cs typeface="Calibri"/>
              </a:rPr>
              <a:t>take</a:t>
            </a:r>
            <a:r>
              <a:rPr sz="1800" spc="15" dirty="0">
                <a:solidFill>
                  <a:srgbClr val="404040"/>
                </a:solidFill>
                <a:latin typeface="Calibri"/>
                <a:cs typeface="Calibri"/>
              </a:rPr>
              <a:t> </a:t>
            </a:r>
            <a:r>
              <a:rPr sz="1800" spc="-10" dirty="0">
                <a:solidFill>
                  <a:srgbClr val="404040"/>
                </a:solidFill>
                <a:latin typeface="Calibri"/>
                <a:cs typeface="Calibri"/>
              </a:rPr>
              <a:t>more</a:t>
            </a:r>
            <a:r>
              <a:rPr sz="1800" spc="15" dirty="0">
                <a:solidFill>
                  <a:srgbClr val="404040"/>
                </a:solidFill>
                <a:latin typeface="Calibri"/>
                <a:cs typeface="Calibri"/>
              </a:rPr>
              <a:t> </a:t>
            </a:r>
            <a:r>
              <a:rPr sz="1800" spc="-5" dirty="0">
                <a:solidFill>
                  <a:srgbClr val="404040"/>
                </a:solidFill>
                <a:latin typeface="Calibri"/>
                <a:cs typeface="Calibri"/>
              </a:rPr>
              <a:t>than </a:t>
            </a:r>
            <a:r>
              <a:rPr sz="1800" spc="-390" dirty="0">
                <a:solidFill>
                  <a:srgbClr val="404040"/>
                </a:solidFill>
                <a:latin typeface="Calibri"/>
                <a:cs typeface="Calibri"/>
              </a:rPr>
              <a:t> </a:t>
            </a:r>
            <a:r>
              <a:rPr sz="1800" dirty="0">
                <a:solidFill>
                  <a:srgbClr val="404040"/>
                </a:solidFill>
                <a:latin typeface="Calibri"/>
                <a:cs typeface="Calibri"/>
              </a:rPr>
              <a:t>3 </a:t>
            </a:r>
            <a:r>
              <a:rPr sz="1800" spc="-15" dirty="0">
                <a:solidFill>
                  <a:srgbClr val="404040"/>
                </a:solidFill>
                <a:latin typeface="Calibri"/>
                <a:cs typeface="Calibri"/>
              </a:rPr>
              <a:t>days</a:t>
            </a:r>
            <a:endParaRPr sz="1800">
              <a:latin typeface="Calibri"/>
              <a:cs typeface="Calibri"/>
            </a:endParaRPr>
          </a:p>
          <a:p>
            <a:pPr marL="195580" indent="-182880">
              <a:lnSpc>
                <a:spcPct val="100000"/>
              </a:lnSpc>
              <a:spcBef>
                <a:spcPts val="530"/>
              </a:spcBef>
              <a:buClr>
                <a:srgbClr val="7F7F7F"/>
              </a:buClr>
              <a:buFont typeface="Arial MT"/>
              <a:buChar char="•"/>
              <a:tabLst>
                <a:tab pos="195580" algn="l"/>
              </a:tabLst>
            </a:pPr>
            <a:r>
              <a:rPr sz="2400" spc="-20" dirty="0">
                <a:solidFill>
                  <a:srgbClr val="404040"/>
                </a:solidFill>
                <a:latin typeface="Calibri"/>
                <a:cs typeface="Calibri"/>
              </a:rPr>
              <a:t>Event-Level</a:t>
            </a:r>
            <a:r>
              <a:rPr sz="2400" spc="-35" dirty="0">
                <a:solidFill>
                  <a:srgbClr val="404040"/>
                </a:solidFill>
                <a:latin typeface="Calibri"/>
                <a:cs typeface="Calibri"/>
              </a:rPr>
              <a:t> </a:t>
            </a:r>
            <a:r>
              <a:rPr sz="2400" spc="-10" dirty="0">
                <a:solidFill>
                  <a:srgbClr val="404040"/>
                </a:solidFill>
                <a:latin typeface="Calibri"/>
                <a:cs typeface="Calibri"/>
              </a:rPr>
              <a:t>Filter</a:t>
            </a:r>
            <a:endParaRPr sz="2400">
              <a:latin typeface="Calibri"/>
              <a:cs typeface="Calibri"/>
            </a:endParaRPr>
          </a:p>
          <a:p>
            <a:pPr marL="424180" marR="5080" lvl="1" indent="-182880">
              <a:lnSpc>
                <a:spcPct val="102200"/>
              </a:lnSpc>
              <a:spcBef>
                <a:spcPts val="385"/>
              </a:spcBef>
              <a:buClr>
                <a:srgbClr val="7F7F7F"/>
              </a:buClr>
              <a:buFont typeface="Arial MT"/>
              <a:buChar char="•"/>
              <a:tabLst>
                <a:tab pos="424180" algn="l"/>
              </a:tabLst>
            </a:pPr>
            <a:r>
              <a:rPr sz="1800" spc="-15" dirty="0">
                <a:solidFill>
                  <a:srgbClr val="404040"/>
                </a:solidFill>
                <a:latin typeface="Calibri"/>
                <a:cs typeface="Calibri"/>
              </a:rPr>
              <a:t>Retain</a:t>
            </a:r>
            <a:r>
              <a:rPr sz="1800" spc="10" dirty="0">
                <a:solidFill>
                  <a:srgbClr val="404040"/>
                </a:solidFill>
                <a:latin typeface="Calibri"/>
                <a:cs typeface="Calibri"/>
              </a:rPr>
              <a:t> </a:t>
            </a:r>
            <a:r>
              <a:rPr sz="1800" dirty="0">
                <a:solidFill>
                  <a:srgbClr val="404040"/>
                </a:solidFill>
                <a:latin typeface="Calibri"/>
                <a:cs typeface="Calibri"/>
              </a:rPr>
              <a:t>or</a:t>
            </a:r>
            <a:r>
              <a:rPr sz="1800" spc="5" dirty="0">
                <a:solidFill>
                  <a:srgbClr val="404040"/>
                </a:solidFill>
                <a:latin typeface="Calibri"/>
                <a:cs typeface="Calibri"/>
              </a:rPr>
              <a:t> </a:t>
            </a:r>
            <a:r>
              <a:rPr sz="1800" spc="-15" dirty="0">
                <a:solidFill>
                  <a:srgbClr val="404040"/>
                </a:solidFill>
                <a:latin typeface="Calibri"/>
                <a:cs typeface="Calibri"/>
              </a:rPr>
              <a:t>remove</a:t>
            </a:r>
            <a:r>
              <a:rPr sz="1800" spc="15" dirty="0">
                <a:solidFill>
                  <a:srgbClr val="404040"/>
                </a:solidFill>
                <a:latin typeface="Calibri"/>
                <a:cs typeface="Calibri"/>
              </a:rPr>
              <a:t> </a:t>
            </a:r>
            <a:r>
              <a:rPr sz="1800" dirty="0">
                <a:solidFill>
                  <a:srgbClr val="404040"/>
                </a:solidFill>
                <a:latin typeface="Calibri"/>
                <a:cs typeface="Calibri"/>
              </a:rPr>
              <a:t>individual</a:t>
            </a:r>
            <a:r>
              <a:rPr sz="1800" spc="10" dirty="0">
                <a:solidFill>
                  <a:srgbClr val="404040"/>
                </a:solidFill>
                <a:latin typeface="Calibri"/>
                <a:cs typeface="Calibri"/>
              </a:rPr>
              <a:t> </a:t>
            </a:r>
            <a:r>
              <a:rPr sz="1800" spc="-10" dirty="0">
                <a:solidFill>
                  <a:srgbClr val="404040"/>
                </a:solidFill>
                <a:latin typeface="Calibri"/>
                <a:cs typeface="Calibri"/>
              </a:rPr>
              <a:t>events</a:t>
            </a:r>
            <a:r>
              <a:rPr sz="1800" spc="5" dirty="0">
                <a:solidFill>
                  <a:srgbClr val="404040"/>
                </a:solidFill>
                <a:latin typeface="Calibri"/>
                <a:cs typeface="Calibri"/>
              </a:rPr>
              <a:t> </a:t>
            </a:r>
            <a:r>
              <a:rPr sz="1800" spc="-5" dirty="0">
                <a:solidFill>
                  <a:srgbClr val="404040"/>
                </a:solidFill>
                <a:latin typeface="Calibri"/>
                <a:cs typeface="Calibri"/>
              </a:rPr>
              <a:t>(</a:t>
            </a:r>
            <a:r>
              <a:rPr sz="1800" i="1" spc="-5" dirty="0">
                <a:solidFill>
                  <a:srgbClr val="404040"/>
                </a:solidFill>
                <a:latin typeface="Calibri"/>
                <a:cs typeface="Calibri"/>
              </a:rPr>
              <a:t>activity</a:t>
            </a:r>
            <a:r>
              <a:rPr sz="1800" i="1" dirty="0">
                <a:solidFill>
                  <a:srgbClr val="404040"/>
                </a:solidFill>
                <a:latin typeface="Calibri"/>
                <a:cs typeface="Calibri"/>
              </a:rPr>
              <a:t> </a:t>
            </a:r>
            <a:r>
              <a:rPr sz="1800" i="1" spc="-10" dirty="0">
                <a:solidFill>
                  <a:srgbClr val="404040"/>
                </a:solidFill>
                <a:latin typeface="Calibri"/>
                <a:cs typeface="Calibri"/>
              </a:rPr>
              <a:t>instances</a:t>
            </a:r>
            <a:r>
              <a:rPr sz="1800" spc="-10" dirty="0">
                <a:solidFill>
                  <a:srgbClr val="404040"/>
                </a:solidFill>
                <a:latin typeface="Calibri"/>
                <a:cs typeface="Calibri"/>
              </a:rPr>
              <a:t>)</a:t>
            </a:r>
            <a:r>
              <a:rPr sz="1800" spc="10" dirty="0">
                <a:solidFill>
                  <a:srgbClr val="404040"/>
                </a:solidFill>
                <a:latin typeface="Calibri"/>
                <a:cs typeface="Calibri"/>
              </a:rPr>
              <a:t> </a:t>
            </a:r>
            <a:r>
              <a:rPr sz="1800" spc="-10" dirty="0">
                <a:solidFill>
                  <a:srgbClr val="404040"/>
                </a:solidFill>
                <a:latin typeface="Calibri"/>
                <a:cs typeface="Calibri"/>
              </a:rPr>
              <a:t>that</a:t>
            </a:r>
            <a:r>
              <a:rPr sz="1800" spc="5" dirty="0">
                <a:solidFill>
                  <a:srgbClr val="404040"/>
                </a:solidFill>
                <a:latin typeface="Calibri"/>
                <a:cs typeface="Calibri"/>
              </a:rPr>
              <a:t> </a:t>
            </a:r>
            <a:r>
              <a:rPr sz="1800" spc="-5" dirty="0">
                <a:solidFill>
                  <a:srgbClr val="404040"/>
                </a:solidFill>
                <a:latin typeface="Calibri"/>
                <a:cs typeface="Calibri"/>
              </a:rPr>
              <a:t>fulfill</a:t>
            </a:r>
            <a:r>
              <a:rPr sz="1800" spc="10" dirty="0">
                <a:solidFill>
                  <a:srgbClr val="404040"/>
                </a:solidFill>
                <a:latin typeface="Calibri"/>
                <a:cs typeface="Calibri"/>
              </a:rPr>
              <a:t> </a:t>
            </a:r>
            <a:r>
              <a:rPr sz="1800" dirty="0">
                <a:solidFill>
                  <a:srgbClr val="404040"/>
                </a:solidFill>
                <a:latin typeface="Calibri"/>
                <a:cs typeface="Calibri"/>
              </a:rPr>
              <a:t>a</a:t>
            </a:r>
            <a:r>
              <a:rPr sz="1800" spc="5" dirty="0">
                <a:solidFill>
                  <a:srgbClr val="404040"/>
                </a:solidFill>
                <a:latin typeface="Calibri"/>
                <a:cs typeface="Calibri"/>
              </a:rPr>
              <a:t> </a:t>
            </a:r>
            <a:r>
              <a:rPr sz="1800" spc="-5" dirty="0">
                <a:solidFill>
                  <a:srgbClr val="404040"/>
                </a:solidFill>
                <a:latin typeface="Calibri"/>
                <a:cs typeface="Calibri"/>
              </a:rPr>
              <a:t>given</a:t>
            </a:r>
            <a:r>
              <a:rPr sz="1800" spc="15" dirty="0">
                <a:solidFill>
                  <a:srgbClr val="404040"/>
                </a:solidFill>
                <a:latin typeface="Calibri"/>
                <a:cs typeface="Calibri"/>
              </a:rPr>
              <a:t> </a:t>
            </a:r>
            <a:r>
              <a:rPr sz="1800" spc="-5" dirty="0">
                <a:solidFill>
                  <a:srgbClr val="404040"/>
                </a:solidFill>
                <a:latin typeface="Calibri"/>
                <a:cs typeface="Calibri"/>
              </a:rPr>
              <a:t>condition,</a:t>
            </a:r>
            <a:r>
              <a:rPr sz="1800" spc="10" dirty="0">
                <a:solidFill>
                  <a:srgbClr val="404040"/>
                </a:solidFill>
                <a:latin typeface="Calibri"/>
                <a:cs typeface="Calibri"/>
              </a:rPr>
              <a:t> </a:t>
            </a:r>
            <a:r>
              <a:rPr sz="1800" dirty="0">
                <a:solidFill>
                  <a:srgbClr val="404040"/>
                </a:solidFill>
                <a:latin typeface="Calibri"/>
                <a:cs typeface="Calibri"/>
              </a:rPr>
              <a:t>e.g.,</a:t>
            </a:r>
            <a:r>
              <a:rPr sz="1800" spc="10" dirty="0">
                <a:solidFill>
                  <a:srgbClr val="404040"/>
                </a:solidFill>
                <a:latin typeface="Calibri"/>
                <a:cs typeface="Calibri"/>
              </a:rPr>
              <a:t> </a:t>
            </a:r>
            <a:r>
              <a:rPr sz="1800" dirty="0">
                <a:solidFill>
                  <a:srgbClr val="404040"/>
                </a:solidFill>
                <a:latin typeface="Calibri"/>
                <a:cs typeface="Calibri"/>
              </a:rPr>
              <a:t>all</a:t>
            </a:r>
            <a:r>
              <a:rPr sz="1800" spc="10" dirty="0">
                <a:solidFill>
                  <a:srgbClr val="404040"/>
                </a:solidFill>
                <a:latin typeface="Calibri"/>
                <a:cs typeface="Calibri"/>
              </a:rPr>
              <a:t> </a:t>
            </a:r>
            <a:r>
              <a:rPr sz="1800" spc="-5" dirty="0">
                <a:solidFill>
                  <a:srgbClr val="404040"/>
                </a:solidFill>
                <a:latin typeface="Calibri"/>
                <a:cs typeface="Calibri"/>
              </a:rPr>
              <a:t>activity </a:t>
            </a:r>
            <a:r>
              <a:rPr sz="1800" spc="-390" dirty="0">
                <a:solidFill>
                  <a:srgbClr val="404040"/>
                </a:solidFill>
                <a:latin typeface="Calibri"/>
                <a:cs typeface="Calibri"/>
              </a:rPr>
              <a:t> </a:t>
            </a:r>
            <a:r>
              <a:rPr sz="1800" spc="-10" dirty="0">
                <a:solidFill>
                  <a:srgbClr val="404040"/>
                </a:solidFill>
                <a:latin typeface="Calibri"/>
                <a:cs typeface="Calibri"/>
              </a:rPr>
              <a:t>instances</a:t>
            </a:r>
            <a:r>
              <a:rPr sz="1800" dirty="0">
                <a:solidFill>
                  <a:srgbClr val="404040"/>
                </a:solidFill>
                <a:latin typeface="Calibri"/>
                <a:cs typeface="Calibri"/>
              </a:rPr>
              <a:t> </a:t>
            </a:r>
            <a:r>
              <a:rPr sz="1800" spc="-5" dirty="0">
                <a:solidFill>
                  <a:srgbClr val="404040"/>
                </a:solidFill>
                <a:latin typeface="Calibri"/>
                <a:cs typeface="Calibri"/>
              </a:rPr>
              <a:t>that</a:t>
            </a:r>
            <a:r>
              <a:rPr sz="1800" dirty="0">
                <a:solidFill>
                  <a:srgbClr val="404040"/>
                </a:solidFill>
                <a:latin typeface="Calibri"/>
                <a:cs typeface="Calibri"/>
              </a:rPr>
              <a:t> </a:t>
            </a:r>
            <a:r>
              <a:rPr sz="1800" spc="-15" dirty="0">
                <a:solidFill>
                  <a:srgbClr val="404040"/>
                </a:solidFill>
                <a:latin typeface="Calibri"/>
                <a:cs typeface="Calibri"/>
              </a:rPr>
              <a:t>were</a:t>
            </a:r>
            <a:r>
              <a:rPr sz="1800" spc="10" dirty="0">
                <a:solidFill>
                  <a:srgbClr val="404040"/>
                </a:solidFill>
                <a:latin typeface="Calibri"/>
                <a:cs typeface="Calibri"/>
              </a:rPr>
              <a:t> </a:t>
            </a:r>
            <a:r>
              <a:rPr sz="1800" spc="-10" dirty="0">
                <a:solidFill>
                  <a:srgbClr val="404040"/>
                </a:solidFill>
                <a:latin typeface="Calibri"/>
                <a:cs typeface="Calibri"/>
              </a:rPr>
              <a:t>performed</a:t>
            </a:r>
            <a:r>
              <a:rPr sz="1800" spc="10" dirty="0">
                <a:solidFill>
                  <a:srgbClr val="404040"/>
                </a:solidFill>
                <a:latin typeface="Calibri"/>
                <a:cs typeface="Calibri"/>
              </a:rPr>
              <a:t> </a:t>
            </a:r>
            <a:r>
              <a:rPr sz="1800" spc="-5" dirty="0">
                <a:solidFill>
                  <a:srgbClr val="404040"/>
                </a:solidFill>
                <a:latin typeface="Calibri"/>
                <a:cs typeface="Calibri"/>
              </a:rPr>
              <a:t>by</a:t>
            </a:r>
            <a:r>
              <a:rPr sz="1800" dirty="0">
                <a:solidFill>
                  <a:srgbClr val="404040"/>
                </a:solidFill>
                <a:latin typeface="Calibri"/>
                <a:cs typeface="Calibri"/>
              </a:rPr>
              <a:t> </a:t>
            </a:r>
            <a:r>
              <a:rPr sz="1800" spc="-20" dirty="0">
                <a:solidFill>
                  <a:srgbClr val="404040"/>
                </a:solidFill>
                <a:latin typeface="Calibri"/>
                <a:cs typeface="Calibri"/>
              </a:rPr>
              <a:t>“John</a:t>
            </a:r>
            <a:r>
              <a:rPr sz="1800" spc="10" dirty="0">
                <a:solidFill>
                  <a:srgbClr val="404040"/>
                </a:solidFill>
                <a:latin typeface="Calibri"/>
                <a:cs typeface="Calibri"/>
              </a:rPr>
              <a:t> </a:t>
            </a:r>
            <a:r>
              <a:rPr sz="1800" spc="-5" dirty="0">
                <a:solidFill>
                  <a:srgbClr val="404040"/>
                </a:solidFill>
                <a:latin typeface="Calibri"/>
                <a:cs typeface="Calibri"/>
              </a:rPr>
              <a:t>Smith”</a:t>
            </a:r>
            <a:endParaRPr sz="1800">
              <a:latin typeface="Calibri"/>
              <a:cs typeface="Calibri"/>
            </a:endParaRPr>
          </a:p>
          <a:p>
            <a:pPr marL="195580" marR="59055" indent="-182880">
              <a:lnSpc>
                <a:spcPct val="99200"/>
              </a:lnSpc>
              <a:spcBef>
                <a:spcPts val="550"/>
              </a:spcBef>
              <a:buClr>
                <a:srgbClr val="7F7F7F"/>
              </a:buClr>
              <a:buFont typeface="Arial MT"/>
              <a:buChar char="•"/>
              <a:tabLst>
                <a:tab pos="195580" algn="l"/>
              </a:tabLst>
            </a:pPr>
            <a:r>
              <a:rPr sz="2400" dirty="0">
                <a:solidFill>
                  <a:srgbClr val="404040"/>
                </a:solidFill>
                <a:latin typeface="Calibri"/>
                <a:cs typeface="Calibri"/>
              </a:rPr>
              <a:t>A</a:t>
            </a:r>
            <a:r>
              <a:rPr sz="2400" spc="-5" dirty="0">
                <a:solidFill>
                  <a:srgbClr val="404040"/>
                </a:solidFill>
                <a:latin typeface="Calibri"/>
                <a:cs typeface="Calibri"/>
              </a:rPr>
              <a:t> </a:t>
            </a:r>
            <a:r>
              <a:rPr sz="2400" spc="-10" dirty="0">
                <a:solidFill>
                  <a:srgbClr val="404040"/>
                </a:solidFill>
                <a:latin typeface="Calibri"/>
                <a:cs typeface="Calibri"/>
              </a:rPr>
              <a:t>case-level</a:t>
            </a:r>
            <a:r>
              <a:rPr sz="2400" spc="-5" dirty="0">
                <a:solidFill>
                  <a:srgbClr val="404040"/>
                </a:solidFill>
                <a:latin typeface="Calibri"/>
                <a:cs typeface="Calibri"/>
              </a:rPr>
              <a:t> filter </a:t>
            </a:r>
            <a:r>
              <a:rPr sz="2400" dirty="0">
                <a:solidFill>
                  <a:srgbClr val="404040"/>
                </a:solidFill>
                <a:latin typeface="Calibri"/>
                <a:cs typeface="Calibri"/>
              </a:rPr>
              <a:t>either </a:t>
            </a:r>
            <a:r>
              <a:rPr sz="2400" spc="-15" dirty="0">
                <a:solidFill>
                  <a:srgbClr val="404040"/>
                </a:solidFill>
                <a:latin typeface="Calibri"/>
                <a:cs typeface="Calibri"/>
              </a:rPr>
              <a:t>retains</a:t>
            </a:r>
            <a:r>
              <a:rPr sz="2400" spc="-10" dirty="0">
                <a:solidFill>
                  <a:srgbClr val="404040"/>
                </a:solidFill>
                <a:latin typeface="Calibri"/>
                <a:cs typeface="Calibri"/>
              </a:rPr>
              <a:t> </a:t>
            </a:r>
            <a:r>
              <a:rPr sz="2400" dirty="0">
                <a:solidFill>
                  <a:srgbClr val="404040"/>
                </a:solidFill>
                <a:latin typeface="Calibri"/>
                <a:cs typeface="Calibri"/>
              </a:rPr>
              <a:t>an </a:t>
            </a:r>
            <a:r>
              <a:rPr sz="2400" spc="-15" dirty="0">
                <a:solidFill>
                  <a:srgbClr val="404040"/>
                </a:solidFill>
                <a:latin typeface="Calibri"/>
                <a:cs typeface="Calibri"/>
              </a:rPr>
              <a:t>entire</a:t>
            </a:r>
            <a:r>
              <a:rPr sz="2400" dirty="0">
                <a:solidFill>
                  <a:srgbClr val="404040"/>
                </a:solidFill>
                <a:latin typeface="Calibri"/>
                <a:cs typeface="Calibri"/>
              </a:rPr>
              <a:t> </a:t>
            </a:r>
            <a:r>
              <a:rPr sz="2400" spc="-10" dirty="0">
                <a:solidFill>
                  <a:srgbClr val="404040"/>
                </a:solidFill>
                <a:latin typeface="Calibri"/>
                <a:cs typeface="Calibri"/>
              </a:rPr>
              <a:t>case</a:t>
            </a:r>
            <a:r>
              <a:rPr sz="2400" spc="5" dirty="0">
                <a:solidFill>
                  <a:srgbClr val="404040"/>
                </a:solidFill>
                <a:latin typeface="Calibri"/>
                <a:cs typeface="Calibri"/>
              </a:rPr>
              <a:t> </a:t>
            </a:r>
            <a:r>
              <a:rPr sz="2400" spc="-5" dirty="0">
                <a:solidFill>
                  <a:srgbClr val="404040"/>
                </a:solidFill>
                <a:latin typeface="Calibri"/>
                <a:cs typeface="Calibri"/>
              </a:rPr>
              <a:t>or it </a:t>
            </a:r>
            <a:r>
              <a:rPr sz="2400" spc="-10" dirty="0">
                <a:solidFill>
                  <a:srgbClr val="404040"/>
                </a:solidFill>
                <a:latin typeface="Calibri"/>
                <a:cs typeface="Calibri"/>
              </a:rPr>
              <a:t>removes </a:t>
            </a:r>
            <a:r>
              <a:rPr sz="2400" spc="-5" dirty="0">
                <a:solidFill>
                  <a:srgbClr val="404040"/>
                </a:solidFill>
                <a:latin typeface="Calibri"/>
                <a:cs typeface="Calibri"/>
              </a:rPr>
              <a:t>the</a:t>
            </a:r>
            <a:r>
              <a:rPr sz="2400" spc="5" dirty="0">
                <a:solidFill>
                  <a:srgbClr val="404040"/>
                </a:solidFill>
                <a:latin typeface="Calibri"/>
                <a:cs typeface="Calibri"/>
              </a:rPr>
              <a:t> </a:t>
            </a:r>
            <a:r>
              <a:rPr sz="2400" spc="-5" dirty="0">
                <a:solidFill>
                  <a:srgbClr val="404040"/>
                </a:solidFill>
                <a:latin typeface="Calibri"/>
                <a:cs typeface="Calibri"/>
              </a:rPr>
              <a:t>whole</a:t>
            </a:r>
            <a:r>
              <a:rPr sz="2400" dirty="0">
                <a:solidFill>
                  <a:srgbClr val="404040"/>
                </a:solidFill>
                <a:latin typeface="Calibri"/>
                <a:cs typeface="Calibri"/>
              </a:rPr>
              <a:t> </a:t>
            </a:r>
            <a:r>
              <a:rPr sz="2400" spc="-10" dirty="0">
                <a:solidFill>
                  <a:srgbClr val="404040"/>
                </a:solidFill>
                <a:latin typeface="Calibri"/>
                <a:cs typeface="Calibri"/>
              </a:rPr>
              <a:t>case </a:t>
            </a:r>
            <a:r>
              <a:rPr sz="2400" spc="-525" dirty="0">
                <a:solidFill>
                  <a:srgbClr val="404040"/>
                </a:solidFill>
                <a:latin typeface="Calibri"/>
                <a:cs typeface="Calibri"/>
              </a:rPr>
              <a:t> </a:t>
            </a:r>
            <a:r>
              <a:rPr sz="2400" spc="-5" dirty="0">
                <a:solidFill>
                  <a:srgbClr val="404040"/>
                </a:solidFill>
                <a:latin typeface="Calibri"/>
                <a:cs typeface="Calibri"/>
              </a:rPr>
              <a:t>while </a:t>
            </a:r>
            <a:r>
              <a:rPr sz="2400" dirty="0">
                <a:solidFill>
                  <a:srgbClr val="404040"/>
                </a:solidFill>
                <a:latin typeface="Calibri"/>
                <a:cs typeface="Calibri"/>
              </a:rPr>
              <a:t>an</a:t>
            </a:r>
            <a:r>
              <a:rPr sz="2400" spc="-5" dirty="0">
                <a:solidFill>
                  <a:srgbClr val="404040"/>
                </a:solidFill>
                <a:latin typeface="Calibri"/>
                <a:cs typeface="Calibri"/>
              </a:rPr>
              <a:t> </a:t>
            </a:r>
            <a:r>
              <a:rPr sz="2400" spc="-15" dirty="0">
                <a:solidFill>
                  <a:srgbClr val="404040"/>
                </a:solidFill>
                <a:latin typeface="Calibri"/>
                <a:cs typeface="Calibri"/>
              </a:rPr>
              <a:t>event-level</a:t>
            </a:r>
            <a:r>
              <a:rPr sz="2400" spc="-10" dirty="0">
                <a:solidFill>
                  <a:srgbClr val="404040"/>
                </a:solidFill>
                <a:latin typeface="Calibri"/>
                <a:cs typeface="Calibri"/>
              </a:rPr>
              <a:t> </a:t>
            </a:r>
            <a:r>
              <a:rPr sz="2400" spc="-5" dirty="0">
                <a:solidFill>
                  <a:srgbClr val="404040"/>
                </a:solidFill>
                <a:latin typeface="Calibri"/>
                <a:cs typeface="Calibri"/>
              </a:rPr>
              <a:t>filter </a:t>
            </a:r>
            <a:r>
              <a:rPr sz="2400" spc="-20" dirty="0">
                <a:solidFill>
                  <a:srgbClr val="404040"/>
                </a:solidFill>
                <a:latin typeface="Calibri"/>
                <a:cs typeface="Calibri"/>
              </a:rPr>
              <a:t>may</a:t>
            </a:r>
            <a:r>
              <a:rPr sz="2400" spc="-5" dirty="0">
                <a:solidFill>
                  <a:srgbClr val="404040"/>
                </a:solidFill>
                <a:latin typeface="Calibri"/>
                <a:cs typeface="Calibri"/>
              </a:rPr>
              <a:t> </a:t>
            </a:r>
            <a:r>
              <a:rPr sz="2400" spc="-15" dirty="0">
                <a:solidFill>
                  <a:srgbClr val="404040"/>
                </a:solidFill>
                <a:latin typeface="Calibri"/>
                <a:cs typeface="Calibri"/>
              </a:rPr>
              <a:t>remove</a:t>
            </a:r>
            <a:r>
              <a:rPr sz="2400" spc="-5" dirty="0">
                <a:solidFill>
                  <a:srgbClr val="404040"/>
                </a:solidFill>
                <a:latin typeface="Calibri"/>
                <a:cs typeface="Calibri"/>
              </a:rPr>
              <a:t> some</a:t>
            </a:r>
            <a:r>
              <a:rPr sz="2400" dirty="0">
                <a:solidFill>
                  <a:srgbClr val="404040"/>
                </a:solidFill>
                <a:latin typeface="Calibri"/>
                <a:cs typeface="Calibri"/>
              </a:rPr>
              <a:t> </a:t>
            </a:r>
            <a:r>
              <a:rPr sz="2400" spc="-10" dirty="0">
                <a:solidFill>
                  <a:srgbClr val="404040"/>
                </a:solidFill>
                <a:latin typeface="Calibri"/>
                <a:cs typeface="Calibri"/>
              </a:rPr>
              <a:t>events </a:t>
            </a:r>
            <a:r>
              <a:rPr sz="2400" spc="-5" dirty="0">
                <a:solidFill>
                  <a:srgbClr val="404040"/>
                </a:solidFill>
                <a:latin typeface="Calibri"/>
                <a:cs typeface="Calibri"/>
              </a:rPr>
              <a:t>in </a:t>
            </a:r>
            <a:r>
              <a:rPr sz="2400" dirty="0">
                <a:solidFill>
                  <a:srgbClr val="404040"/>
                </a:solidFill>
                <a:latin typeface="Calibri"/>
                <a:cs typeface="Calibri"/>
              </a:rPr>
              <a:t>a</a:t>
            </a:r>
            <a:r>
              <a:rPr sz="2400" spc="-10" dirty="0">
                <a:solidFill>
                  <a:srgbClr val="404040"/>
                </a:solidFill>
                <a:latin typeface="Calibri"/>
                <a:cs typeface="Calibri"/>
              </a:rPr>
              <a:t> case</a:t>
            </a:r>
            <a:r>
              <a:rPr sz="2400" spc="-5" dirty="0">
                <a:solidFill>
                  <a:srgbClr val="404040"/>
                </a:solidFill>
                <a:latin typeface="Calibri"/>
                <a:cs typeface="Calibri"/>
              </a:rPr>
              <a:t> </a:t>
            </a:r>
            <a:r>
              <a:rPr sz="2400" dirty="0">
                <a:solidFill>
                  <a:srgbClr val="404040"/>
                </a:solidFill>
                <a:latin typeface="Calibri"/>
                <a:cs typeface="Calibri"/>
              </a:rPr>
              <a:t>and</a:t>
            </a:r>
            <a:r>
              <a:rPr sz="2400" spc="-5" dirty="0">
                <a:solidFill>
                  <a:srgbClr val="404040"/>
                </a:solidFill>
                <a:latin typeface="Calibri"/>
                <a:cs typeface="Calibri"/>
              </a:rPr>
              <a:t> </a:t>
            </a:r>
            <a:r>
              <a:rPr sz="2400" spc="-15" dirty="0">
                <a:solidFill>
                  <a:srgbClr val="404040"/>
                </a:solidFill>
                <a:latin typeface="Calibri"/>
                <a:cs typeface="Calibri"/>
              </a:rPr>
              <a:t>remove </a:t>
            </a:r>
            <a:r>
              <a:rPr sz="2400" spc="-10" dirty="0">
                <a:solidFill>
                  <a:srgbClr val="404040"/>
                </a:solidFill>
                <a:latin typeface="Calibri"/>
                <a:cs typeface="Calibri"/>
              </a:rPr>
              <a:t> others.</a:t>
            </a:r>
            <a:endParaRPr sz="2400">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3391535" cy="513080"/>
          </a:xfrm>
          <a:prstGeom prst="rect">
            <a:avLst/>
          </a:prstGeom>
        </p:spPr>
        <p:txBody>
          <a:bodyPr vert="horz" wrap="square" lIns="0" tIns="12700" rIns="0" bIns="0" rtlCol="0">
            <a:spAutoFit/>
          </a:bodyPr>
          <a:lstStyle/>
          <a:p>
            <a:pPr marL="12700">
              <a:lnSpc>
                <a:spcPct val="100000"/>
              </a:lnSpc>
              <a:spcBef>
                <a:spcPts val="100"/>
              </a:spcBef>
            </a:pPr>
            <a:r>
              <a:rPr spc="-10" dirty="0"/>
              <a:t>Case-Level</a:t>
            </a:r>
            <a:r>
              <a:rPr spc="-15" dirty="0"/>
              <a:t> </a:t>
            </a:r>
            <a:r>
              <a:rPr spc="-5" dirty="0"/>
              <a:t>log </a:t>
            </a:r>
            <a:r>
              <a:rPr spc="-20" dirty="0"/>
              <a:t>filters</a:t>
            </a:r>
          </a:p>
        </p:txBody>
      </p:sp>
      <p:sp>
        <p:nvSpPr>
          <p:cNvPr id="3" name="object 3"/>
          <p:cNvSpPr/>
          <p:nvPr/>
        </p:nvSpPr>
        <p:spPr>
          <a:xfrm>
            <a:off x="604695" y="1504194"/>
            <a:ext cx="9771380" cy="504190"/>
          </a:xfrm>
          <a:custGeom>
            <a:avLst/>
            <a:gdLst/>
            <a:ahLst/>
            <a:cxnLst/>
            <a:rect l="l" t="t" r="r" b="b"/>
            <a:pathLst>
              <a:path w="9771380" h="504189">
                <a:moveTo>
                  <a:pt x="9687397" y="0"/>
                </a:moveTo>
                <a:lnTo>
                  <a:pt x="83949" y="0"/>
                </a:lnTo>
                <a:lnTo>
                  <a:pt x="51272" y="6597"/>
                </a:lnTo>
                <a:lnTo>
                  <a:pt x="24588" y="24589"/>
                </a:lnTo>
                <a:lnTo>
                  <a:pt x="6597" y="51274"/>
                </a:lnTo>
                <a:lnTo>
                  <a:pt x="0" y="83952"/>
                </a:lnTo>
                <a:lnTo>
                  <a:pt x="0" y="419735"/>
                </a:lnTo>
                <a:lnTo>
                  <a:pt x="6597" y="452412"/>
                </a:lnTo>
                <a:lnTo>
                  <a:pt x="24588" y="479096"/>
                </a:lnTo>
                <a:lnTo>
                  <a:pt x="51272" y="497088"/>
                </a:lnTo>
                <a:lnTo>
                  <a:pt x="83949" y="503685"/>
                </a:lnTo>
                <a:lnTo>
                  <a:pt x="9687397" y="503685"/>
                </a:lnTo>
                <a:lnTo>
                  <a:pt x="9720074" y="497088"/>
                </a:lnTo>
                <a:lnTo>
                  <a:pt x="9746758" y="479096"/>
                </a:lnTo>
                <a:lnTo>
                  <a:pt x="9764750" y="452412"/>
                </a:lnTo>
                <a:lnTo>
                  <a:pt x="9771347" y="419735"/>
                </a:lnTo>
                <a:lnTo>
                  <a:pt x="9771347" y="83952"/>
                </a:lnTo>
                <a:lnTo>
                  <a:pt x="9764750" y="51274"/>
                </a:lnTo>
                <a:lnTo>
                  <a:pt x="9746758" y="24589"/>
                </a:lnTo>
                <a:lnTo>
                  <a:pt x="9720074" y="6597"/>
                </a:lnTo>
                <a:lnTo>
                  <a:pt x="9687397" y="0"/>
                </a:lnTo>
                <a:close/>
              </a:path>
            </a:pathLst>
          </a:custGeom>
          <a:solidFill>
            <a:srgbClr val="98C723"/>
          </a:solidFill>
        </p:spPr>
        <p:txBody>
          <a:bodyPr wrap="square" lIns="0" tIns="0" rIns="0" bIns="0" rtlCol="0"/>
          <a:lstStyle/>
          <a:p>
            <a:endParaRPr/>
          </a:p>
        </p:txBody>
      </p:sp>
      <p:sp>
        <p:nvSpPr>
          <p:cNvPr id="4" name="object 4"/>
          <p:cNvSpPr/>
          <p:nvPr/>
        </p:nvSpPr>
        <p:spPr>
          <a:xfrm>
            <a:off x="604695" y="2507785"/>
            <a:ext cx="9771380" cy="504190"/>
          </a:xfrm>
          <a:custGeom>
            <a:avLst/>
            <a:gdLst/>
            <a:ahLst/>
            <a:cxnLst/>
            <a:rect l="l" t="t" r="r" b="b"/>
            <a:pathLst>
              <a:path w="9771380" h="504189">
                <a:moveTo>
                  <a:pt x="9687397" y="0"/>
                </a:moveTo>
                <a:lnTo>
                  <a:pt x="83949" y="0"/>
                </a:lnTo>
                <a:lnTo>
                  <a:pt x="51272" y="6597"/>
                </a:lnTo>
                <a:lnTo>
                  <a:pt x="24588" y="24588"/>
                </a:lnTo>
                <a:lnTo>
                  <a:pt x="6597" y="51273"/>
                </a:lnTo>
                <a:lnTo>
                  <a:pt x="0" y="83950"/>
                </a:lnTo>
                <a:lnTo>
                  <a:pt x="0" y="419733"/>
                </a:lnTo>
                <a:lnTo>
                  <a:pt x="6597" y="452411"/>
                </a:lnTo>
                <a:lnTo>
                  <a:pt x="24588" y="479096"/>
                </a:lnTo>
                <a:lnTo>
                  <a:pt x="51272" y="497087"/>
                </a:lnTo>
                <a:lnTo>
                  <a:pt x="83949" y="503684"/>
                </a:lnTo>
                <a:lnTo>
                  <a:pt x="9687397" y="503684"/>
                </a:lnTo>
                <a:lnTo>
                  <a:pt x="9720074" y="497087"/>
                </a:lnTo>
                <a:lnTo>
                  <a:pt x="9746758" y="479096"/>
                </a:lnTo>
                <a:lnTo>
                  <a:pt x="9764750" y="452411"/>
                </a:lnTo>
                <a:lnTo>
                  <a:pt x="9771347" y="419733"/>
                </a:lnTo>
                <a:lnTo>
                  <a:pt x="9771347" y="83950"/>
                </a:lnTo>
                <a:lnTo>
                  <a:pt x="9764750" y="51273"/>
                </a:lnTo>
                <a:lnTo>
                  <a:pt x="9746758" y="24588"/>
                </a:lnTo>
                <a:lnTo>
                  <a:pt x="9720074" y="6597"/>
                </a:lnTo>
                <a:lnTo>
                  <a:pt x="9687397" y="0"/>
                </a:lnTo>
                <a:close/>
              </a:path>
            </a:pathLst>
          </a:custGeom>
          <a:solidFill>
            <a:srgbClr val="98C723"/>
          </a:solidFill>
        </p:spPr>
        <p:txBody>
          <a:bodyPr wrap="square" lIns="0" tIns="0" rIns="0" bIns="0" rtlCol="0"/>
          <a:lstStyle/>
          <a:p>
            <a:endParaRPr/>
          </a:p>
        </p:txBody>
      </p:sp>
      <p:sp>
        <p:nvSpPr>
          <p:cNvPr id="5" name="object 5"/>
          <p:cNvSpPr/>
          <p:nvPr/>
        </p:nvSpPr>
        <p:spPr>
          <a:xfrm>
            <a:off x="604695" y="3359229"/>
            <a:ext cx="9771380" cy="504190"/>
          </a:xfrm>
          <a:custGeom>
            <a:avLst/>
            <a:gdLst/>
            <a:ahLst/>
            <a:cxnLst/>
            <a:rect l="l" t="t" r="r" b="b"/>
            <a:pathLst>
              <a:path w="9771380" h="504189">
                <a:moveTo>
                  <a:pt x="9687397" y="0"/>
                </a:moveTo>
                <a:lnTo>
                  <a:pt x="83949" y="0"/>
                </a:lnTo>
                <a:lnTo>
                  <a:pt x="51272" y="6597"/>
                </a:lnTo>
                <a:lnTo>
                  <a:pt x="24588" y="24588"/>
                </a:lnTo>
                <a:lnTo>
                  <a:pt x="6597" y="51273"/>
                </a:lnTo>
                <a:lnTo>
                  <a:pt x="0" y="83950"/>
                </a:lnTo>
                <a:lnTo>
                  <a:pt x="0" y="419733"/>
                </a:lnTo>
                <a:lnTo>
                  <a:pt x="6597" y="452411"/>
                </a:lnTo>
                <a:lnTo>
                  <a:pt x="24588" y="479096"/>
                </a:lnTo>
                <a:lnTo>
                  <a:pt x="51272" y="497087"/>
                </a:lnTo>
                <a:lnTo>
                  <a:pt x="83949" y="503684"/>
                </a:lnTo>
                <a:lnTo>
                  <a:pt x="9687397" y="503684"/>
                </a:lnTo>
                <a:lnTo>
                  <a:pt x="9720074" y="497087"/>
                </a:lnTo>
                <a:lnTo>
                  <a:pt x="9746758" y="479096"/>
                </a:lnTo>
                <a:lnTo>
                  <a:pt x="9764750" y="452411"/>
                </a:lnTo>
                <a:lnTo>
                  <a:pt x="9771347" y="419733"/>
                </a:lnTo>
                <a:lnTo>
                  <a:pt x="9771347" y="83950"/>
                </a:lnTo>
                <a:lnTo>
                  <a:pt x="9764750" y="51273"/>
                </a:lnTo>
                <a:lnTo>
                  <a:pt x="9746758" y="24588"/>
                </a:lnTo>
                <a:lnTo>
                  <a:pt x="9720074" y="6597"/>
                </a:lnTo>
                <a:lnTo>
                  <a:pt x="9687397" y="0"/>
                </a:lnTo>
                <a:close/>
              </a:path>
            </a:pathLst>
          </a:custGeom>
          <a:solidFill>
            <a:srgbClr val="98C723"/>
          </a:solidFill>
        </p:spPr>
        <p:txBody>
          <a:bodyPr wrap="square" lIns="0" tIns="0" rIns="0" bIns="0" rtlCol="0"/>
          <a:lstStyle/>
          <a:p>
            <a:endParaRPr/>
          </a:p>
        </p:txBody>
      </p:sp>
      <p:sp>
        <p:nvSpPr>
          <p:cNvPr id="6" name="object 6"/>
          <p:cNvSpPr/>
          <p:nvPr/>
        </p:nvSpPr>
        <p:spPr>
          <a:xfrm>
            <a:off x="604695" y="4210674"/>
            <a:ext cx="9771380" cy="504190"/>
          </a:xfrm>
          <a:custGeom>
            <a:avLst/>
            <a:gdLst/>
            <a:ahLst/>
            <a:cxnLst/>
            <a:rect l="l" t="t" r="r" b="b"/>
            <a:pathLst>
              <a:path w="9771380" h="504189">
                <a:moveTo>
                  <a:pt x="9687397" y="0"/>
                </a:moveTo>
                <a:lnTo>
                  <a:pt x="83949" y="0"/>
                </a:lnTo>
                <a:lnTo>
                  <a:pt x="51272" y="6597"/>
                </a:lnTo>
                <a:lnTo>
                  <a:pt x="24588" y="24588"/>
                </a:lnTo>
                <a:lnTo>
                  <a:pt x="6597" y="51273"/>
                </a:lnTo>
                <a:lnTo>
                  <a:pt x="0" y="83950"/>
                </a:lnTo>
                <a:lnTo>
                  <a:pt x="0" y="419733"/>
                </a:lnTo>
                <a:lnTo>
                  <a:pt x="6597" y="452411"/>
                </a:lnTo>
                <a:lnTo>
                  <a:pt x="24588" y="479096"/>
                </a:lnTo>
                <a:lnTo>
                  <a:pt x="51272" y="497087"/>
                </a:lnTo>
                <a:lnTo>
                  <a:pt x="83949" y="503684"/>
                </a:lnTo>
                <a:lnTo>
                  <a:pt x="9687397" y="503684"/>
                </a:lnTo>
                <a:lnTo>
                  <a:pt x="9720074" y="497087"/>
                </a:lnTo>
                <a:lnTo>
                  <a:pt x="9746758" y="479096"/>
                </a:lnTo>
                <a:lnTo>
                  <a:pt x="9764750" y="452411"/>
                </a:lnTo>
                <a:lnTo>
                  <a:pt x="9771347" y="419733"/>
                </a:lnTo>
                <a:lnTo>
                  <a:pt x="9771347" y="83950"/>
                </a:lnTo>
                <a:lnTo>
                  <a:pt x="9764750" y="51273"/>
                </a:lnTo>
                <a:lnTo>
                  <a:pt x="9746758" y="24588"/>
                </a:lnTo>
                <a:lnTo>
                  <a:pt x="9720074" y="6597"/>
                </a:lnTo>
                <a:lnTo>
                  <a:pt x="9687397" y="0"/>
                </a:lnTo>
                <a:close/>
              </a:path>
            </a:pathLst>
          </a:custGeom>
          <a:solidFill>
            <a:srgbClr val="98C723"/>
          </a:solidFill>
        </p:spPr>
        <p:txBody>
          <a:bodyPr wrap="square" lIns="0" tIns="0" rIns="0" bIns="0" rtlCol="0"/>
          <a:lstStyle/>
          <a:p>
            <a:endParaRPr/>
          </a:p>
        </p:txBody>
      </p:sp>
      <p:sp>
        <p:nvSpPr>
          <p:cNvPr id="7" name="object 7"/>
          <p:cNvSpPr/>
          <p:nvPr/>
        </p:nvSpPr>
        <p:spPr>
          <a:xfrm>
            <a:off x="604695" y="5214265"/>
            <a:ext cx="9771380" cy="504190"/>
          </a:xfrm>
          <a:custGeom>
            <a:avLst/>
            <a:gdLst/>
            <a:ahLst/>
            <a:cxnLst/>
            <a:rect l="l" t="t" r="r" b="b"/>
            <a:pathLst>
              <a:path w="9771380" h="504189">
                <a:moveTo>
                  <a:pt x="9687397" y="0"/>
                </a:moveTo>
                <a:lnTo>
                  <a:pt x="83949" y="0"/>
                </a:lnTo>
                <a:lnTo>
                  <a:pt x="51272" y="6597"/>
                </a:lnTo>
                <a:lnTo>
                  <a:pt x="24588" y="24588"/>
                </a:lnTo>
                <a:lnTo>
                  <a:pt x="6597" y="51273"/>
                </a:lnTo>
                <a:lnTo>
                  <a:pt x="0" y="83950"/>
                </a:lnTo>
                <a:lnTo>
                  <a:pt x="0" y="419733"/>
                </a:lnTo>
                <a:lnTo>
                  <a:pt x="6597" y="452410"/>
                </a:lnTo>
                <a:lnTo>
                  <a:pt x="24588" y="479095"/>
                </a:lnTo>
                <a:lnTo>
                  <a:pt x="51272" y="497087"/>
                </a:lnTo>
                <a:lnTo>
                  <a:pt x="83949" y="503684"/>
                </a:lnTo>
                <a:lnTo>
                  <a:pt x="9687397" y="503684"/>
                </a:lnTo>
                <a:lnTo>
                  <a:pt x="9720074" y="497087"/>
                </a:lnTo>
                <a:lnTo>
                  <a:pt x="9746758" y="479095"/>
                </a:lnTo>
                <a:lnTo>
                  <a:pt x="9764750" y="452410"/>
                </a:lnTo>
                <a:lnTo>
                  <a:pt x="9771347" y="419733"/>
                </a:lnTo>
                <a:lnTo>
                  <a:pt x="9771347" y="83950"/>
                </a:lnTo>
                <a:lnTo>
                  <a:pt x="9764750" y="51273"/>
                </a:lnTo>
                <a:lnTo>
                  <a:pt x="9746758" y="24588"/>
                </a:lnTo>
                <a:lnTo>
                  <a:pt x="9720074" y="6597"/>
                </a:lnTo>
                <a:lnTo>
                  <a:pt x="9687397" y="0"/>
                </a:lnTo>
                <a:close/>
              </a:path>
            </a:pathLst>
          </a:custGeom>
          <a:solidFill>
            <a:srgbClr val="98C723"/>
          </a:solidFill>
        </p:spPr>
        <p:txBody>
          <a:bodyPr wrap="square" lIns="0" tIns="0" rIns="0" bIns="0" rtlCol="0"/>
          <a:lstStyle/>
          <a:p>
            <a:endParaRPr/>
          </a:p>
        </p:txBody>
      </p:sp>
      <p:sp>
        <p:nvSpPr>
          <p:cNvPr id="8" name="object 8"/>
          <p:cNvSpPr txBox="1"/>
          <p:nvPr/>
        </p:nvSpPr>
        <p:spPr>
          <a:xfrm>
            <a:off x="696592" y="1390999"/>
            <a:ext cx="9285605" cy="4572635"/>
          </a:xfrm>
          <a:prstGeom prst="rect">
            <a:avLst/>
          </a:prstGeom>
        </p:spPr>
        <p:txBody>
          <a:bodyPr vert="horz" wrap="square" lIns="0" tIns="167640" rIns="0" bIns="0" rtlCol="0">
            <a:spAutoFit/>
          </a:bodyPr>
          <a:lstStyle/>
          <a:p>
            <a:pPr marL="12700">
              <a:lnSpc>
                <a:spcPct val="100000"/>
              </a:lnSpc>
              <a:spcBef>
                <a:spcPts val="1320"/>
              </a:spcBef>
            </a:pPr>
            <a:r>
              <a:rPr sz="2100" spc="-15" dirty="0">
                <a:solidFill>
                  <a:srgbClr val="FFFFFF"/>
                </a:solidFill>
                <a:latin typeface="Calibri"/>
                <a:cs typeface="Calibri"/>
              </a:rPr>
              <a:t>Attribute</a:t>
            </a:r>
            <a:r>
              <a:rPr sz="2100" spc="-35" dirty="0">
                <a:solidFill>
                  <a:srgbClr val="FFFFFF"/>
                </a:solidFill>
                <a:latin typeface="Calibri"/>
                <a:cs typeface="Calibri"/>
              </a:rPr>
              <a:t> </a:t>
            </a:r>
            <a:r>
              <a:rPr sz="2100" spc="-10" dirty="0">
                <a:solidFill>
                  <a:srgbClr val="FFFFFF"/>
                </a:solidFill>
                <a:latin typeface="Calibri"/>
                <a:cs typeface="Calibri"/>
              </a:rPr>
              <a:t>filters</a:t>
            </a:r>
            <a:endParaRPr sz="2100">
              <a:latin typeface="Calibri"/>
              <a:cs typeface="Calibri"/>
            </a:endParaRPr>
          </a:p>
          <a:p>
            <a:pPr marL="389255" marR="5080" indent="-171450">
              <a:lnSpc>
                <a:spcPts val="1800"/>
              </a:lnSpc>
              <a:spcBef>
                <a:spcPts val="1095"/>
              </a:spcBef>
              <a:buChar char="•"/>
              <a:tabLst>
                <a:tab pos="389890" algn="l"/>
              </a:tabLst>
            </a:pPr>
            <a:r>
              <a:rPr sz="1600" spc="-15" dirty="0">
                <a:latin typeface="Calibri"/>
                <a:cs typeface="Calibri"/>
              </a:rPr>
              <a:t>Retain</a:t>
            </a:r>
            <a:r>
              <a:rPr sz="1600" dirty="0">
                <a:latin typeface="Calibri"/>
                <a:cs typeface="Calibri"/>
              </a:rPr>
              <a:t> </a:t>
            </a:r>
            <a:r>
              <a:rPr sz="1600" spc="-5" dirty="0">
                <a:latin typeface="Calibri"/>
                <a:cs typeface="Calibri"/>
              </a:rPr>
              <a:t>only</a:t>
            </a:r>
            <a:r>
              <a:rPr sz="1600" dirty="0">
                <a:latin typeface="Calibri"/>
                <a:cs typeface="Calibri"/>
              </a:rPr>
              <a:t> </a:t>
            </a:r>
            <a:r>
              <a:rPr sz="1600" spc="-5" dirty="0">
                <a:latin typeface="Calibri"/>
                <a:cs typeface="Calibri"/>
              </a:rPr>
              <a:t>cases</a:t>
            </a:r>
            <a:r>
              <a:rPr sz="1600" spc="5" dirty="0">
                <a:latin typeface="Calibri"/>
                <a:cs typeface="Calibri"/>
              </a:rPr>
              <a:t> </a:t>
            </a:r>
            <a:r>
              <a:rPr sz="1600" spc="-5" dirty="0">
                <a:latin typeface="Calibri"/>
                <a:cs typeface="Calibri"/>
              </a:rPr>
              <a:t>such</a:t>
            </a:r>
            <a:r>
              <a:rPr sz="1600" dirty="0">
                <a:latin typeface="Calibri"/>
                <a:cs typeface="Calibri"/>
              </a:rPr>
              <a:t> </a:t>
            </a:r>
            <a:r>
              <a:rPr sz="1600" spc="-5" dirty="0">
                <a:latin typeface="Calibri"/>
                <a:cs typeface="Calibri"/>
              </a:rPr>
              <a:t>that</a:t>
            </a:r>
            <a:r>
              <a:rPr sz="1600" spc="5" dirty="0">
                <a:latin typeface="Calibri"/>
                <a:cs typeface="Calibri"/>
              </a:rPr>
              <a:t> </a:t>
            </a:r>
            <a:r>
              <a:rPr sz="1600" spc="-10" dirty="0">
                <a:latin typeface="Calibri"/>
                <a:cs typeface="Calibri"/>
              </a:rPr>
              <a:t>at</a:t>
            </a:r>
            <a:r>
              <a:rPr sz="1600" dirty="0">
                <a:latin typeface="Calibri"/>
                <a:cs typeface="Calibri"/>
              </a:rPr>
              <a:t> </a:t>
            </a:r>
            <a:r>
              <a:rPr sz="1600" spc="-10" dirty="0">
                <a:latin typeface="Calibri"/>
                <a:cs typeface="Calibri"/>
              </a:rPr>
              <a:t>least</a:t>
            </a:r>
            <a:r>
              <a:rPr sz="1600" dirty="0">
                <a:latin typeface="Calibri"/>
                <a:cs typeface="Calibri"/>
              </a:rPr>
              <a:t> </a:t>
            </a:r>
            <a:r>
              <a:rPr sz="1600" spc="-5" dirty="0">
                <a:latin typeface="Calibri"/>
                <a:cs typeface="Calibri"/>
              </a:rPr>
              <a:t>one</a:t>
            </a:r>
            <a:r>
              <a:rPr sz="1600" dirty="0">
                <a:latin typeface="Calibri"/>
                <a:cs typeface="Calibri"/>
              </a:rPr>
              <a:t> </a:t>
            </a:r>
            <a:r>
              <a:rPr sz="1600" spc="-15" dirty="0">
                <a:latin typeface="Calibri"/>
                <a:cs typeface="Calibri"/>
              </a:rPr>
              <a:t>event</a:t>
            </a:r>
            <a:r>
              <a:rPr sz="1600" dirty="0">
                <a:latin typeface="Calibri"/>
                <a:cs typeface="Calibri"/>
              </a:rPr>
              <a:t> </a:t>
            </a:r>
            <a:r>
              <a:rPr sz="1600" spc="-5" dirty="0">
                <a:latin typeface="Calibri"/>
                <a:cs typeface="Calibri"/>
              </a:rPr>
              <a:t>fulfils</a:t>
            </a:r>
            <a:r>
              <a:rPr sz="1600" spc="10" dirty="0">
                <a:latin typeface="Calibri"/>
                <a:cs typeface="Calibri"/>
              </a:rPr>
              <a:t> </a:t>
            </a:r>
            <a:r>
              <a:rPr sz="1600" dirty="0">
                <a:latin typeface="Calibri"/>
                <a:cs typeface="Calibri"/>
              </a:rPr>
              <a:t>a </a:t>
            </a:r>
            <a:r>
              <a:rPr sz="1600" spc="-5" dirty="0">
                <a:latin typeface="Calibri"/>
                <a:cs typeface="Calibri"/>
              </a:rPr>
              <a:t>condition</a:t>
            </a:r>
            <a:r>
              <a:rPr sz="1600" dirty="0">
                <a:latin typeface="Calibri"/>
                <a:cs typeface="Calibri"/>
              </a:rPr>
              <a:t> </a:t>
            </a:r>
            <a:r>
              <a:rPr sz="1600" spc="-10" dirty="0">
                <a:latin typeface="Calibri"/>
                <a:cs typeface="Calibri"/>
              </a:rPr>
              <a:t>over</a:t>
            </a:r>
            <a:r>
              <a:rPr sz="1600" spc="5" dirty="0">
                <a:latin typeface="Calibri"/>
                <a:cs typeface="Calibri"/>
              </a:rPr>
              <a:t> </a:t>
            </a:r>
            <a:r>
              <a:rPr sz="1600" spc="-5" dirty="0">
                <a:latin typeface="Calibri"/>
                <a:cs typeface="Calibri"/>
              </a:rPr>
              <a:t>one</a:t>
            </a:r>
            <a:r>
              <a:rPr sz="1600" spc="5" dirty="0">
                <a:latin typeface="Calibri"/>
                <a:cs typeface="Calibri"/>
              </a:rPr>
              <a:t> </a:t>
            </a:r>
            <a:r>
              <a:rPr sz="1600" dirty="0">
                <a:latin typeface="Calibri"/>
                <a:cs typeface="Calibri"/>
              </a:rPr>
              <a:t>or</a:t>
            </a:r>
            <a:r>
              <a:rPr sz="1600" spc="5" dirty="0">
                <a:latin typeface="Calibri"/>
                <a:cs typeface="Calibri"/>
              </a:rPr>
              <a:t> </a:t>
            </a:r>
            <a:r>
              <a:rPr sz="1600" spc="-10" dirty="0">
                <a:latin typeface="Calibri"/>
                <a:cs typeface="Calibri"/>
              </a:rPr>
              <a:t>more</a:t>
            </a:r>
            <a:r>
              <a:rPr sz="1600" dirty="0">
                <a:latin typeface="Calibri"/>
                <a:cs typeface="Calibri"/>
              </a:rPr>
              <a:t> </a:t>
            </a:r>
            <a:r>
              <a:rPr sz="1600" spc="-10" dirty="0">
                <a:latin typeface="Calibri"/>
                <a:cs typeface="Calibri"/>
              </a:rPr>
              <a:t>attributes,</a:t>
            </a:r>
            <a:r>
              <a:rPr sz="1600" dirty="0">
                <a:latin typeface="Calibri"/>
                <a:cs typeface="Calibri"/>
              </a:rPr>
              <a:t> </a:t>
            </a:r>
            <a:r>
              <a:rPr sz="1600" spc="-15" dirty="0">
                <a:latin typeface="Calibri"/>
                <a:cs typeface="Calibri"/>
              </a:rPr>
              <a:t>for</a:t>
            </a:r>
            <a:r>
              <a:rPr sz="1600" spc="5" dirty="0">
                <a:latin typeface="Calibri"/>
                <a:cs typeface="Calibri"/>
              </a:rPr>
              <a:t> </a:t>
            </a:r>
            <a:r>
              <a:rPr sz="1600" spc="-10" dirty="0">
                <a:latin typeface="Calibri"/>
                <a:cs typeface="Calibri"/>
              </a:rPr>
              <a:t>example:</a:t>
            </a:r>
            <a:r>
              <a:rPr sz="1600" spc="5" dirty="0">
                <a:latin typeface="Calibri"/>
                <a:cs typeface="Calibri"/>
              </a:rPr>
              <a:t> </a:t>
            </a:r>
            <a:r>
              <a:rPr sz="1600" i="1" spc="-5" dirty="0">
                <a:latin typeface="Calibri"/>
                <a:cs typeface="Calibri"/>
              </a:rPr>
              <a:t>at </a:t>
            </a:r>
            <a:r>
              <a:rPr sz="1600" i="1" spc="-350" dirty="0">
                <a:latin typeface="Calibri"/>
                <a:cs typeface="Calibri"/>
              </a:rPr>
              <a:t> </a:t>
            </a:r>
            <a:r>
              <a:rPr sz="1600" i="1" spc="-10" dirty="0">
                <a:latin typeface="Calibri"/>
                <a:cs typeface="Calibri"/>
              </a:rPr>
              <a:t>least</a:t>
            </a:r>
            <a:r>
              <a:rPr sz="1600" i="1" spc="-5" dirty="0">
                <a:latin typeface="Calibri"/>
                <a:cs typeface="Calibri"/>
              </a:rPr>
              <a:t> one </a:t>
            </a:r>
            <a:r>
              <a:rPr sz="1600" i="1" spc="-10" dirty="0">
                <a:latin typeface="Calibri"/>
                <a:cs typeface="Calibri"/>
              </a:rPr>
              <a:t>event</a:t>
            </a:r>
            <a:r>
              <a:rPr sz="1600" i="1" spc="-5" dirty="0">
                <a:latin typeface="Calibri"/>
                <a:cs typeface="Calibri"/>
              </a:rPr>
              <a:t> where Activity </a:t>
            </a:r>
            <a:r>
              <a:rPr sz="1600" i="1" dirty="0">
                <a:latin typeface="Calibri"/>
                <a:cs typeface="Calibri"/>
              </a:rPr>
              <a:t>=</a:t>
            </a:r>
            <a:r>
              <a:rPr sz="1600" i="1" spc="-5" dirty="0">
                <a:latin typeface="Calibri"/>
                <a:cs typeface="Calibri"/>
              </a:rPr>
              <a:t> “Close </a:t>
            </a:r>
            <a:r>
              <a:rPr sz="1600" i="1" spc="5" dirty="0">
                <a:latin typeface="Calibri"/>
                <a:cs typeface="Calibri"/>
              </a:rPr>
              <a:t>order”</a:t>
            </a:r>
            <a:r>
              <a:rPr sz="1600" i="1" dirty="0">
                <a:latin typeface="Calibri"/>
                <a:cs typeface="Calibri"/>
              </a:rPr>
              <a:t> </a:t>
            </a:r>
            <a:r>
              <a:rPr sz="1600" i="1" spc="-5" dirty="0">
                <a:latin typeface="Calibri"/>
                <a:cs typeface="Calibri"/>
              </a:rPr>
              <a:t>and </a:t>
            </a:r>
            <a:r>
              <a:rPr sz="1600" i="1" spc="-10" dirty="0">
                <a:latin typeface="Calibri"/>
                <a:cs typeface="Calibri"/>
              </a:rPr>
              <a:t>Resource</a:t>
            </a:r>
            <a:r>
              <a:rPr sz="1600" i="1" spc="-5" dirty="0">
                <a:latin typeface="Calibri"/>
                <a:cs typeface="Calibri"/>
              </a:rPr>
              <a:t> </a:t>
            </a:r>
            <a:r>
              <a:rPr sz="1600" i="1" dirty="0">
                <a:latin typeface="Calibri"/>
                <a:cs typeface="Calibri"/>
              </a:rPr>
              <a:t>=</a:t>
            </a:r>
            <a:r>
              <a:rPr sz="1600" i="1" spc="-5" dirty="0">
                <a:latin typeface="Calibri"/>
                <a:cs typeface="Calibri"/>
              </a:rPr>
              <a:t> </a:t>
            </a:r>
            <a:r>
              <a:rPr sz="1600" i="1" spc="-30" dirty="0">
                <a:latin typeface="Calibri"/>
                <a:cs typeface="Calibri"/>
              </a:rPr>
              <a:t>“Anti</a:t>
            </a:r>
            <a:r>
              <a:rPr sz="1600" i="1" spc="-5" dirty="0">
                <a:latin typeface="Calibri"/>
                <a:cs typeface="Calibri"/>
              </a:rPr>
              <a:t> Alman”</a:t>
            </a:r>
            <a:endParaRPr sz="1600">
              <a:latin typeface="Calibri"/>
              <a:cs typeface="Calibri"/>
            </a:endParaRPr>
          </a:p>
          <a:p>
            <a:pPr marL="12700">
              <a:lnSpc>
                <a:spcPct val="100000"/>
              </a:lnSpc>
              <a:spcBef>
                <a:spcPts val="685"/>
              </a:spcBef>
            </a:pPr>
            <a:r>
              <a:rPr sz="2100" spc="-10" dirty="0">
                <a:solidFill>
                  <a:srgbClr val="FFFFFF"/>
                </a:solidFill>
                <a:latin typeface="Calibri"/>
                <a:cs typeface="Calibri"/>
              </a:rPr>
              <a:t>Timeframe</a:t>
            </a:r>
            <a:r>
              <a:rPr sz="2100" spc="-35" dirty="0">
                <a:solidFill>
                  <a:srgbClr val="FFFFFF"/>
                </a:solidFill>
                <a:latin typeface="Calibri"/>
                <a:cs typeface="Calibri"/>
              </a:rPr>
              <a:t> </a:t>
            </a:r>
            <a:r>
              <a:rPr sz="2100" spc="-5" dirty="0">
                <a:solidFill>
                  <a:srgbClr val="FFFFFF"/>
                </a:solidFill>
                <a:latin typeface="Calibri"/>
                <a:cs typeface="Calibri"/>
              </a:rPr>
              <a:t>filter</a:t>
            </a:r>
            <a:endParaRPr sz="2100">
              <a:latin typeface="Calibri"/>
              <a:cs typeface="Calibri"/>
            </a:endParaRPr>
          </a:p>
          <a:p>
            <a:pPr marL="389255" indent="-172085">
              <a:lnSpc>
                <a:spcPct val="100000"/>
              </a:lnSpc>
              <a:spcBef>
                <a:spcPts val="930"/>
              </a:spcBef>
              <a:buChar char="•"/>
              <a:tabLst>
                <a:tab pos="389890" algn="l"/>
              </a:tabLst>
            </a:pPr>
            <a:r>
              <a:rPr sz="1600" spc="-15" dirty="0">
                <a:latin typeface="Calibri"/>
                <a:cs typeface="Calibri"/>
              </a:rPr>
              <a:t>Retain</a:t>
            </a:r>
            <a:r>
              <a:rPr sz="1600" spc="-5" dirty="0">
                <a:latin typeface="Calibri"/>
                <a:cs typeface="Calibri"/>
              </a:rPr>
              <a:t> </a:t>
            </a:r>
            <a:r>
              <a:rPr sz="1600" spc="-10" dirty="0">
                <a:latin typeface="Calibri"/>
                <a:cs typeface="Calibri"/>
              </a:rPr>
              <a:t>traces</a:t>
            </a:r>
            <a:r>
              <a:rPr sz="1600" spc="5" dirty="0">
                <a:latin typeface="Calibri"/>
                <a:cs typeface="Calibri"/>
              </a:rPr>
              <a:t> </a:t>
            </a:r>
            <a:r>
              <a:rPr sz="1600" spc="-5" dirty="0">
                <a:latin typeface="Calibri"/>
                <a:cs typeface="Calibri"/>
              </a:rPr>
              <a:t>that</a:t>
            </a:r>
            <a:r>
              <a:rPr sz="1600" dirty="0">
                <a:latin typeface="Calibri"/>
                <a:cs typeface="Calibri"/>
              </a:rPr>
              <a:t> </a:t>
            </a:r>
            <a:r>
              <a:rPr sz="1600" spc="-10" dirty="0">
                <a:latin typeface="Calibri"/>
                <a:cs typeface="Calibri"/>
              </a:rPr>
              <a:t>start,</a:t>
            </a:r>
            <a:r>
              <a:rPr sz="1600" dirty="0">
                <a:latin typeface="Calibri"/>
                <a:cs typeface="Calibri"/>
              </a:rPr>
              <a:t> </a:t>
            </a:r>
            <a:r>
              <a:rPr sz="1600" spc="-5" dirty="0">
                <a:latin typeface="Calibri"/>
                <a:cs typeface="Calibri"/>
              </a:rPr>
              <a:t>end,</a:t>
            </a:r>
            <a:r>
              <a:rPr sz="1600" dirty="0">
                <a:latin typeface="Calibri"/>
                <a:cs typeface="Calibri"/>
              </a:rPr>
              <a:t> or</a:t>
            </a:r>
            <a:r>
              <a:rPr sz="1600" spc="5" dirty="0">
                <a:latin typeface="Calibri"/>
                <a:cs typeface="Calibri"/>
              </a:rPr>
              <a:t> </a:t>
            </a:r>
            <a:r>
              <a:rPr sz="1600" spc="-10" dirty="0">
                <a:latin typeface="Calibri"/>
                <a:cs typeface="Calibri"/>
              </a:rPr>
              <a:t>are</a:t>
            </a:r>
            <a:r>
              <a:rPr sz="1600" dirty="0">
                <a:latin typeface="Calibri"/>
                <a:cs typeface="Calibri"/>
              </a:rPr>
              <a:t> </a:t>
            </a:r>
            <a:r>
              <a:rPr sz="1600" spc="-10" dirty="0">
                <a:latin typeface="Calibri"/>
                <a:cs typeface="Calibri"/>
              </a:rPr>
              <a:t>contained</a:t>
            </a:r>
            <a:r>
              <a:rPr sz="1600" spc="-5" dirty="0">
                <a:latin typeface="Calibri"/>
                <a:cs typeface="Calibri"/>
              </a:rPr>
              <a:t> in</a:t>
            </a:r>
            <a:r>
              <a:rPr sz="1600" spc="5" dirty="0">
                <a:latin typeface="Calibri"/>
                <a:cs typeface="Calibri"/>
              </a:rPr>
              <a:t> </a:t>
            </a:r>
            <a:r>
              <a:rPr sz="1600" dirty="0">
                <a:latin typeface="Calibri"/>
                <a:cs typeface="Calibri"/>
              </a:rPr>
              <a:t>a </a:t>
            </a:r>
            <a:r>
              <a:rPr sz="1600" spc="-5" dirty="0">
                <a:latin typeface="Calibri"/>
                <a:cs typeface="Calibri"/>
              </a:rPr>
              <a:t>time</a:t>
            </a:r>
            <a:r>
              <a:rPr sz="1600" dirty="0">
                <a:latin typeface="Calibri"/>
                <a:cs typeface="Calibri"/>
              </a:rPr>
              <a:t> </a:t>
            </a:r>
            <a:r>
              <a:rPr sz="1600" spc="-5" dirty="0">
                <a:latin typeface="Calibri"/>
                <a:cs typeface="Calibri"/>
              </a:rPr>
              <a:t>period</a:t>
            </a:r>
            <a:r>
              <a:rPr sz="1600" dirty="0">
                <a:latin typeface="Calibri"/>
                <a:cs typeface="Calibri"/>
              </a:rPr>
              <a:t> (e.g. </a:t>
            </a:r>
            <a:r>
              <a:rPr sz="1600" spc="-5" dirty="0">
                <a:latin typeface="Calibri"/>
                <a:cs typeface="Calibri"/>
              </a:rPr>
              <a:t>all</a:t>
            </a:r>
            <a:r>
              <a:rPr sz="1600" dirty="0">
                <a:latin typeface="Calibri"/>
                <a:cs typeface="Calibri"/>
              </a:rPr>
              <a:t> </a:t>
            </a:r>
            <a:r>
              <a:rPr sz="1600" spc="-5" dirty="0">
                <a:latin typeface="Calibri"/>
                <a:cs typeface="Calibri"/>
              </a:rPr>
              <a:t>cases</a:t>
            </a:r>
            <a:r>
              <a:rPr sz="1600" dirty="0">
                <a:latin typeface="Calibri"/>
                <a:cs typeface="Calibri"/>
              </a:rPr>
              <a:t> </a:t>
            </a:r>
            <a:r>
              <a:rPr sz="1600" spc="-5" dirty="0">
                <a:latin typeface="Calibri"/>
                <a:cs typeface="Calibri"/>
              </a:rPr>
              <a:t>that </a:t>
            </a:r>
            <a:r>
              <a:rPr sz="1600" spc="-10" dirty="0">
                <a:latin typeface="Calibri"/>
                <a:cs typeface="Calibri"/>
              </a:rPr>
              <a:t>started</a:t>
            </a:r>
            <a:r>
              <a:rPr sz="1600" dirty="0">
                <a:latin typeface="Calibri"/>
                <a:cs typeface="Calibri"/>
              </a:rPr>
              <a:t> </a:t>
            </a:r>
            <a:r>
              <a:rPr sz="1600" spc="-5" dirty="0">
                <a:latin typeface="Calibri"/>
                <a:cs typeface="Calibri"/>
              </a:rPr>
              <a:t>in</a:t>
            </a:r>
            <a:r>
              <a:rPr sz="1600" dirty="0">
                <a:latin typeface="Calibri"/>
                <a:cs typeface="Calibri"/>
              </a:rPr>
              <a:t> </a:t>
            </a:r>
            <a:r>
              <a:rPr sz="1600" spc="-5" dirty="0">
                <a:latin typeface="Calibri"/>
                <a:cs typeface="Calibri"/>
              </a:rPr>
              <a:t>January)</a:t>
            </a:r>
            <a:endParaRPr sz="1600">
              <a:latin typeface="Calibri"/>
              <a:cs typeface="Calibri"/>
            </a:endParaRPr>
          </a:p>
          <a:p>
            <a:pPr marL="12700">
              <a:lnSpc>
                <a:spcPct val="100000"/>
              </a:lnSpc>
              <a:spcBef>
                <a:spcPts val="1350"/>
              </a:spcBef>
            </a:pPr>
            <a:r>
              <a:rPr sz="2100" spc="-10" dirty="0">
                <a:solidFill>
                  <a:srgbClr val="FFFFFF"/>
                </a:solidFill>
                <a:latin typeface="Calibri"/>
                <a:cs typeface="Calibri"/>
              </a:rPr>
              <a:t>Performance</a:t>
            </a:r>
            <a:r>
              <a:rPr sz="2100" spc="-40" dirty="0">
                <a:solidFill>
                  <a:srgbClr val="FFFFFF"/>
                </a:solidFill>
                <a:latin typeface="Calibri"/>
                <a:cs typeface="Calibri"/>
              </a:rPr>
              <a:t> </a:t>
            </a:r>
            <a:r>
              <a:rPr sz="2100" spc="-5" dirty="0">
                <a:solidFill>
                  <a:srgbClr val="FFFFFF"/>
                </a:solidFill>
                <a:latin typeface="Calibri"/>
                <a:cs typeface="Calibri"/>
              </a:rPr>
              <a:t>filter</a:t>
            </a:r>
            <a:endParaRPr sz="2100">
              <a:latin typeface="Calibri"/>
              <a:cs typeface="Calibri"/>
            </a:endParaRPr>
          </a:p>
          <a:p>
            <a:pPr marL="389255" indent="-172085">
              <a:lnSpc>
                <a:spcPct val="100000"/>
              </a:lnSpc>
              <a:spcBef>
                <a:spcPts val="905"/>
              </a:spcBef>
              <a:buChar char="•"/>
              <a:tabLst>
                <a:tab pos="389890" algn="l"/>
              </a:tabLst>
            </a:pPr>
            <a:r>
              <a:rPr sz="1600" spc="-15" dirty="0">
                <a:latin typeface="Calibri"/>
                <a:cs typeface="Calibri"/>
              </a:rPr>
              <a:t>Retain</a:t>
            </a:r>
            <a:r>
              <a:rPr sz="1600" spc="-5" dirty="0">
                <a:latin typeface="Calibri"/>
                <a:cs typeface="Calibri"/>
              </a:rPr>
              <a:t> only cases</a:t>
            </a:r>
            <a:r>
              <a:rPr sz="1600" dirty="0">
                <a:latin typeface="Calibri"/>
                <a:cs typeface="Calibri"/>
              </a:rPr>
              <a:t> </a:t>
            </a:r>
            <a:r>
              <a:rPr sz="1600" spc="-5" dirty="0">
                <a:latin typeface="Calibri"/>
                <a:cs typeface="Calibri"/>
              </a:rPr>
              <a:t>that</a:t>
            </a:r>
            <a:r>
              <a:rPr sz="1600" dirty="0">
                <a:latin typeface="Calibri"/>
                <a:cs typeface="Calibri"/>
              </a:rPr>
              <a:t> </a:t>
            </a:r>
            <a:r>
              <a:rPr sz="1600" spc="-15" dirty="0">
                <a:latin typeface="Calibri"/>
                <a:cs typeface="Calibri"/>
              </a:rPr>
              <a:t>have</a:t>
            </a:r>
            <a:r>
              <a:rPr sz="1600" spc="-5" dirty="0">
                <a:latin typeface="Calibri"/>
                <a:cs typeface="Calibri"/>
              </a:rPr>
              <a:t> </a:t>
            </a:r>
            <a:r>
              <a:rPr sz="1600" dirty="0">
                <a:latin typeface="Calibri"/>
                <a:cs typeface="Calibri"/>
              </a:rPr>
              <a:t>a</a:t>
            </a:r>
            <a:r>
              <a:rPr sz="1600" spc="-5" dirty="0">
                <a:latin typeface="Calibri"/>
                <a:cs typeface="Calibri"/>
              </a:rPr>
              <a:t> </a:t>
            </a:r>
            <a:r>
              <a:rPr sz="1600" spc="-10" dirty="0">
                <a:latin typeface="Calibri"/>
                <a:cs typeface="Calibri"/>
              </a:rPr>
              <a:t>duration</a:t>
            </a:r>
            <a:r>
              <a:rPr sz="1600" dirty="0">
                <a:latin typeface="Calibri"/>
                <a:cs typeface="Calibri"/>
              </a:rPr>
              <a:t> </a:t>
            </a:r>
            <a:r>
              <a:rPr sz="1600" spc="-10" dirty="0">
                <a:latin typeface="Calibri"/>
                <a:cs typeface="Calibri"/>
              </a:rPr>
              <a:t>above</a:t>
            </a:r>
            <a:r>
              <a:rPr sz="1600" spc="-5" dirty="0">
                <a:latin typeface="Calibri"/>
                <a:cs typeface="Calibri"/>
              </a:rPr>
              <a:t> </a:t>
            </a:r>
            <a:r>
              <a:rPr sz="1600" dirty="0">
                <a:latin typeface="Calibri"/>
                <a:cs typeface="Calibri"/>
              </a:rPr>
              <a:t>or</a:t>
            </a:r>
            <a:r>
              <a:rPr sz="1600" spc="360" dirty="0">
                <a:latin typeface="Calibri"/>
                <a:cs typeface="Calibri"/>
              </a:rPr>
              <a:t> </a:t>
            </a:r>
            <a:r>
              <a:rPr sz="1600" spc="-5" dirty="0">
                <a:latin typeface="Calibri"/>
                <a:cs typeface="Calibri"/>
              </a:rPr>
              <a:t>below</a:t>
            </a:r>
            <a:r>
              <a:rPr sz="1600" dirty="0">
                <a:latin typeface="Calibri"/>
                <a:cs typeface="Calibri"/>
              </a:rPr>
              <a:t> a</a:t>
            </a:r>
            <a:r>
              <a:rPr sz="1600" spc="-5" dirty="0">
                <a:latin typeface="Calibri"/>
                <a:cs typeface="Calibri"/>
              </a:rPr>
              <a:t> </a:t>
            </a:r>
            <a:r>
              <a:rPr sz="1600" spc="-10" dirty="0">
                <a:latin typeface="Calibri"/>
                <a:cs typeface="Calibri"/>
              </a:rPr>
              <a:t>given</a:t>
            </a:r>
            <a:r>
              <a:rPr sz="1600" dirty="0">
                <a:latin typeface="Calibri"/>
                <a:cs typeface="Calibri"/>
              </a:rPr>
              <a:t> </a:t>
            </a:r>
            <a:r>
              <a:rPr sz="1600" spc="-10" dirty="0">
                <a:latin typeface="Calibri"/>
                <a:cs typeface="Calibri"/>
              </a:rPr>
              <a:t>value</a:t>
            </a:r>
            <a:r>
              <a:rPr sz="1600" spc="-5" dirty="0">
                <a:latin typeface="Calibri"/>
                <a:cs typeface="Calibri"/>
              </a:rPr>
              <a:t> </a:t>
            </a:r>
            <a:r>
              <a:rPr sz="1600" dirty="0">
                <a:latin typeface="Calibri"/>
                <a:cs typeface="Calibri"/>
              </a:rPr>
              <a:t>(e.g.</a:t>
            </a:r>
            <a:r>
              <a:rPr sz="1600" spc="-5" dirty="0">
                <a:latin typeface="Calibri"/>
                <a:cs typeface="Calibri"/>
              </a:rPr>
              <a:t> </a:t>
            </a:r>
            <a:r>
              <a:rPr sz="1600" dirty="0">
                <a:latin typeface="Calibri"/>
                <a:cs typeface="Calibri"/>
              </a:rPr>
              <a:t>3 </a:t>
            </a:r>
            <a:r>
              <a:rPr sz="1600" spc="-15" dirty="0">
                <a:latin typeface="Calibri"/>
                <a:cs typeface="Calibri"/>
              </a:rPr>
              <a:t>days)</a:t>
            </a:r>
            <a:endParaRPr sz="1600">
              <a:latin typeface="Calibri"/>
              <a:cs typeface="Calibri"/>
            </a:endParaRPr>
          </a:p>
          <a:p>
            <a:pPr marL="12700">
              <a:lnSpc>
                <a:spcPct val="100000"/>
              </a:lnSpc>
              <a:spcBef>
                <a:spcPts val="1350"/>
              </a:spcBef>
            </a:pPr>
            <a:r>
              <a:rPr sz="2100" spc="-20" dirty="0">
                <a:solidFill>
                  <a:srgbClr val="FFFFFF"/>
                </a:solidFill>
                <a:latin typeface="Calibri"/>
                <a:cs typeface="Calibri"/>
              </a:rPr>
              <a:t>Path</a:t>
            </a:r>
            <a:r>
              <a:rPr sz="2100" spc="-35" dirty="0">
                <a:solidFill>
                  <a:srgbClr val="FFFFFF"/>
                </a:solidFill>
                <a:latin typeface="Calibri"/>
                <a:cs typeface="Calibri"/>
              </a:rPr>
              <a:t> </a:t>
            </a:r>
            <a:r>
              <a:rPr sz="2100" spc="-5" dirty="0">
                <a:solidFill>
                  <a:srgbClr val="FFFFFF"/>
                </a:solidFill>
                <a:latin typeface="Calibri"/>
                <a:cs typeface="Calibri"/>
              </a:rPr>
              <a:t>filter</a:t>
            </a:r>
            <a:endParaRPr sz="2100">
              <a:latin typeface="Calibri"/>
              <a:cs typeface="Calibri"/>
            </a:endParaRPr>
          </a:p>
          <a:p>
            <a:pPr marL="389255" marR="327025" indent="-171450">
              <a:lnSpc>
                <a:spcPts val="1800"/>
              </a:lnSpc>
              <a:spcBef>
                <a:spcPts val="1090"/>
              </a:spcBef>
              <a:buChar char="•"/>
              <a:tabLst>
                <a:tab pos="389890" algn="l"/>
              </a:tabLst>
            </a:pPr>
            <a:r>
              <a:rPr sz="1600" spc="-15" dirty="0">
                <a:latin typeface="Calibri"/>
                <a:cs typeface="Calibri"/>
              </a:rPr>
              <a:t>Retain</a:t>
            </a:r>
            <a:r>
              <a:rPr sz="1600" dirty="0">
                <a:latin typeface="Calibri"/>
                <a:cs typeface="Calibri"/>
              </a:rPr>
              <a:t> </a:t>
            </a:r>
            <a:r>
              <a:rPr sz="1600" spc="-10" dirty="0">
                <a:latin typeface="Calibri"/>
                <a:cs typeface="Calibri"/>
              </a:rPr>
              <a:t>traces</a:t>
            </a:r>
            <a:r>
              <a:rPr sz="1600" spc="5" dirty="0">
                <a:latin typeface="Calibri"/>
                <a:cs typeface="Calibri"/>
              </a:rPr>
              <a:t> </a:t>
            </a:r>
            <a:r>
              <a:rPr sz="1600" spc="-10" dirty="0">
                <a:latin typeface="Calibri"/>
                <a:cs typeface="Calibri"/>
              </a:rPr>
              <a:t>where</a:t>
            </a:r>
            <a:r>
              <a:rPr sz="1600" spc="5" dirty="0">
                <a:latin typeface="Calibri"/>
                <a:cs typeface="Calibri"/>
              </a:rPr>
              <a:t> </a:t>
            </a:r>
            <a:r>
              <a:rPr sz="1600" spc="-10" dirty="0">
                <a:latin typeface="Calibri"/>
                <a:cs typeface="Calibri"/>
              </a:rPr>
              <a:t>there</a:t>
            </a:r>
            <a:r>
              <a:rPr sz="1600" dirty="0">
                <a:latin typeface="Calibri"/>
                <a:cs typeface="Calibri"/>
              </a:rPr>
              <a:t> </a:t>
            </a:r>
            <a:r>
              <a:rPr sz="1600" spc="-5" dirty="0">
                <a:latin typeface="Calibri"/>
                <a:cs typeface="Calibri"/>
              </a:rPr>
              <a:t>is</a:t>
            </a:r>
            <a:r>
              <a:rPr sz="1600" spc="5" dirty="0">
                <a:latin typeface="Calibri"/>
                <a:cs typeface="Calibri"/>
              </a:rPr>
              <a:t> </a:t>
            </a:r>
            <a:r>
              <a:rPr sz="1600" dirty="0">
                <a:latin typeface="Calibri"/>
                <a:cs typeface="Calibri"/>
              </a:rPr>
              <a:t>a </a:t>
            </a:r>
            <a:r>
              <a:rPr sz="1600" spc="-5" dirty="0">
                <a:latin typeface="Calibri"/>
                <a:cs typeface="Calibri"/>
              </a:rPr>
              <a:t>pair</a:t>
            </a:r>
            <a:r>
              <a:rPr sz="1600" spc="5" dirty="0">
                <a:latin typeface="Calibri"/>
                <a:cs typeface="Calibri"/>
              </a:rPr>
              <a:t> </a:t>
            </a:r>
            <a:r>
              <a:rPr sz="1600" dirty="0">
                <a:latin typeface="Calibri"/>
                <a:cs typeface="Calibri"/>
              </a:rPr>
              <a:t>of</a:t>
            </a:r>
            <a:r>
              <a:rPr sz="1600" spc="5" dirty="0">
                <a:latin typeface="Calibri"/>
                <a:cs typeface="Calibri"/>
              </a:rPr>
              <a:t> </a:t>
            </a:r>
            <a:r>
              <a:rPr sz="1600" spc="-10" dirty="0">
                <a:latin typeface="Calibri"/>
                <a:cs typeface="Calibri"/>
              </a:rPr>
              <a:t>events</a:t>
            </a:r>
            <a:r>
              <a:rPr sz="1600" spc="5" dirty="0">
                <a:latin typeface="Calibri"/>
                <a:cs typeface="Calibri"/>
              </a:rPr>
              <a:t> </a:t>
            </a:r>
            <a:r>
              <a:rPr sz="1600" spc="-5" dirty="0">
                <a:latin typeface="Calibri"/>
                <a:cs typeface="Calibri"/>
              </a:rPr>
              <a:t>that</a:t>
            </a:r>
            <a:r>
              <a:rPr sz="1600" spc="5" dirty="0">
                <a:latin typeface="Calibri"/>
                <a:cs typeface="Calibri"/>
              </a:rPr>
              <a:t> </a:t>
            </a:r>
            <a:r>
              <a:rPr sz="1600" spc="-5" dirty="0">
                <a:latin typeface="Calibri"/>
                <a:cs typeface="Calibri"/>
              </a:rPr>
              <a:t>fulfil</a:t>
            </a:r>
            <a:r>
              <a:rPr sz="1600" dirty="0">
                <a:latin typeface="Calibri"/>
                <a:cs typeface="Calibri"/>
              </a:rPr>
              <a:t> a </a:t>
            </a:r>
            <a:r>
              <a:rPr sz="1600" spc="-10" dirty="0">
                <a:latin typeface="Calibri"/>
                <a:cs typeface="Calibri"/>
              </a:rPr>
              <a:t>given</a:t>
            </a:r>
            <a:r>
              <a:rPr sz="1600" spc="5" dirty="0">
                <a:latin typeface="Calibri"/>
                <a:cs typeface="Calibri"/>
              </a:rPr>
              <a:t> </a:t>
            </a:r>
            <a:r>
              <a:rPr sz="1600" spc="-5" dirty="0">
                <a:latin typeface="Calibri"/>
                <a:cs typeface="Calibri"/>
              </a:rPr>
              <a:t>condition</a:t>
            </a:r>
            <a:r>
              <a:rPr sz="1600" dirty="0">
                <a:latin typeface="Calibri"/>
                <a:cs typeface="Calibri"/>
              </a:rPr>
              <a:t> (e.g.</a:t>
            </a:r>
            <a:r>
              <a:rPr sz="1600" spc="5" dirty="0">
                <a:latin typeface="Calibri"/>
                <a:cs typeface="Calibri"/>
              </a:rPr>
              <a:t> </a:t>
            </a:r>
            <a:r>
              <a:rPr sz="1600" spc="-15" dirty="0">
                <a:latin typeface="Calibri"/>
                <a:cs typeface="Calibri"/>
              </a:rPr>
              <a:t>“Create</a:t>
            </a:r>
            <a:r>
              <a:rPr sz="1600" dirty="0">
                <a:latin typeface="Calibri"/>
                <a:cs typeface="Calibri"/>
              </a:rPr>
              <a:t> </a:t>
            </a:r>
            <a:r>
              <a:rPr sz="1600" spc="-10" dirty="0">
                <a:latin typeface="Calibri"/>
                <a:cs typeface="Calibri"/>
              </a:rPr>
              <a:t>invoice”</a:t>
            </a:r>
            <a:r>
              <a:rPr sz="1600" dirty="0">
                <a:latin typeface="Calibri"/>
                <a:cs typeface="Calibri"/>
              </a:rPr>
              <a:t> </a:t>
            </a:r>
            <a:r>
              <a:rPr sz="1600" spc="-10" dirty="0">
                <a:latin typeface="Calibri"/>
                <a:cs typeface="Calibri"/>
              </a:rPr>
              <a:t>eventually </a:t>
            </a:r>
            <a:r>
              <a:rPr sz="1600" spc="-345" dirty="0">
                <a:latin typeface="Calibri"/>
                <a:cs typeface="Calibri"/>
              </a:rPr>
              <a:t> </a:t>
            </a:r>
            <a:r>
              <a:rPr sz="1600" spc="-10" dirty="0">
                <a:latin typeface="Calibri"/>
                <a:cs typeface="Calibri"/>
              </a:rPr>
              <a:t>followed</a:t>
            </a:r>
            <a:r>
              <a:rPr sz="1600" spc="-5" dirty="0">
                <a:latin typeface="Calibri"/>
                <a:cs typeface="Calibri"/>
              </a:rPr>
              <a:t> by</a:t>
            </a:r>
            <a:r>
              <a:rPr sz="1600" dirty="0">
                <a:latin typeface="Calibri"/>
                <a:cs typeface="Calibri"/>
              </a:rPr>
              <a:t> </a:t>
            </a:r>
            <a:r>
              <a:rPr sz="1600" spc="-15" dirty="0">
                <a:latin typeface="Calibri"/>
                <a:cs typeface="Calibri"/>
              </a:rPr>
              <a:t>“Create</a:t>
            </a:r>
            <a:r>
              <a:rPr sz="1600" dirty="0">
                <a:latin typeface="Calibri"/>
                <a:cs typeface="Calibri"/>
              </a:rPr>
              <a:t> </a:t>
            </a:r>
            <a:r>
              <a:rPr sz="1600" spc="-5" dirty="0">
                <a:latin typeface="Calibri"/>
                <a:cs typeface="Calibri"/>
              </a:rPr>
              <a:t>purchase</a:t>
            </a:r>
            <a:r>
              <a:rPr sz="1600" dirty="0">
                <a:latin typeface="Calibri"/>
                <a:cs typeface="Calibri"/>
              </a:rPr>
              <a:t> </a:t>
            </a:r>
            <a:r>
              <a:rPr sz="1600" spc="5" dirty="0">
                <a:latin typeface="Calibri"/>
                <a:cs typeface="Calibri"/>
              </a:rPr>
              <a:t>order”)</a:t>
            </a:r>
            <a:endParaRPr sz="1600">
              <a:latin typeface="Calibri"/>
              <a:cs typeface="Calibri"/>
            </a:endParaRPr>
          </a:p>
          <a:p>
            <a:pPr marL="12700">
              <a:lnSpc>
                <a:spcPct val="100000"/>
              </a:lnSpc>
              <a:spcBef>
                <a:spcPts val="685"/>
              </a:spcBef>
            </a:pPr>
            <a:r>
              <a:rPr sz="2100" spc="-10" dirty="0">
                <a:solidFill>
                  <a:srgbClr val="FFFFFF"/>
                </a:solidFill>
                <a:latin typeface="Calibri"/>
                <a:cs typeface="Calibri"/>
              </a:rPr>
              <a:t>Repetition</a:t>
            </a:r>
            <a:r>
              <a:rPr sz="2100" spc="-25" dirty="0">
                <a:solidFill>
                  <a:srgbClr val="FFFFFF"/>
                </a:solidFill>
                <a:latin typeface="Calibri"/>
                <a:cs typeface="Calibri"/>
              </a:rPr>
              <a:t> </a:t>
            </a:r>
            <a:r>
              <a:rPr sz="2100" spc="-5" dirty="0">
                <a:solidFill>
                  <a:srgbClr val="FFFFFF"/>
                </a:solidFill>
                <a:latin typeface="Calibri"/>
                <a:cs typeface="Calibri"/>
              </a:rPr>
              <a:t>filter</a:t>
            </a:r>
            <a:endParaRPr sz="2100">
              <a:latin typeface="Calibri"/>
              <a:cs typeface="Calibri"/>
            </a:endParaRPr>
          </a:p>
          <a:p>
            <a:pPr marL="389255" indent="-172085">
              <a:lnSpc>
                <a:spcPct val="100000"/>
              </a:lnSpc>
              <a:spcBef>
                <a:spcPts val="930"/>
              </a:spcBef>
              <a:buChar char="•"/>
              <a:tabLst>
                <a:tab pos="389890" algn="l"/>
              </a:tabLst>
            </a:pPr>
            <a:r>
              <a:rPr sz="1600" spc="-15" dirty="0">
                <a:latin typeface="Calibri"/>
                <a:cs typeface="Calibri"/>
              </a:rPr>
              <a:t>Retain</a:t>
            </a:r>
            <a:r>
              <a:rPr sz="1600" spc="-5" dirty="0">
                <a:latin typeface="Calibri"/>
                <a:cs typeface="Calibri"/>
              </a:rPr>
              <a:t> </a:t>
            </a:r>
            <a:r>
              <a:rPr sz="1600" spc="-10" dirty="0">
                <a:latin typeface="Calibri"/>
                <a:cs typeface="Calibri"/>
              </a:rPr>
              <a:t>traces</a:t>
            </a:r>
            <a:r>
              <a:rPr sz="1600" spc="5" dirty="0">
                <a:latin typeface="Calibri"/>
                <a:cs typeface="Calibri"/>
              </a:rPr>
              <a:t> </a:t>
            </a:r>
            <a:r>
              <a:rPr sz="1600" spc="-5" dirty="0">
                <a:latin typeface="Calibri"/>
                <a:cs typeface="Calibri"/>
              </a:rPr>
              <a:t>that </a:t>
            </a:r>
            <a:r>
              <a:rPr sz="1600" spc="-10" dirty="0">
                <a:latin typeface="Calibri"/>
                <a:cs typeface="Calibri"/>
              </a:rPr>
              <a:t>start</a:t>
            </a:r>
            <a:r>
              <a:rPr sz="1600" dirty="0">
                <a:latin typeface="Calibri"/>
                <a:cs typeface="Calibri"/>
              </a:rPr>
              <a:t> with or</a:t>
            </a:r>
            <a:r>
              <a:rPr sz="1600" spc="5" dirty="0">
                <a:latin typeface="Calibri"/>
                <a:cs typeface="Calibri"/>
              </a:rPr>
              <a:t> </a:t>
            </a:r>
            <a:r>
              <a:rPr sz="1600" spc="-5" dirty="0">
                <a:latin typeface="Calibri"/>
                <a:cs typeface="Calibri"/>
              </a:rPr>
              <a:t>finish </a:t>
            </a:r>
            <a:r>
              <a:rPr sz="1600" dirty="0">
                <a:latin typeface="Calibri"/>
                <a:cs typeface="Calibri"/>
              </a:rPr>
              <a:t>with</a:t>
            </a:r>
            <a:r>
              <a:rPr sz="1600" spc="5" dirty="0">
                <a:latin typeface="Calibri"/>
                <a:cs typeface="Calibri"/>
              </a:rPr>
              <a:t> </a:t>
            </a:r>
            <a:r>
              <a:rPr sz="1600" dirty="0">
                <a:latin typeface="Calibri"/>
                <a:cs typeface="Calibri"/>
              </a:rPr>
              <a:t>an</a:t>
            </a:r>
            <a:r>
              <a:rPr sz="1600" spc="-5" dirty="0">
                <a:latin typeface="Calibri"/>
                <a:cs typeface="Calibri"/>
              </a:rPr>
              <a:t> </a:t>
            </a:r>
            <a:r>
              <a:rPr sz="1600" spc="-15" dirty="0">
                <a:latin typeface="Calibri"/>
                <a:cs typeface="Calibri"/>
              </a:rPr>
              <a:t>event</a:t>
            </a:r>
            <a:r>
              <a:rPr sz="1600" dirty="0">
                <a:latin typeface="Calibri"/>
                <a:cs typeface="Calibri"/>
              </a:rPr>
              <a:t> </a:t>
            </a:r>
            <a:r>
              <a:rPr sz="1600" spc="-5" dirty="0">
                <a:latin typeface="Calibri"/>
                <a:cs typeface="Calibri"/>
              </a:rPr>
              <a:t>that fulfils</a:t>
            </a:r>
            <a:r>
              <a:rPr sz="1600" spc="5" dirty="0">
                <a:latin typeface="Calibri"/>
                <a:cs typeface="Calibri"/>
              </a:rPr>
              <a:t> </a:t>
            </a:r>
            <a:r>
              <a:rPr sz="1600" dirty="0">
                <a:latin typeface="Calibri"/>
                <a:cs typeface="Calibri"/>
              </a:rPr>
              <a:t>a</a:t>
            </a:r>
            <a:r>
              <a:rPr sz="1600" spc="-5" dirty="0">
                <a:latin typeface="Calibri"/>
                <a:cs typeface="Calibri"/>
              </a:rPr>
              <a:t> </a:t>
            </a:r>
            <a:r>
              <a:rPr sz="1600" spc="-10" dirty="0">
                <a:latin typeface="Calibri"/>
                <a:cs typeface="Calibri"/>
              </a:rPr>
              <a:t>given</a:t>
            </a:r>
            <a:r>
              <a:rPr sz="1600" dirty="0">
                <a:latin typeface="Calibri"/>
                <a:cs typeface="Calibri"/>
              </a:rPr>
              <a:t> </a:t>
            </a:r>
            <a:r>
              <a:rPr sz="1600" spc="-5" dirty="0">
                <a:latin typeface="Calibri"/>
                <a:cs typeface="Calibri"/>
              </a:rPr>
              <a:t>condition</a:t>
            </a:r>
            <a:endParaRPr sz="1600">
              <a:latin typeface="Calibri"/>
              <a:cs typeface="Calibri"/>
            </a:endParaRPr>
          </a:p>
        </p:txBody>
      </p:sp>
      <p:sp>
        <p:nvSpPr>
          <p:cNvPr id="9" name="object 9"/>
          <p:cNvSpPr txBox="1"/>
          <p:nvPr/>
        </p:nvSpPr>
        <p:spPr>
          <a:xfrm>
            <a:off x="8974879" y="6224604"/>
            <a:ext cx="212725" cy="1962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1100" dirty="0">
                <a:latin typeface="Calibri"/>
                <a:cs typeface="Calibri"/>
              </a:rPr>
              <a:t>78</a:t>
            </a:fld>
            <a:endParaRPr sz="110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3523615" cy="513080"/>
          </a:xfrm>
          <a:prstGeom prst="rect">
            <a:avLst/>
          </a:prstGeom>
        </p:spPr>
        <p:txBody>
          <a:bodyPr vert="horz" wrap="square" lIns="0" tIns="12700" rIns="0" bIns="0" rtlCol="0">
            <a:spAutoFit/>
          </a:bodyPr>
          <a:lstStyle/>
          <a:p>
            <a:pPr marL="12700">
              <a:lnSpc>
                <a:spcPct val="100000"/>
              </a:lnSpc>
              <a:spcBef>
                <a:spcPts val="100"/>
              </a:spcBef>
            </a:pPr>
            <a:r>
              <a:rPr spc="-30" dirty="0"/>
              <a:t>Event-Level</a:t>
            </a:r>
            <a:r>
              <a:rPr spc="-15" dirty="0"/>
              <a:t> </a:t>
            </a:r>
            <a:r>
              <a:rPr spc="-5" dirty="0"/>
              <a:t>log</a:t>
            </a:r>
            <a:r>
              <a:rPr spc="-10" dirty="0"/>
              <a:t> </a:t>
            </a:r>
            <a:r>
              <a:rPr spc="-20" dirty="0"/>
              <a:t>filters</a:t>
            </a:r>
          </a:p>
        </p:txBody>
      </p:sp>
      <p:sp>
        <p:nvSpPr>
          <p:cNvPr id="3" name="object 3"/>
          <p:cNvSpPr/>
          <p:nvPr/>
        </p:nvSpPr>
        <p:spPr>
          <a:xfrm>
            <a:off x="561460" y="1471968"/>
            <a:ext cx="9771380" cy="671830"/>
          </a:xfrm>
          <a:custGeom>
            <a:avLst/>
            <a:gdLst/>
            <a:ahLst/>
            <a:cxnLst/>
            <a:rect l="l" t="t" r="r" b="b"/>
            <a:pathLst>
              <a:path w="9771380" h="671830">
                <a:moveTo>
                  <a:pt x="9659411" y="0"/>
                </a:moveTo>
                <a:lnTo>
                  <a:pt x="111936" y="0"/>
                </a:lnTo>
                <a:lnTo>
                  <a:pt x="68365" y="8796"/>
                </a:lnTo>
                <a:lnTo>
                  <a:pt x="32785" y="32785"/>
                </a:lnTo>
                <a:lnTo>
                  <a:pt x="8796" y="68365"/>
                </a:lnTo>
                <a:lnTo>
                  <a:pt x="0" y="111936"/>
                </a:lnTo>
                <a:lnTo>
                  <a:pt x="0" y="559643"/>
                </a:lnTo>
                <a:lnTo>
                  <a:pt x="8796" y="603214"/>
                </a:lnTo>
                <a:lnTo>
                  <a:pt x="32785" y="638794"/>
                </a:lnTo>
                <a:lnTo>
                  <a:pt x="68365" y="662783"/>
                </a:lnTo>
                <a:lnTo>
                  <a:pt x="111936" y="671579"/>
                </a:lnTo>
                <a:lnTo>
                  <a:pt x="9659411" y="671579"/>
                </a:lnTo>
                <a:lnTo>
                  <a:pt x="9702981" y="662783"/>
                </a:lnTo>
                <a:lnTo>
                  <a:pt x="9738562" y="638794"/>
                </a:lnTo>
                <a:lnTo>
                  <a:pt x="9762551" y="603214"/>
                </a:lnTo>
                <a:lnTo>
                  <a:pt x="9771347" y="559643"/>
                </a:lnTo>
                <a:lnTo>
                  <a:pt x="9771347" y="111936"/>
                </a:lnTo>
                <a:lnTo>
                  <a:pt x="9762551" y="68365"/>
                </a:lnTo>
                <a:lnTo>
                  <a:pt x="9738562" y="32785"/>
                </a:lnTo>
                <a:lnTo>
                  <a:pt x="9702981" y="8796"/>
                </a:lnTo>
                <a:lnTo>
                  <a:pt x="9659411" y="0"/>
                </a:lnTo>
                <a:close/>
              </a:path>
            </a:pathLst>
          </a:custGeom>
          <a:solidFill>
            <a:srgbClr val="98C723"/>
          </a:solidFill>
        </p:spPr>
        <p:txBody>
          <a:bodyPr wrap="square" lIns="0" tIns="0" rIns="0" bIns="0" rtlCol="0"/>
          <a:lstStyle/>
          <a:p>
            <a:endParaRPr/>
          </a:p>
        </p:txBody>
      </p:sp>
      <p:sp>
        <p:nvSpPr>
          <p:cNvPr id="4" name="object 4"/>
          <p:cNvSpPr/>
          <p:nvPr/>
        </p:nvSpPr>
        <p:spPr>
          <a:xfrm>
            <a:off x="561460" y="2839068"/>
            <a:ext cx="9771380" cy="671830"/>
          </a:xfrm>
          <a:custGeom>
            <a:avLst/>
            <a:gdLst/>
            <a:ahLst/>
            <a:cxnLst/>
            <a:rect l="l" t="t" r="r" b="b"/>
            <a:pathLst>
              <a:path w="9771380" h="671829">
                <a:moveTo>
                  <a:pt x="9659411" y="0"/>
                </a:moveTo>
                <a:lnTo>
                  <a:pt x="111936" y="0"/>
                </a:lnTo>
                <a:lnTo>
                  <a:pt x="68365" y="8796"/>
                </a:lnTo>
                <a:lnTo>
                  <a:pt x="32785" y="32785"/>
                </a:lnTo>
                <a:lnTo>
                  <a:pt x="8796" y="68365"/>
                </a:lnTo>
                <a:lnTo>
                  <a:pt x="0" y="111936"/>
                </a:lnTo>
                <a:lnTo>
                  <a:pt x="0" y="559642"/>
                </a:lnTo>
                <a:lnTo>
                  <a:pt x="8796" y="603213"/>
                </a:lnTo>
                <a:lnTo>
                  <a:pt x="32785" y="638793"/>
                </a:lnTo>
                <a:lnTo>
                  <a:pt x="68365" y="662783"/>
                </a:lnTo>
                <a:lnTo>
                  <a:pt x="111936" y="671579"/>
                </a:lnTo>
                <a:lnTo>
                  <a:pt x="9659411" y="671579"/>
                </a:lnTo>
                <a:lnTo>
                  <a:pt x="9702981" y="662783"/>
                </a:lnTo>
                <a:lnTo>
                  <a:pt x="9738562" y="638793"/>
                </a:lnTo>
                <a:lnTo>
                  <a:pt x="9762551" y="603213"/>
                </a:lnTo>
                <a:lnTo>
                  <a:pt x="9771347" y="559642"/>
                </a:lnTo>
                <a:lnTo>
                  <a:pt x="9771347" y="111936"/>
                </a:lnTo>
                <a:lnTo>
                  <a:pt x="9762551" y="68365"/>
                </a:lnTo>
                <a:lnTo>
                  <a:pt x="9738562" y="32785"/>
                </a:lnTo>
                <a:lnTo>
                  <a:pt x="9702981" y="8796"/>
                </a:lnTo>
                <a:lnTo>
                  <a:pt x="9659411" y="0"/>
                </a:lnTo>
                <a:close/>
              </a:path>
            </a:pathLst>
          </a:custGeom>
          <a:solidFill>
            <a:srgbClr val="98C723"/>
          </a:solidFill>
        </p:spPr>
        <p:txBody>
          <a:bodyPr wrap="square" lIns="0" tIns="0" rIns="0" bIns="0" rtlCol="0"/>
          <a:lstStyle/>
          <a:p>
            <a:endParaRPr/>
          </a:p>
        </p:txBody>
      </p:sp>
      <p:sp>
        <p:nvSpPr>
          <p:cNvPr id="5" name="object 5"/>
          <p:cNvSpPr/>
          <p:nvPr/>
        </p:nvSpPr>
        <p:spPr>
          <a:xfrm>
            <a:off x="561460" y="4206167"/>
            <a:ext cx="9771380" cy="671830"/>
          </a:xfrm>
          <a:custGeom>
            <a:avLst/>
            <a:gdLst/>
            <a:ahLst/>
            <a:cxnLst/>
            <a:rect l="l" t="t" r="r" b="b"/>
            <a:pathLst>
              <a:path w="9771380" h="671829">
                <a:moveTo>
                  <a:pt x="9659411" y="0"/>
                </a:moveTo>
                <a:lnTo>
                  <a:pt x="111936" y="0"/>
                </a:lnTo>
                <a:lnTo>
                  <a:pt x="68365" y="8796"/>
                </a:lnTo>
                <a:lnTo>
                  <a:pt x="32785" y="32785"/>
                </a:lnTo>
                <a:lnTo>
                  <a:pt x="8796" y="68366"/>
                </a:lnTo>
                <a:lnTo>
                  <a:pt x="0" y="111937"/>
                </a:lnTo>
                <a:lnTo>
                  <a:pt x="0" y="559643"/>
                </a:lnTo>
                <a:lnTo>
                  <a:pt x="8796" y="603214"/>
                </a:lnTo>
                <a:lnTo>
                  <a:pt x="32785" y="638794"/>
                </a:lnTo>
                <a:lnTo>
                  <a:pt x="68365" y="662783"/>
                </a:lnTo>
                <a:lnTo>
                  <a:pt x="111936" y="671579"/>
                </a:lnTo>
                <a:lnTo>
                  <a:pt x="9659411" y="671579"/>
                </a:lnTo>
                <a:lnTo>
                  <a:pt x="9702981" y="662783"/>
                </a:lnTo>
                <a:lnTo>
                  <a:pt x="9738562" y="638794"/>
                </a:lnTo>
                <a:lnTo>
                  <a:pt x="9762551" y="603214"/>
                </a:lnTo>
                <a:lnTo>
                  <a:pt x="9771347" y="559643"/>
                </a:lnTo>
                <a:lnTo>
                  <a:pt x="9771347" y="111937"/>
                </a:lnTo>
                <a:lnTo>
                  <a:pt x="9762551" y="68366"/>
                </a:lnTo>
                <a:lnTo>
                  <a:pt x="9738562" y="32785"/>
                </a:lnTo>
                <a:lnTo>
                  <a:pt x="9702981" y="8796"/>
                </a:lnTo>
                <a:lnTo>
                  <a:pt x="9659411" y="0"/>
                </a:lnTo>
                <a:close/>
              </a:path>
            </a:pathLst>
          </a:custGeom>
          <a:solidFill>
            <a:srgbClr val="98C723"/>
          </a:solidFill>
        </p:spPr>
        <p:txBody>
          <a:bodyPr wrap="square" lIns="0" tIns="0" rIns="0" bIns="0" rtlCol="0"/>
          <a:lstStyle/>
          <a:p>
            <a:endParaRPr/>
          </a:p>
        </p:txBody>
      </p:sp>
      <p:sp>
        <p:nvSpPr>
          <p:cNvPr id="6" name="object 6"/>
          <p:cNvSpPr txBox="1"/>
          <p:nvPr/>
        </p:nvSpPr>
        <p:spPr>
          <a:xfrm>
            <a:off x="688224" y="1342736"/>
            <a:ext cx="9333865" cy="4490085"/>
          </a:xfrm>
          <a:prstGeom prst="rect">
            <a:avLst/>
          </a:prstGeom>
        </p:spPr>
        <p:txBody>
          <a:bodyPr vert="horz" wrap="square" lIns="0" tIns="206375" rIns="0" bIns="0" rtlCol="0">
            <a:spAutoFit/>
          </a:bodyPr>
          <a:lstStyle/>
          <a:p>
            <a:pPr marL="12700">
              <a:lnSpc>
                <a:spcPct val="100000"/>
              </a:lnSpc>
              <a:spcBef>
                <a:spcPts val="1625"/>
              </a:spcBef>
            </a:pPr>
            <a:r>
              <a:rPr sz="2800" spc="-20" dirty="0">
                <a:solidFill>
                  <a:srgbClr val="FFFFFF"/>
                </a:solidFill>
                <a:latin typeface="Calibri"/>
                <a:cs typeface="Calibri"/>
              </a:rPr>
              <a:t>Attribute</a:t>
            </a:r>
            <a:r>
              <a:rPr sz="2800" spc="-30" dirty="0">
                <a:solidFill>
                  <a:srgbClr val="FFFFFF"/>
                </a:solidFill>
                <a:latin typeface="Calibri"/>
                <a:cs typeface="Calibri"/>
              </a:rPr>
              <a:t> </a:t>
            </a:r>
            <a:r>
              <a:rPr sz="2800" spc="-15" dirty="0">
                <a:solidFill>
                  <a:srgbClr val="FFFFFF"/>
                </a:solidFill>
                <a:latin typeface="Calibri"/>
                <a:cs typeface="Calibri"/>
              </a:rPr>
              <a:t>filters</a:t>
            </a:r>
            <a:endParaRPr sz="2800">
              <a:latin typeface="Calibri"/>
              <a:cs typeface="Calibri"/>
            </a:endParaRPr>
          </a:p>
          <a:p>
            <a:pPr marL="411480" marR="5080" indent="-228600">
              <a:lnSpc>
                <a:spcPts val="2400"/>
              </a:lnSpc>
              <a:spcBef>
                <a:spcPts val="1480"/>
              </a:spcBef>
              <a:buChar char="•"/>
              <a:tabLst>
                <a:tab pos="412115" algn="l"/>
              </a:tabLst>
            </a:pPr>
            <a:r>
              <a:rPr sz="2200" spc="-15" dirty="0">
                <a:latin typeface="Calibri"/>
                <a:cs typeface="Calibri"/>
              </a:rPr>
              <a:t>Retain</a:t>
            </a:r>
            <a:r>
              <a:rPr sz="2200" dirty="0">
                <a:latin typeface="Calibri"/>
                <a:cs typeface="Calibri"/>
              </a:rPr>
              <a:t> only</a:t>
            </a:r>
            <a:r>
              <a:rPr sz="2200" spc="-5" dirty="0">
                <a:latin typeface="Calibri"/>
                <a:cs typeface="Calibri"/>
              </a:rPr>
              <a:t> </a:t>
            </a:r>
            <a:r>
              <a:rPr sz="2200" u="sng" spc="-15" dirty="0">
                <a:uFill>
                  <a:solidFill>
                    <a:srgbClr val="000000"/>
                  </a:solidFill>
                </a:uFill>
                <a:latin typeface="Calibri"/>
                <a:cs typeface="Calibri"/>
              </a:rPr>
              <a:t>events</a:t>
            </a:r>
            <a:r>
              <a:rPr sz="2200" dirty="0">
                <a:latin typeface="Calibri"/>
                <a:cs typeface="Calibri"/>
              </a:rPr>
              <a:t> </a:t>
            </a:r>
            <a:r>
              <a:rPr sz="2200" spc="-10" dirty="0">
                <a:latin typeface="Calibri"/>
                <a:cs typeface="Calibri"/>
              </a:rPr>
              <a:t>that</a:t>
            </a:r>
            <a:r>
              <a:rPr sz="2200" dirty="0">
                <a:latin typeface="Calibri"/>
                <a:cs typeface="Calibri"/>
              </a:rPr>
              <a:t> fulfil a </a:t>
            </a:r>
            <a:r>
              <a:rPr sz="2200" spc="-5" dirty="0">
                <a:latin typeface="Calibri"/>
                <a:cs typeface="Calibri"/>
              </a:rPr>
              <a:t>condition,</a:t>
            </a:r>
            <a:r>
              <a:rPr sz="2200" dirty="0">
                <a:latin typeface="Calibri"/>
                <a:cs typeface="Calibri"/>
              </a:rPr>
              <a:t> </a:t>
            </a:r>
            <a:r>
              <a:rPr sz="2200" spc="-20" dirty="0">
                <a:latin typeface="Calibri"/>
                <a:cs typeface="Calibri"/>
              </a:rPr>
              <a:t>for</a:t>
            </a:r>
            <a:r>
              <a:rPr sz="2200" dirty="0">
                <a:latin typeface="Calibri"/>
                <a:cs typeface="Calibri"/>
              </a:rPr>
              <a:t> </a:t>
            </a:r>
            <a:r>
              <a:rPr sz="2200" spc="-10" dirty="0">
                <a:latin typeface="Calibri"/>
                <a:cs typeface="Calibri"/>
              </a:rPr>
              <a:t>example:</a:t>
            </a:r>
            <a:r>
              <a:rPr sz="2200" spc="-5" dirty="0">
                <a:latin typeface="Calibri"/>
                <a:cs typeface="Calibri"/>
              </a:rPr>
              <a:t> </a:t>
            </a:r>
            <a:r>
              <a:rPr sz="2200" i="1" spc="-5" dirty="0">
                <a:latin typeface="Calibri"/>
                <a:cs typeface="Calibri"/>
              </a:rPr>
              <a:t>at</a:t>
            </a:r>
            <a:r>
              <a:rPr sz="2200" i="1" dirty="0">
                <a:latin typeface="Calibri"/>
                <a:cs typeface="Calibri"/>
              </a:rPr>
              <a:t> </a:t>
            </a:r>
            <a:r>
              <a:rPr sz="2200" i="1" spc="-10" dirty="0">
                <a:latin typeface="Calibri"/>
                <a:cs typeface="Calibri"/>
              </a:rPr>
              <a:t>least</a:t>
            </a:r>
            <a:r>
              <a:rPr sz="2200" i="1" dirty="0">
                <a:latin typeface="Calibri"/>
                <a:cs typeface="Calibri"/>
              </a:rPr>
              <a:t> </a:t>
            </a:r>
            <a:r>
              <a:rPr sz="2200" i="1" spc="-5" dirty="0">
                <a:latin typeface="Calibri"/>
                <a:cs typeface="Calibri"/>
              </a:rPr>
              <a:t>one</a:t>
            </a:r>
            <a:r>
              <a:rPr sz="2200" i="1" dirty="0">
                <a:latin typeface="Calibri"/>
                <a:cs typeface="Calibri"/>
              </a:rPr>
              <a:t> </a:t>
            </a:r>
            <a:r>
              <a:rPr sz="2200" i="1" spc="-10" dirty="0">
                <a:latin typeface="Calibri"/>
                <a:cs typeface="Calibri"/>
              </a:rPr>
              <a:t>event</a:t>
            </a:r>
            <a:r>
              <a:rPr sz="2200" i="1" dirty="0">
                <a:latin typeface="Calibri"/>
                <a:cs typeface="Calibri"/>
              </a:rPr>
              <a:t> </a:t>
            </a:r>
            <a:r>
              <a:rPr sz="2200" i="1" spc="-5" dirty="0">
                <a:latin typeface="Calibri"/>
                <a:cs typeface="Calibri"/>
              </a:rPr>
              <a:t>where </a:t>
            </a:r>
            <a:r>
              <a:rPr sz="2200" i="1" spc="-480" dirty="0">
                <a:latin typeface="Calibri"/>
                <a:cs typeface="Calibri"/>
              </a:rPr>
              <a:t> </a:t>
            </a:r>
            <a:r>
              <a:rPr sz="2200" i="1" spc="-5" dirty="0">
                <a:latin typeface="Calibri"/>
                <a:cs typeface="Calibri"/>
              </a:rPr>
              <a:t>Activity</a:t>
            </a:r>
            <a:r>
              <a:rPr sz="2200" i="1" spc="-10" dirty="0">
                <a:latin typeface="Calibri"/>
                <a:cs typeface="Calibri"/>
              </a:rPr>
              <a:t> </a:t>
            </a:r>
            <a:r>
              <a:rPr sz="2200" i="1" dirty="0">
                <a:latin typeface="Calibri"/>
                <a:cs typeface="Calibri"/>
              </a:rPr>
              <a:t>=</a:t>
            </a:r>
            <a:r>
              <a:rPr sz="2200" i="1" spc="-5" dirty="0">
                <a:latin typeface="Calibri"/>
                <a:cs typeface="Calibri"/>
              </a:rPr>
              <a:t> “Close </a:t>
            </a:r>
            <a:r>
              <a:rPr sz="2200" i="1" spc="10" dirty="0">
                <a:latin typeface="Calibri"/>
                <a:cs typeface="Calibri"/>
              </a:rPr>
              <a:t>order”</a:t>
            </a:r>
            <a:endParaRPr sz="2200">
              <a:latin typeface="Calibri"/>
              <a:cs typeface="Calibri"/>
            </a:endParaRPr>
          </a:p>
          <a:p>
            <a:pPr marL="12700">
              <a:lnSpc>
                <a:spcPct val="100000"/>
              </a:lnSpc>
              <a:spcBef>
                <a:spcPts val="1115"/>
              </a:spcBef>
            </a:pPr>
            <a:r>
              <a:rPr sz="2800" spc="-15" dirty="0">
                <a:solidFill>
                  <a:srgbClr val="FFFFFF"/>
                </a:solidFill>
                <a:latin typeface="Calibri"/>
                <a:cs typeface="Calibri"/>
              </a:rPr>
              <a:t>Timeframe</a:t>
            </a:r>
            <a:r>
              <a:rPr sz="2800" spc="-25" dirty="0">
                <a:solidFill>
                  <a:srgbClr val="FFFFFF"/>
                </a:solidFill>
                <a:latin typeface="Calibri"/>
                <a:cs typeface="Calibri"/>
              </a:rPr>
              <a:t> </a:t>
            </a:r>
            <a:r>
              <a:rPr sz="2800" spc="-10" dirty="0">
                <a:solidFill>
                  <a:srgbClr val="FFFFFF"/>
                </a:solidFill>
                <a:latin typeface="Calibri"/>
                <a:cs typeface="Calibri"/>
              </a:rPr>
              <a:t>filter</a:t>
            </a:r>
            <a:endParaRPr sz="2800">
              <a:latin typeface="Calibri"/>
              <a:cs typeface="Calibri"/>
            </a:endParaRPr>
          </a:p>
          <a:p>
            <a:pPr marL="411480" marR="400685" indent="-228600">
              <a:lnSpc>
                <a:spcPts val="2400"/>
              </a:lnSpc>
              <a:spcBef>
                <a:spcPts val="1480"/>
              </a:spcBef>
              <a:buChar char="•"/>
              <a:tabLst>
                <a:tab pos="412115" algn="l"/>
              </a:tabLst>
            </a:pPr>
            <a:r>
              <a:rPr sz="2200" spc="-15" dirty="0">
                <a:latin typeface="Calibri"/>
                <a:cs typeface="Calibri"/>
              </a:rPr>
              <a:t>Retain</a:t>
            </a:r>
            <a:r>
              <a:rPr sz="2200" dirty="0">
                <a:latin typeface="Calibri"/>
                <a:cs typeface="Calibri"/>
              </a:rPr>
              <a:t> all</a:t>
            </a:r>
            <a:r>
              <a:rPr sz="2200" spc="5" dirty="0">
                <a:latin typeface="Calibri"/>
                <a:cs typeface="Calibri"/>
              </a:rPr>
              <a:t> </a:t>
            </a:r>
            <a:r>
              <a:rPr sz="2200" spc="-15" dirty="0">
                <a:latin typeface="Calibri"/>
                <a:cs typeface="Calibri"/>
              </a:rPr>
              <a:t>events</a:t>
            </a:r>
            <a:r>
              <a:rPr sz="2200" spc="5" dirty="0">
                <a:latin typeface="Calibri"/>
                <a:cs typeface="Calibri"/>
              </a:rPr>
              <a:t> </a:t>
            </a:r>
            <a:r>
              <a:rPr sz="2200" spc="-10" dirty="0">
                <a:latin typeface="Calibri"/>
                <a:cs typeface="Calibri"/>
              </a:rPr>
              <a:t>that</a:t>
            </a:r>
            <a:r>
              <a:rPr sz="2200" spc="5" dirty="0">
                <a:latin typeface="Calibri"/>
                <a:cs typeface="Calibri"/>
              </a:rPr>
              <a:t> </a:t>
            </a:r>
            <a:r>
              <a:rPr sz="2200" spc="-5" dirty="0">
                <a:latin typeface="Calibri"/>
                <a:cs typeface="Calibri"/>
              </a:rPr>
              <a:t>happen</a:t>
            </a:r>
            <a:r>
              <a:rPr sz="2200" spc="5" dirty="0">
                <a:latin typeface="Calibri"/>
                <a:cs typeface="Calibri"/>
              </a:rPr>
              <a:t> </a:t>
            </a:r>
            <a:r>
              <a:rPr sz="2200" spc="-5" dirty="0">
                <a:latin typeface="Calibri"/>
                <a:cs typeface="Calibri"/>
              </a:rPr>
              <a:t>during</a:t>
            </a:r>
            <a:r>
              <a:rPr sz="2200" spc="5" dirty="0">
                <a:latin typeface="Calibri"/>
                <a:cs typeface="Calibri"/>
              </a:rPr>
              <a:t> </a:t>
            </a:r>
            <a:r>
              <a:rPr sz="2200" dirty="0">
                <a:latin typeface="Calibri"/>
                <a:cs typeface="Calibri"/>
              </a:rPr>
              <a:t>a</a:t>
            </a:r>
            <a:r>
              <a:rPr sz="2200" spc="5" dirty="0">
                <a:latin typeface="Calibri"/>
                <a:cs typeface="Calibri"/>
              </a:rPr>
              <a:t> </a:t>
            </a:r>
            <a:r>
              <a:rPr sz="2200" spc="-10" dirty="0">
                <a:latin typeface="Calibri"/>
                <a:cs typeface="Calibri"/>
              </a:rPr>
              <a:t>certain</a:t>
            </a:r>
            <a:r>
              <a:rPr sz="2200" spc="5" dirty="0">
                <a:latin typeface="Calibri"/>
                <a:cs typeface="Calibri"/>
              </a:rPr>
              <a:t> </a:t>
            </a:r>
            <a:r>
              <a:rPr sz="2200" dirty="0">
                <a:latin typeface="Calibri"/>
                <a:cs typeface="Calibri"/>
              </a:rPr>
              <a:t>time </a:t>
            </a:r>
            <a:r>
              <a:rPr sz="2200" spc="-5" dirty="0">
                <a:latin typeface="Calibri"/>
                <a:cs typeface="Calibri"/>
              </a:rPr>
              <a:t>period</a:t>
            </a:r>
            <a:r>
              <a:rPr sz="2200" dirty="0">
                <a:latin typeface="Calibri"/>
                <a:cs typeface="Calibri"/>
              </a:rPr>
              <a:t> (e.g. all</a:t>
            </a:r>
            <a:r>
              <a:rPr sz="2200" spc="5" dirty="0">
                <a:latin typeface="Calibri"/>
                <a:cs typeface="Calibri"/>
              </a:rPr>
              <a:t> </a:t>
            </a:r>
            <a:r>
              <a:rPr sz="2200" spc="-15" dirty="0">
                <a:latin typeface="Calibri"/>
                <a:cs typeface="Calibri"/>
              </a:rPr>
              <a:t>events</a:t>
            </a:r>
            <a:r>
              <a:rPr sz="2200" spc="5" dirty="0">
                <a:latin typeface="Calibri"/>
                <a:cs typeface="Calibri"/>
              </a:rPr>
              <a:t> </a:t>
            </a:r>
            <a:r>
              <a:rPr sz="2200" dirty="0">
                <a:latin typeface="Calibri"/>
                <a:cs typeface="Calibri"/>
              </a:rPr>
              <a:t>in </a:t>
            </a:r>
            <a:r>
              <a:rPr sz="2200" spc="-480" dirty="0">
                <a:latin typeface="Calibri"/>
                <a:cs typeface="Calibri"/>
              </a:rPr>
              <a:t> </a:t>
            </a:r>
            <a:r>
              <a:rPr sz="2200" dirty="0">
                <a:latin typeface="Calibri"/>
                <a:cs typeface="Calibri"/>
              </a:rPr>
              <a:t>January)</a:t>
            </a:r>
            <a:endParaRPr sz="2200">
              <a:latin typeface="Calibri"/>
              <a:cs typeface="Calibri"/>
            </a:endParaRPr>
          </a:p>
          <a:p>
            <a:pPr marL="12700">
              <a:lnSpc>
                <a:spcPct val="100000"/>
              </a:lnSpc>
              <a:spcBef>
                <a:spcPts val="1135"/>
              </a:spcBef>
            </a:pPr>
            <a:r>
              <a:rPr sz="2800" spc="-10" dirty="0">
                <a:solidFill>
                  <a:srgbClr val="FFFFFF"/>
                </a:solidFill>
                <a:latin typeface="Calibri"/>
                <a:cs typeface="Calibri"/>
              </a:rPr>
              <a:t>Between</a:t>
            </a:r>
            <a:r>
              <a:rPr sz="2800" spc="-30" dirty="0">
                <a:solidFill>
                  <a:srgbClr val="FFFFFF"/>
                </a:solidFill>
                <a:latin typeface="Calibri"/>
                <a:cs typeface="Calibri"/>
              </a:rPr>
              <a:t> </a:t>
            </a:r>
            <a:r>
              <a:rPr sz="2800" spc="-10" dirty="0">
                <a:solidFill>
                  <a:srgbClr val="FFFFFF"/>
                </a:solidFill>
                <a:latin typeface="Calibri"/>
                <a:cs typeface="Calibri"/>
              </a:rPr>
              <a:t>filter</a:t>
            </a:r>
            <a:endParaRPr sz="2800">
              <a:latin typeface="Calibri"/>
              <a:cs typeface="Calibri"/>
            </a:endParaRPr>
          </a:p>
          <a:p>
            <a:pPr marL="411480" marR="530860" indent="-228600">
              <a:lnSpc>
                <a:spcPct val="92700"/>
              </a:lnSpc>
              <a:spcBef>
                <a:spcPts val="1390"/>
              </a:spcBef>
              <a:buChar char="•"/>
              <a:tabLst>
                <a:tab pos="412115" algn="l"/>
              </a:tabLst>
            </a:pPr>
            <a:r>
              <a:rPr sz="2200" spc="-15" dirty="0">
                <a:latin typeface="Calibri"/>
                <a:cs typeface="Calibri"/>
              </a:rPr>
              <a:t>For</a:t>
            </a:r>
            <a:r>
              <a:rPr sz="2200" dirty="0">
                <a:latin typeface="Calibri"/>
                <a:cs typeface="Calibri"/>
              </a:rPr>
              <a:t> </a:t>
            </a:r>
            <a:r>
              <a:rPr sz="2200" spc="-5" dirty="0">
                <a:latin typeface="Calibri"/>
                <a:cs typeface="Calibri"/>
              </a:rPr>
              <a:t>each</a:t>
            </a:r>
            <a:r>
              <a:rPr sz="2200" dirty="0">
                <a:latin typeface="Calibri"/>
                <a:cs typeface="Calibri"/>
              </a:rPr>
              <a:t> </a:t>
            </a:r>
            <a:r>
              <a:rPr sz="2200" spc="-5" dirty="0">
                <a:latin typeface="Calibri"/>
                <a:cs typeface="Calibri"/>
              </a:rPr>
              <a:t>case,</a:t>
            </a:r>
            <a:r>
              <a:rPr sz="2200" spc="5" dirty="0">
                <a:latin typeface="Calibri"/>
                <a:cs typeface="Calibri"/>
              </a:rPr>
              <a:t> </a:t>
            </a:r>
            <a:r>
              <a:rPr sz="2200" spc="-15" dirty="0">
                <a:latin typeface="Calibri"/>
                <a:cs typeface="Calibri"/>
              </a:rPr>
              <a:t>retain</a:t>
            </a:r>
            <a:r>
              <a:rPr sz="2200" dirty="0">
                <a:latin typeface="Calibri"/>
                <a:cs typeface="Calibri"/>
              </a:rPr>
              <a:t> all </a:t>
            </a:r>
            <a:r>
              <a:rPr sz="2200" spc="-15" dirty="0">
                <a:latin typeface="Calibri"/>
                <a:cs typeface="Calibri"/>
              </a:rPr>
              <a:t>events</a:t>
            </a:r>
            <a:r>
              <a:rPr sz="2200" spc="5" dirty="0">
                <a:latin typeface="Calibri"/>
                <a:cs typeface="Calibri"/>
              </a:rPr>
              <a:t> </a:t>
            </a:r>
            <a:r>
              <a:rPr sz="2200" spc="-10" dirty="0">
                <a:latin typeface="Calibri"/>
                <a:cs typeface="Calibri"/>
              </a:rPr>
              <a:t>between</a:t>
            </a:r>
            <a:r>
              <a:rPr sz="2200" dirty="0">
                <a:latin typeface="Calibri"/>
                <a:cs typeface="Calibri"/>
              </a:rPr>
              <a:t> the </a:t>
            </a:r>
            <a:r>
              <a:rPr sz="2200" spc="-15" dirty="0">
                <a:latin typeface="Calibri"/>
                <a:cs typeface="Calibri"/>
              </a:rPr>
              <a:t>(first</a:t>
            </a:r>
            <a:r>
              <a:rPr sz="2200" dirty="0">
                <a:latin typeface="Calibri"/>
                <a:cs typeface="Calibri"/>
              </a:rPr>
              <a:t> </a:t>
            </a:r>
            <a:r>
              <a:rPr sz="2200" spc="-5" dirty="0">
                <a:latin typeface="Calibri"/>
                <a:cs typeface="Calibri"/>
              </a:rPr>
              <a:t>or</a:t>
            </a:r>
            <a:r>
              <a:rPr sz="2200" dirty="0">
                <a:latin typeface="Calibri"/>
                <a:cs typeface="Calibri"/>
              </a:rPr>
              <a:t> </a:t>
            </a:r>
            <a:r>
              <a:rPr sz="2200" spc="-5" dirty="0">
                <a:latin typeface="Calibri"/>
                <a:cs typeface="Calibri"/>
              </a:rPr>
              <a:t>last)</a:t>
            </a:r>
            <a:r>
              <a:rPr sz="2200" spc="5" dirty="0">
                <a:latin typeface="Calibri"/>
                <a:cs typeface="Calibri"/>
              </a:rPr>
              <a:t> </a:t>
            </a:r>
            <a:r>
              <a:rPr sz="2200" spc="-5" dirty="0">
                <a:latin typeface="Calibri"/>
                <a:cs typeface="Calibri"/>
              </a:rPr>
              <a:t>occurrence of</a:t>
            </a:r>
            <a:r>
              <a:rPr sz="2200" dirty="0">
                <a:latin typeface="Calibri"/>
                <a:cs typeface="Calibri"/>
              </a:rPr>
              <a:t> an </a:t>
            </a:r>
            <a:r>
              <a:rPr sz="2200" spc="-480" dirty="0">
                <a:latin typeface="Calibri"/>
                <a:cs typeface="Calibri"/>
              </a:rPr>
              <a:t> </a:t>
            </a:r>
            <a:r>
              <a:rPr sz="2200" spc="-5" dirty="0">
                <a:latin typeface="Calibri"/>
                <a:cs typeface="Calibri"/>
              </a:rPr>
              <a:t>activity</a:t>
            </a:r>
            <a:r>
              <a:rPr sz="2200" dirty="0">
                <a:latin typeface="Calibri"/>
                <a:cs typeface="Calibri"/>
              </a:rPr>
              <a:t> and</a:t>
            </a:r>
            <a:r>
              <a:rPr sz="2200" spc="5" dirty="0">
                <a:latin typeface="Calibri"/>
                <a:cs typeface="Calibri"/>
              </a:rPr>
              <a:t> </a:t>
            </a:r>
            <a:r>
              <a:rPr sz="2200" dirty="0">
                <a:latin typeface="Calibri"/>
                <a:cs typeface="Calibri"/>
              </a:rPr>
              <a:t>the</a:t>
            </a:r>
            <a:r>
              <a:rPr sz="2200" spc="5" dirty="0">
                <a:latin typeface="Calibri"/>
                <a:cs typeface="Calibri"/>
              </a:rPr>
              <a:t> </a:t>
            </a:r>
            <a:r>
              <a:rPr sz="2200" spc="-15" dirty="0">
                <a:latin typeface="Calibri"/>
                <a:cs typeface="Calibri"/>
              </a:rPr>
              <a:t>(first</a:t>
            </a:r>
            <a:r>
              <a:rPr sz="2200" spc="5" dirty="0">
                <a:latin typeface="Calibri"/>
                <a:cs typeface="Calibri"/>
              </a:rPr>
              <a:t> </a:t>
            </a:r>
            <a:r>
              <a:rPr sz="2200" spc="-5" dirty="0">
                <a:latin typeface="Calibri"/>
                <a:cs typeface="Calibri"/>
              </a:rPr>
              <a:t>or</a:t>
            </a:r>
            <a:r>
              <a:rPr sz="2200" spc="5" dirty="0">
                <a:latin typeface="Calibri"/>
                <a:cs typeface="Calibri"/>
              </a:rPr>
              <a:t> </a:t>
            </a:r>
            <a:r>
              <a:rPr sz="2200" spc="-10" dirty="0">
                <a:latin typeface="Calibri"/>
                <a:cs typeface="Calibri"/>
              </a:rPr>
              <a:t>last</a:t>
            </a:r>
            <a:r>
              <a:rPr sz="2200" spc="10" dirty="0">
                <a:latin typeface="Calibri"/>
                <a:cs typeface="Calibri"/>
              </a:rPr>
              <a:t> </a:t>
            </a:r>
            <a:r>
              <a:rPr sz="2200" spc="-5" dirty="0">
                <a:latin typeface="Calibri"/>
                <a:cs typeface="Calibri"/>
              </a:rPr>
              <a:t>occurrence)</a:t>
            </a:r>
            <a:r>
              <a:rPr sz="2200" spc="5" dirty="0">
                <a:latin typeface="Calibri"/>
                <a:cs typeface="Calibri"/>
              </a:rPr>
              <a:t> </a:t>
            </a:r>
            <a:r>
              <a:rPr sz="2200" spc="-5" dirty="0">
                <a:latin typeface="Calibri"/>
                <a:cs typeface="Calibri"/>
              </a:rPr>
              <a:t>of</a:t>
            </a:r>
            <a:r>
              <a:rPr sz="2200" spc="5" dirty="0">
                <a:latin typeface="Calibri"/>
                <a:cs typeface="Calibri"/>
              </a:rPr>
              <a:t> </a:t>
            </a:r>
            <a:r>
              <a:rPr sz="2200" spc="-5" dirty="0">
                <a:latin typeface="Calibri"/>
                <a:cs typeface="Calibri"/>
              </a:rPr>
              <a:t>another</a:t>
            </a:r>
            <a:r>
              <a:rPr sz="2200" spc="10" dirty="0">
                <a:latin typeface="Calibri"/>
                <a:cs typeface="Calibri"/>
              </a:rPr>
              <a:t> </a:t>
            </a:r>
            <a:r>
              <a:rPr sz="2200" spc="-5" dirty="0">
                <a:latin typeface="Calibri"/>
                <a:cs typeface="Calibri"/>
              </a:rPr>
              <a:t>activity</a:t>
            </a:r>
            <a:r>
              <a:rPr sz="2200" dirty="0">
                <a:latin typeface="Calibri"/>
                <a:cs typeface="Calibri"/>
              </a:rPr>
              <a:t> (e.g. </a:t>
            </a:r>
            <a:r>
              <a:rPr sz="2200" spc="-10" dirty="0">
                <a:latin typeface="Calibri"/>
                <a:cs typeface="Calibri"/>
              </a:rPr>
              <a:t>between </a:t>
            </a:r>
            <a:r>
              <a:rPr sz="2200" spc="-5" dirty="0">
                <a:latin typeface="Calibri"/>
                <a:cs typeface="Calibri"/>
              </a:rPr>
              <a:t> </a:t>
            </a:r>
            <a:r>
              <a:rPr sz="2200" spc="-15" dirty="0">
                <a:latin typeface="Calibri"/>
                <a:cs typeface="Calibri"/>
              </a:rPr>
              <a:t>“Create</a:t>
            </a:r>
            <a:r>
              <a:rPr sz="2200" spc="-5" dirty="0">
                <a:latin typeface="Calibri"/>
                <a:cs typeface="Calibri"/>
              </a:rPr>
              <a:t> </a:t>
            </a:r>
            <a:r>
              <a:rPr sz="2200" dirty="0">
                <a:latin typeface="Calibri"/>
                <a:cs typeface="Calibri"/>
              </a:rPr>
              <a:t>PO”</a:t>
            </a:r>
            <a:r>
              <a:rPr sz="2200" spc="-5" dirty="0">
                <a:latin typeface="Calibri"/>
                <a:cs typeface="Calibri"/>
              </a:rPr>
              <a:t> </a:t>
            </a:r>
            <a:r>
              <a:rPr sz="2200" dirty="0">
                <a:latin typeface="Calibri"/>
                <a:cs typeface="Calibri"/>
              </a:rPr>
              <a:t>and </a:t>
            </a:r>
            <a:r>
              <a:rPr sz="2200" spc="-35" dirty="0">
                <a:latin typeface="Calibri"/>
                <a:cs typeface="Calibri"/>
              </a:rPr>
              <a:t>“Approve</a:t>
            </a:r>
            <a:r>
              <a:rPr sz="2200" dirty="0">
                <a:latin typeface="Calibri"/>
                <a:cs typeface="Calibri"/>
              </a:rPr>
              <a:t> </a:t>
            </a:r>
            <a:r>
              <a:rPr sz="2200" spc="-5" dirty="0">
                <a:latin typeface="Calibri"/>
                <a:cs typeface="Calibri"/>
              </a:rPr>
              <a:t>PO”)</a:t>
            </a:r>
            <a:endParaRPr sz="2200">
              <a:latin typeface="Calibri"/>
              <a:cs typeface="Calibri"/>
            </a:endParaRPr>
          </a:p>
        </p:txBody>
      </p:sp>
      <p:sp>
        <p:nvSpPr>
          <p:cNvPr id="7" name="object 7"/>
          <p:cNvSpPr txBox="1"/>
          <p:nvPr/>
        </p:nvSpPr>
        <p:spPr>
          <a:xfrm>
            <a:off x="8974879" y="6224604"/>
            <a:ext cx="212725" cy="196215"/>
          </a:xfrm>
          <a:prstGeom prst="rect">
            <a:avLst/>
          </a:prstGeom>
        </p:spPr>
        <p:txBody>
          <a:bodyPr vert="horz" wrap="square" lIns="0" tIns="5715" rIns="0" bIns="0" rtlCol="0">
            <a:spAutoFit/>
          </a:bodyPr>
          <a:lstStyle/>
          <a:p>
            <a:pPr marL="38100">
              <a:lnSpc>
                <a:spcPct val="100000"/>
              </a:lnSpc>
              <a:spcBef>
                <a:spcPts val="45"/>
              </a:spcBef>
            </a:pPr>
            <a:fld id="{81D60167-4931-47E6-BA6A-407CBD079E47}" type="slidenum">
              <a:rPr sz="1100" dirty="0">
                <a:latin typeface="Calibri"/>
                <a:cs typeface="Calibri"/>
              </a:rPr>
              <a:t>79</a:t>
            </a:fld>
            <a:endParaRPr sz="11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83D756-39AC-411E-8B79-9743EAB2B969}"/>
              </a:ext>
            </a:extLst>
          </p:cNvPr>
          <p:cNvSpPr>
            <a:spLocks noGrp="1"/>
          </p:cNvSpPr>
          <p:nvPr>
            <p:ph type="body" idx="1"/>
          </p:nvPr>
        </p:nvSpPr>
        <p:spPr>
          <a:xfrm>
            <a:off x="158750" y="228600"/>
            <a:ext cx="10439399" cy="6647974"/>
          </a:xfrm>
        </p:spPr>
        <p:txBody>
          <a:bodyPr/>
          <a:lstStyle/>
          <a:p>
            <a:pPr algn="l"/>
            <a:r>
              <a:rPr lang="en-US" sz="1800" b="0" i="0" u="none" strike="noStrike" baseline="0" dirty="0">
                <a:solidFill>
                  <a:srgbClr val="000000"/>
                </a:solidFill>
                <a:latin typeface="QxpmdkTimes-Roman"/>
              </a:rPr>
              <a:t>Complete the process</a:t>
            </a:r>
          </a:p>
          <a:p>
            <a:pPr algn="l"/>
            <a:r>
              <a:rPr lang="en-US" sz="1800" b="0" i="0" u="none" strike="noStrike" baseline="0" dirty="0">
                <a:solidFill>
                  <a:srgbClr val="000000"/>
                </a:solidFill>
                <a:latin typeface="QxpmdkTimes-Roman"/>
              </a:rPr>
              <a:t>Once we have established the automation boundaries of the process and reviewed the manual tasks, we need to check that our process model is </a:t>
            </a:r>
            <a:r>
              <a:rPr lang="en-US" sz="1800" b="0" i="1" u="none" strike="noStrike" baseline="0" dirty="0">
                <a:solidFill>
                  <a:srgbClr val="000000"/>
                </a:solidFill>
                <a:latin typeface="BfkvlvTimes-Italic"/>
              </a:rPr>
              <a:t>complete</a:t>
            </a:r>
            <a:r>
              <a:rPr lang="en-US" sz="1800" b="0" i="0" u="none" strike="noStrike" baseline="0" dirty="0">
                <a:solidFill>
                  <a:srgbClr val="000000"/>
                </a:solidFill>
                <a:latin typeface="QxpmdkTimes-Roman"/>
              </a:rPr>
              <a:t>. </a:t>
            </a:r>
          </a:p>
          <a:p>
            <a:pPr algn="l"/>
            <a:r>
              <a:rPr lang="en-US" sz="1800" b="0" i="0" u="none" strike="noStrike" baseline="0" dirty="0">
                <a:solidFill>
                  <a:srgbClr val="000000"/>
                </a:solidFill>
                <a:latin typeface="QxpmdkTimes-Roman"/>
              </a:rPr>
              <a:t>Two principles underlie this step: </a:t>
            </a:r>
          </a:p>
          <a:p>
            <a:pPr marL="400050" indent="-400050" algn="l">
              <a:buAutoNum type="romanLcParenBoth"/>
            </a:pPr>
            <a:r>
              <a:rPr lang="en-US" sz="1800" b="0" i="1" u="none" strike="noStrike" baseline="0" dirty="0">
                <a:solidFill>
                  <a:srgbClr val="000000"/>
                </a:solidFill>
                <a:latin typeface="BfkvlvTimes-Italic"/>
              </a:rPr>
              <a:t>exceptions are the rule </a:t>
            </a:r>
            <a:r>
              <a:rPr lang="en-US" sz="1800" b="0" i="0" u="none" strike="noStrike" baseline="0" dirty="0">
                <a:solidFill>
                  <a:srgbClr val="000000"/>
                </a:solidFill>
                <a:latin typeface="QxpmdkTimes-Roman"/>
              </a:rPr>
              <a:t>and </a:t>
            </a:r>
          </a:p>
          <a:p>
            <a:pPr marL="400050" indent="-400050" algn="l">
              <a:buAutoNum type="romanLcParenBoth"/>
            </a:pPr>
            <a:r>
              <a:rPr lang="en-US" sz="1800" b="0" i="0" u="none" strike="noStrike" baseline="0" dirty="0">
                <a:solidFill>
                  <a:srgbClr val="000000"/>
                </a:solidFill>
                <a:latin typeface="QxpmdkTimes-Roman"/>
              </a:rPr>
              <a:t>(ii) </a:t>
            </a:r>
            <a:r>
              <a:rPr lang="en-US" sz="1800" b="0" i="1" u="none" strike="noStrike" baseline="0" dirty="0">
                <a:solidFill>
                  <a:srgbClr val="000000"/>
                </a:solidFill>
                <a:latin typeface="BfkvlvTimes-Italic"/>
              </a:rPr>
              <a:t>no data implies no decisions and no task handoff</a:t>
            </a:r>
            <a:r>
              <a:rPr lang="en-US" sz="1800" b="0" i="0" u="none" strike="noStrike" baseline="0" dirty="0">
                <a:solidFill>
                  <a:srgbClr val="000000"/>
                </a:solidFill>
                <a:latin typeface="QxpmdkTimes-Roman"/>
              </a:rPr>
              <a:t>. </a:t>
            </a:r>
          </a:p>
          <a:p>
            <a:pPr algn="l"/>
            <a:endParaRPr lang="en-US" dirty="0">
              <a:solidFill>
                <a:srgbClr val="000000"/>
              </a:solidFill>
              <a:latin typeface="QxpmdkTimes-Roman"/>
            </a:endParaRPr>
          </a:p>
          <a:p>
            <a:pPr algn="l"/>
            <a:r>
              <a:rPr lang="en-US" dirty="0">
                <a:solidFill>
                  <a:srgbClr val="000000"/>
                </a:solidFill>
                <a:latin typeface="QxpmdkTimes-Roman"/>
              </a:rPr>
              <a:t>In conceptual process model, certain information are neglected as they assume that it is common knowledge or they are simply not aware of it. Depending on the application scenario, it is okay to ignore this information in conceptual model. </a:t>
            </a:r>
            <a:r>
              <a:rPr lang="en-US" sz="1800" b="0" i="0" u="none" strike="noStrike" baseline="0" dirty="0">
                <a:solidFill>
                  <a:srgbClr val="000000"/>
                </a:solidFill>
                <a:latin typeface="QxpmdkTimes-Roman"/>
              </a:rPr>
              <a:t>However, information that is not relevant in a conceptual model may be highly relevant for a process model to be executed.</a:t>
            </a:r>
          </a:p>
          <a:p>
            <a:pPr algn="l"/>
            <a:endParaRPr lang="en-US" dirty="0">
              <a:solidFill>
                <a:srgbClr val="000000"/>
              </a:solidFill>
              <a:latin typeface="QxpmdkTimes-Roman"/>
            </a:endParaRPr>
          </a:p>
          <a:p>
            <a:pPr algn="l"/>
            <a:r>
              <a:rPr lang="en-US" sz="1800" b="0" i="0" u="none" strike="noStrike" baseline="0" dirty="0">
                <a:solidFill>
                  <a:srgbClr val="000000"/>
                </a:solidFill>
                <a:latin typeface="QxpmdkTimes-Roman"/>
              </a:rPr>
              <a:t>Ex: in the order-to-cash process. For example, this process may be aborted if the materials required to manufacture the product are not available at the suppliers or if the customer cancels the order. </a:t>
            </a:r>
          </a:p>
          <a:p>
            <a:pPr algn="l"/>
            <a:r>
              <a:rPr lang="en-US" sz="1800" b="0" i="0" u="none" strike="noStrike" baseline="0" dirty="0">
                <a:solidFill>
                  <a:srgbClr val="000000"/>
                </a:solidFill>
                <a:latin typeface="QxpmdkTimes-Roman"/>
              </a:rPr>
              <a:t>So, based on the first principle above, we need to make sure that all exceptions are handled using appropriate exception handlers. For example, if the order cancelation is received after the product has been shipped or after the payment </a:t>
            </a:r>
            <a:r>
              <a:rPr lang="en-US" sz="1800" b="0" i="0" u="none" strike="noStrike" baseline="0" dirty="0">
                <a:latin typeface="QxpmdkTimes-Roman"/>
              </a:rPr>
              <a:t>has been received, then we also have to compensate for these tasks by returning</a:t>
            </a:r>
          </a:p>
          <a:p>
            <a:pPr algn="l"/>
            <a:r>
              <a:rPr lang="en-US" sz="1800" b="0" i="0" u="none" strike="noStrike" baseline="0" dirty="0">
                <a:latin typeface="QxpmdkTimes-Roman"/>
              </a:rPr>
              <a:t>the product and reimbursing the customer. Another exception that is commonly</a:t>
            </a:r>
          </a:p>
          <a:p>
            <a:pPr algn="l"/>
            <a:r>
              <a:rPr lang="en-US" sz="1800" b="0" i="0" u="none" strike="noStrike" baseline="0" dirty="0">
                <a:latin typeface="QxpmdkTimes-Roman"/>
              </a:rPr>
              <a:t>neglected is the situation when a task cannot complete </a:t>
            </a:r>
            <a:r>
              <a:rPr lang="en-US" sz="1800" b="0" i="0" u="none" strike="noStrike" baseline="0" dirty="0" err="1">
                <a:latin typeface="QxpmdkTimes-Roman"/>
              </a:rPr>
              <a:t>correctly.What</a:t>
            </a:r>
            <a:r>
              <a:rPr lang="en-US" sz="1800" b="0" i="0" u="none" strike="noStrike" baseline="0" dirty="0">
                <a:latin typeface="QxpmdkTimes-Roman"/>
              </a:rPr>
              <a:t> happens if the</a:t>
            </a:r>
          </a:p>
          <a:p>
            <a:pPr algn="l"/>
            <a:r>
              <a:rPr lang="en-US" sz="1800" b="0" i="0" u="none" strike="noStrike" baseline="0" dirty="0">
                <a:latin typeface="QxpmdkTimes-Roman"/>
              </a:rPr>
              <a:t>customer’s address is never received? Or if the ERP module for checking the stock</a:t>
            </a:r>
          </a:p>
          <a:p>
            <a:pPr algn="l"/>
            <a:r>
              <a:rPr lang="en-US" sz="1800" b="0" i="0" u="none" strike="noStrike" baseline="0" dirty="0">
                <a:latin typeface="QxpmdkTimes-Roman"/>
              </a:rPr>
              <a:t>availability does not respond? We cannot assume that the other party will always</a:t>
            </a:r>
          </a:p>
          <a:p>
            <a:pPr algn="l"/>
            <a:r>
              <a:rPr lang="en-US" sz="1800" b="0" i="0" u="none" strike="noStrike" baseline="0" dirty="0">
                <a:latin typeface="QxpmdkTimes-Roman"/>
              </a:rPr>
              <a:t>respond or that a system will always be functional. Similarly, we cannot assume</a:t>
            </a:r>
          </a:p>
          <a:p>
            <a:pPr algn="l"/>
            <a:r>
              <a:rPr lang="en-US" sz="1800" b="0" i="0" u="none" strike="noStrike" baseline="0" dirty="0">
                <a:latin typeface="QxpmdkTimes-Roman"/>
              </a:rPr>
              <a:t>that tasks always lead to a positive outcome. For example, an order may not always</a:t>
            </a:r>
          </a:p>
          <a:p>
            <a:pPr algn="l"/>
            <a:r>
              <a:rPr lang="en-US" sz="1800" b="0" i="0" u="none" strike="noStrike" baseline="0" dirty="0">
                <a:latin typeface="QxpmdkTimes-Roman"/>
              </a:rPr>
              <a:t>be confirmed.</a:t>
            </a:r>
            <a:endParaRPr lang="en-US" dirty="0"/>
          </a:p>
        </p:txBody>
      </p:sp>
    </p:spTree>
    <p:extLst>
      <p:ext uri="{BB962C8B-B14F-4D97-AF65-F5344CB8AC3E}">
        <p14:creationId xmlns:p14="http://schemas.microsoft.com/office/powerpoint/2010/main" val="3150185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96913" y="1315741"/>
            <a:ext cx="3680356" cy="2852737"/>
          </a:xfrm>
          <a:prstGeom prst="rect">
            <a:avLst/>
          </a:prstGeom>
        </p:spPr>
      </p:pic>
      <p:grpSp>
        <p:nvGrpSpPr>
          <p:cNvPr id="3" name="object 3"/>
          <p:cNvGrpSpPr/>
          <p:nvPr/>
        </p:nvGrpSpPr>
        <p:grpSpPr>
          <a:xfrm>
            <a:off x="5071234" y="5170245"/>
            <a:ext cx="676275" cy="318770"/>
            <a:chOff x="5071234" y="5170245"/>
            <a:chExt cx="676275" cy="318770"/>
          </a:xfrm>
        </p:grpSpPr>
        <p:pic>
          <p:nvPicPr>
            <p:cNvPr id="4" name="object 4"/>
            <p:cNvPicPr/>
            <p:nvPr/>
          </p:nvPicPr>
          <p:blipFill>
            <a:blip r:embed="rId3" cstate="print"/>
            <a:stretch>
              <a:fillRect/>
            </a:stretch>
          </p:blipFill>
          <p:spPr>
            <a:xfrm>
              <a:off x="5134987" y="5174599"/>
              <a:ext cx="608035" cy="309895"/>
            </a:xfrm>
            <a:prstGeom prst="rect">
              <a:avLst/>
            </a:prstGeom>
          </p:spPr>
        </p:pic>
        <p:sp>
          <p:nvSpPr>
            <p:cNvPr id="5" name="object 5"/>
            <p:cNvSpPr/>
            <p:nvPr/>
          </p:nvSpPr>
          <p:spPr>
            <a:xfrm>
              <a:off x="5134987" y="5174599"/>
              <a:ext cx="608330" cy="310515"/>
            </a:xfrm>
            <a:custGeom>
              <a:avLst/>
              <a:gdLst/>
              <a:ahLst/>
              <a:cxnLst/>
              <a:rect l="l" t="t" r="r" b="b"/>
              <a:pathLst>
                <a:path w="608329" h="310514">
                  <a:moveTo>
                    <a:pt x="40750" y="309894"/>
                  </a:moveTo>
                  <a:lnTo>
                    <a:pt x="567285" y="309894"/>
                  </a:lnTo>
                  <a:lnTo>
                    <a:pt x="583165" y="306856"/>
                  </a:lnTo>
                  <a:lnTo>
                    <a:pt x="596116" y="298564"/>
                  </a:lnTo>
                  <a:lnTo>
                    <a:pt x="604839" y="286253"/>
                  </a:lnTo>
                  <a:lnTo>
                    <a:pt x="608035" y="271157"/>
                  </a:lnTo>
                  <a:lnTo>
                    <a:pt x="608035" y="38736"/>
                  </a:lnTo>
                  <a:lnTo>
                    <a:pt x="604839" y="23641"/>
                  </a:lnTo>
                  <a:lnTo>
                    <a:pt x="596116" y="11330"/>
                  </a:lnTo>
                  <a:lnTo>
                    <a:pt x="583165" y="3038"/>
                  </a:lnTo>
                  <a:lnTo>
                    <a:pt x="567285" y="0"/>
                  </a:lnTo>
                  <a:lnTo>
                    <a:pt x="40750" y="0"/>
                  </a:lnTo>
                  <a:lnTo>
                    <a:pt x="24889" y="3038"/>
                  </a:lnTo>
                  <a:lnTo>
                    <a:pt x="11936" y="11330"/>
                  </a:lnTo>
                  <a:lnTo>
                    <a:pt x="3202" y="23641"/>
                  </a:lnTo>
                  <a:lnTo>
                    <a:pt x="0" y="38736"/>
                  </a:lnTo>
                  <a:lnTo>
                    <a:pt x="0" y="271157"/>
                  </a:lnTo>
                  <a:lnTo>
                    <a:pt x="3202" y="286253"/>
                  </a:lnTo>
                  <a:lnTo>
                    <a:pt x="11936" y="298564"/>
                  </a:lnTo>
                  <a:lnTo>
                    <a:pt x="24889" y="306856"/>
                  </a:lnTo>
                  <a:lnTo>
                    <a:pt x="40750" y="309894"/>
                  </a:lnTo>
                  <a:close/>
                </a:path>
              </a:pathLst>
            </a:custGeom>
            <a:ln w="8700">
              <a:solidFill>
                <a:srgbClr val="404040"/>
              </a:solidFill>
            </a:ln>
          </p:spPr>
          <p:txBody>
            <a:bodyPr wrap="square" lIns="0" tIns="0" rIns="0" bIns="0" rtlCol="0"/>
            <a:lstStyle/>
            <a:p>
              <a:endParaRPr/>
            </a:p>
          </p:txBody>
        </p:sp>
        <p:sp>
          <p:nvSpPr>
            <p:cNvPr id="6" name="object 6"/>
            <p:cNvSpPr/>
            <p:nvPr/>
          </p:nvSpPr>
          <p:spPr>
            <a:xfrm>
              <a:off x="5071234" y="5299246"/>
              <a:ext cx="64135" cy="60960"/>
            </a:xfrm>
            <a:custGeom>
              <a:avLst/>
              <a:gdLst/>
              <a:ahLst/>
              <a:cxnLst/>
              <a:rect l="l" t="t" r="r" b="b"/>
              <a:pathLst>
                <a:path w="64135" h="60960">
                  <a:moveTo>
                    <a:pt x="0" y="0"/>
                  </a:moveTo>
                  <a:lnTo>
                    <a:pt x="0" y="60601"/>
                  </a:lnTo>
                  <a:lnTo>
                    <a:pt x="63752" y="30300"/>
                  </a:lnTo>
                  <a:lnTo>
                    <a:pt x="0" y="0"/>
                  </a:lnTo>
                  <a:close/>
                </a:path>
              </a:pathLst>
            </a:custGeom>
            <a:solidFill>
              <a:srgbClr val="404040"/>
            </a:solidFill>
          </p:spPr>
          <p:txBody>
            <a:bodyPr wrap="square" lIns="0" tIns="0" rIns="0" bIns="0" rtlCol="0"/>
            <a:lstStyle/>
            <a:p>
              <a:endParaRPr/>
            </a:p>
          </p:txBody>
        </p:sp>
      </p:grpSp>
      <p:grpSp>
        <p:nvGrpSpPr>
          <p:cNvPr id="7" name="object 7"/>
          <p:cNvGrpSpPr/>
          <p:nvPr/>
        </p:nvGrpSpPr>
        <p:grpSpPr>
          <a:xfrm>
            <a:off x="5842273" y="4821523"/>
            <a:ext cx="1049655" cy="977900"/>
            <a:chOff x="5842273" y="4821523"/>
            <a:chExt cx="1049655" cy="977900"/>
          </a:xfrm>
        </p:grpSpPr>
        <p:pic>
          <p:nvPicPr>
            <p:cNvPr id="8" name="object 8"/>
            <p:cNvPicPr/>
            <p:nvPr/>
          </p:nvPicPr>
          <p:blipFill>
            <a:blip r:embed="rId4" cstate="print"/>
            <a:stretch>
              <a:fillRect/>
            </a:stretch>
          </p:blipFill>
          <p:spPr>
            <a:xfrm>
              <a:off x="5906024" y="5174599"/>
              <a:ext cx="326005" cy="309895"/>
            </a:xfrm>
            <a:prstGeom prst="rect">
              <a:avLst/>
            </a:prstGeom>
          </p:spPr>
        </p:pic>
        <p:sp>
          <p:nvSpPr>
            <p:cNvPr id="9" name="object 9"/>
            <p:cNvSpPr/>
            <p:nvPr/>
          </p:nvSpPr>
          <p:spPr>
            <a:xfrm>
              <a:off x="5906025" y="5174599"/>
              <a:ext cx="326390" cy="310515"/>
            </a:xfrm>
            <a:custGeom>
              <a:avLst/>
              <a:gdLst/>
              <a:ahLst/>
              <a:cxnLst/>
              <a:rect l="l" t="t" r="r" b="b"/>
              <a:pathLst>
                <a:path w="326389" h="310514">
                  <a:moveTo>
                    <a:pt x="0" y="154947"/>
                  </a:moveTo>
                  <a:lnTo>
                    <a:pt x="163002" y="0"/>
                  </a:lnTo>
                  <a:lnTo>
                    <a:pt x="326005" y="154947"/>
                  </a:lnTo>
                  <a:lnTo>
                    <a:pt x="163002" y="309894"/>
                  </a:lnTo>
                  <a:lnTo>
                    <a:pt x="0" y="154947"/>
                  </a:lnTo>
                  <a:close/>
                </a:path>
              </a:pathLst>
            </a:custGeom>
            <a:ln w="8820">
              <a:solidFill>
                <a:srgbClr val="404040"/>
              </a:solidFill>
            </a:ln>
          </p:spPr>
          <p:txBody>
            <a:bodyPr wrap="square" lIns="0" tIns="0" rIns="0" bIns="0" rtlCol="0"/>
            <a:lstStyle/>
            <a:p>
              <a:endParaRPr/>
            </a:p>
          </p:txBody>
        </p:sp>
        <p:sp>
          <p:nvSpPr>
            <p:cNvPr id="10" name="object 10"/>
            <p:cNvSpPr/>
            <p:nvPr/>
          </p:nvSpPr>
          <p:spPr>
            <a:xfrm>
              <a:off x="5982093" y="5246908"/>
              <a:ext cx="173990" cy="165735"/>
            </a:xfrm>
            <a:custGeom>
              <a:avLst/>
              <a:gdLst/>
              <a:ahLst/>
              <a:cxnLst/>
              <a:rect l="l" t="t" r="r" b="b"/>
              <a:pathLst>
                <a:path w="173989" h="165735">
                  <a:moveTo>
                    <a:pt x="0" y="82638"/>
                  </a:moveTo>
                  <a:lnTo>
                    <a:pt x="173869" y="82638"/>
                  </a:lnTo>
                </a:path>
                <a:path w="173989" h="165735">
                  <a:moveTo>
                    <a:pt x="86934" y="0"/>
                  </a:moveTo>
                  <a:lnTo>
                    <a:pt x="86934" y="165277"/>
                  </a:lnTo>
                </a:path>
              </a:pathLst>
            </a:custGeom>
            <a:ln w="8831">
              <a:solidFill>
                <a:srgbClr val="404040"/>
              </a:solidFill>
            </a:ln>
          </p:spPr>
          <p:txBody>
            <a:bodyPr wrap="square" lIns="0" tIns="0" rIns="0" bIns="0" rtlCol="0"/>
            <a:lstStyle/>
            <a:p>
              <a:endParaRPr/>
            </a:p>
          </p:txBody>
        </p:sp>
        <p:sp>
          <p:nvSpPr>
            <p:cNvPr id="11" name="object 11"/>
            <p:cNvSpPr/>
            <p:nvPr/>
          </p:nvSpPr>
          <p:spPr>
            <a:xfrm>
              <a:off x="5842273" y="5299246"/>
              <a:ext cx="64135" cy="60960"/>
            </a:xfrm>
            <a:custGeom>
              <a:avLst/>
              <a:gdLst/>
              <a:ahLst/>
              <a:cxnLst/>
              <a:rect l="l" t="t" r="r" b="b"/>
              <a:pathLst>
                <a:path w="64135"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pic>
          <p:nvPicPr>
            <p:cNvPr id="12" name="object 12"/>
            <p:cNvPicPr/>
            <p:nvPr/>
          </p:nvPicPr>
          <p:blipFill>
            <a:blip r:embed="rId5" cstate="print"/>
            <a:stretch>
              <a:fillRect/>
            </a:stretch>
          </p:blipFill>
          <p:spPr>
            <a:xfrm>
              <a:off x="6235289" y="4825968"/>
              <a:ext cx="652010" cy="387369"/>
            </a:xfrm>
            <a:prstGeom prst="rect">
              <a:avLst/>
            </a:prstGeom>
          </p:spPr>
        </p:pic>
        <p:sp>
          <p:nvSpPr>
            <p:cNvPr id="13" name="object 13"/>
            <p:cNvSpPr/>
            <p:nvPr/>
          </p:nvSpPr>
          <p:spPr>
            <a:xfrm>
              <a:off x="6235290" y="4825968"/>
              <a:ext cx="652145" cy="387985"/>
            </a:xfrm>
            <a:custGeom>
              <a:avLst/>
              <a:gdLst/>
              <a:ahLst/>
              <a:cxnLst/>
              <a:rect l="l" t="t" r="r" b="b"/>
              <a:pathLst>
                <a:path w="652145" h="387985">
                  <a:moveTo>
                    <a:pt x="40750" y="387368"/>
                  </a:moveTo>
                  <a:lnTo>
                    <a:pt x="611259" y="387368"/>
                  </a:lnTo>
                  <a:lnTo>
                    <a:pt x="627101" y="384330"/>
                  </a:lnTo>
                  <a:lnTo>
                    <a:pt x="640056" y="376037"/>
                  </a:lnTo>
                  <a:lnTo>
                    <a:pt x="648801" y="363726"/>
                  </a:lnTo>
                  <a:lnTo>
                    <a:pt x="652010" y="348631"/>
                  </a:lnTo>
                  <a:lnTo>
                    <a:pt x="652010" y="38736"/>
                  </a:lnTo>
                  <a:lnTo>
                    <a:pt x="648801" y="23641"/>
                  </a:lnTo>
                  <a:lnTo>
                    <a:pt x="640056" y="11330"/>
                  </a:lnTo>
                  <a:lnTo>
                    <a:pt x="627101" y="3038"/>
                  </a:lnTo>
                  <a:lnTo>
                    <a:pt x="611259" y="0"/>
                  </a:lnTo>
                  <a:lnTo>
                    <a:pt x="40750" y="0"/>
                  </a:lnTo>
                  <a:lnTo>
                    <a:pt x="24870" y="3038"/>
                  </a:lnTo>
                  <a:lnTo>
                    <a:pt x="11919" y="11330"/>
                  </a:lnTo>
                  <a:lnTo>
                    <a:pt x="3196" y="23641"/>
                  </a:lnTo>
                  <a:lnTo>
                    <a:pt x="0" y="38736"/>
                  </a:lnTo>
                  <a:lnTo>
                    <a:pt x="0" y="348631"/>
                  </a:lnTo>
                  <a:lnTo>
                    <a:pt x="3196" y="363726"/>
                  </a:lnTo>
                  <a:lnTo>
                    <a:pt x="11919" y="376037"/>
                  </a:lnTo>
                  <a:lnTo>
                    <a:pt x="24870" y="384330"/>
                  </a:lnTo>
                  <a:lnTo>
                    <a:pt x="40750" y="387368"/>
                  </a:lnTo>
                  <a:close/>
                </a:path>
              </a:pathLst>
            </a:custGeom>
            <a:ln w="8724">
              <a:solidFill>
                <a:srgbClr val="404040"/>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6235289" y="5484494"/>
              <a:ext cx="648750" cy="309894"/>
            </a:xfrm>
            <a:prstGeom prst="rect">
              <a:avLst/>
            </a:prstGeom>
          </p:spPr>
        </p:pic>
        <p:sp>
          <p:nvSpPr>
            <p:cNvPr id="15" name="object 15"/>
            <p:cNvSpPr/>
            <p:nvPr/>
          </p:nvSpPr>
          <p:spPr>
            <a:xfrm>
              <a:off x="6235290" y="5484494"/>
              <a:ext cx="648970" cy="310515"/>
            </a:xfrm>
            <a:custGeom>
              <a:avLst/>
              <a:gdLst/>
              <a:ahLst/>
              <a:cxnLst/>
              <a:rect l="l" t="t" r="r" b="b"/>
              <a:pathLst>
                <a:path w="648970" h="310514">
                  <a:moveTo>
                    <a:pt x="40750" y="309894"/>
                  </a:moveTo>
                  <a:lnTo>
                    <a:pt x="607999" y="309894"/>
                  </a:lnTo>
                  <a:lnTo>
                    <a:pt x="623879" y="306850"/>
                  </a:lnTo>
                  <a:lnTo>
                    <a:pt x="636830" y="298548"/>
                  </a:lnTo>
                  <a:lnTo>
                    <a:pt x="645553" y="286235"/>
                  </a:lnTo>
                  <a:lnTo>
                    <a:pt x="648750" y="271157"/>
                  </a:lnTo>
                  <a:lnTo>
                    <a:pt x="648750" y="38736"/>
                  </a:lnTo>
                  <a:lnTo>
                    <a:pt x="645553" y="23641"/>
                  </a:lnTo>
                  <a:lnTo>
                    <a:pt x="636830" y="11330"/>
                  </a:lnTo>
                  <a:lnTo>
                    <a:pt x="623879" y="3038"/>
                  </a:lnTo>
                  <a:lnTo>
                    <a:pt x="607999" y="0"/>
                  </a:lnTo>
                  <a:lnTo>
                    <a:pt x="40750" y="0"/>
                  </a:lnTo>
                  <a:lnTo>
                    <a:pt x="24870" y="3038"/>
                  </a:lnTo>
                  <a:lnTo>
                    <a:pt x="11919" y="11330"/>
                  </a:lnTo>
                  <a:lnTo>
                    <a:pt x="3196" y="23641"/>
                  </a:lnTo>
                  <a:lnTo>
                    <a:pt x="0" y="38736"/>
                  </a:lnTo>
                  <a:lnTo>
                    <a:pt x="0" y="271157"/>
                  </a:lnTo>
                  <a:lnTo>
                    <a:pt x="3196" y="286235"/>
                  </a:lnTo>
                  <a:lnTo>
                    <a:pt x="11919" y="298548"/>
                  </a:lnTo>
                  <a:lnTo>
                    <a:pt x="24870" y="306850"/>
                  </a:lnTo>
                  <a:lnTo>
                    <a:pt x="40750" y="309894"/>
                  </a:lnTo>
                  <a:close/>
                </a:path>
              </a:pathLst>
            </a:custGeom>
            <a:ln w="8691">
              <a:solidFill>
                <a:srgbClr val="404040"/>
              </a:solidFill>
            </a:ln>
          </p:spPr>
          <p:txBody>
            <a:bodyPr wrap="square" lIns="0" tIns="0" rIns="0" bIns="0" rtlCol="0"/>
            <a:lstStyle/>
            <a:p>
              <a:endParaRPr/>
            </a:p>
          </p:txBody>
        </p:sp>
      </p:grpSp>
      <p:sp>
        <p:nvSpPr>
          <p:cNvPr id="16" name="object 16"/>
          <p:cNvSpPr txBox="1"/>
          <p:nvPr/>
        </p:nvSpPr>
        <p:spPr>
          <a:xfrm>
            <a:off x="6298477" y="5505967"/>
            <a:ext cx="761365" cy="243840"/>
          </a:xfrm>
          <a:prstGeom prst="rect">
            <a:avLst/>
          </a:prstGeom>
        </p:spPr>
        <p:txBody>
          <a:bodyPr vert="horz" wrap="square" lIns="0" tIns="12065" rIns="0" bIns="0" rtlCol="0">
            <a:spAutoFit/>
          </a:bodyPr>
          <a:lstStyle/>
          <a:p>
            <a:pPr marL="74295">
              <a:lnSpc>
                <a:spcPts val="860"/>
              </a:lnSpc>
              <a:spcBef>
                <a:spcPts val="95"/>
              </a:spcBef>
              <a:tabLst>
                <a:tab pos="585470" algn="l"/>
                <a:tab pos="748030" algn="l"/>
              </a:tabLst>
            </a:pPr>
            <a:r>
              <a:rPr sz="750" spc="15" dirty="0">
                <a:latin typeface="Calibri"/>
                <a:cs typeface="Calibri"/>
              </a:rPr>
              <a:t>Compute	</a:t>
            </a:r>
            <a:r>
              <a:rPr sz="750" u="sng" spc="20" dirty="0">
                <a:uFill>
                  <a:solidFill>
                    <a:srgbClr val="404040"/>
                  </a:solidFill>
                </a:uFill>
                <a:latin typeface="Times New Roman"/>
                <a:cs typeface="Times New Roman"/>
              </a:rPr>
              <a:t> </a:t>
            </a:r>
            <a:r>
              <a:rPr sz="750" u="sng" spc="15" dirty="0">
                <a:uFill>
                  <a:solidFill>
                    <a:srgbClr val="404040"/>
                  </a:solidFill>
                </a:uFill>
                <a:latin typeface="Times New Roman"/>
                <a:cs typeface="Times New Roman"/>
              </a:rPr>
              <a:t>	</a:t>
            </a:r>
            <a:endParaRPr sz="750">
              <a:latin typeface="Times New Roman"/>
              <a:cs typeface="Times New Roman"/>
            </a:endParaRPr>
          </a:p>
          <a:p>
            <a:pPr marL="12700">
              <a:lnSpc>
                <a:spcPts val="860"/>
              </a:lnSpc>
            </a:pPr>
            <a:r>
              <a:rPr sz="750" spc="10" dirty="0">
                <a:latin typeface="Calibri"/>
                <a:cs typeface="Calibri"/>
              </a:rPr>
              <a:t>Installments</a:t>
            </a:r>
            <a:endParaRPr sz="750">
              <a:latin typeface="Calibri"/>
              <a:cs typeface="Calibri"/>
            </a:endParaRPr>
          </a:p>
        </p:txBody>
      </p:sp>
      <p:grpSp>
        <p:nvGrpSpPr>
          <p:cNvPr id="17" name="object 17"/>
          <p:cNvGrpSpPr/>
          <p:nvPr/>
        </p:nvGrpSpPr>
        <p:grpSpPr>
          <a:xfrm>
            <a:off x="6064265" y="4989351"/>
            <a:ext cx="3759835" cy="775335"/>
            <a:chOff x="6064265" y="4989351"/>
            <a:chExt cx="3759835" cy="775335"/>
          </a:xfrm>
        </p:grpSpPr>
        <p:sp>
          <p:nvSpPr>
            <p:cNvPr id="18" name="object 18"/>
            <p:cNvSpPr/>
            <p:nvPr/>
          </p:nvSpPr>
          <p:spPr>
            <a:xfrm>
              <a:off x="6069027" y="5484494"/>
              <a:ext cx="110489" cy="155575"/>
            </a:xfrm>
            <a:custGeom>
              <a:avLst/>
              <a:gdLst/>
              <a:ahLst/>
              <a:cxnLst/>
              <a:rect l="l" t="t" r="r" b="b"/>
              <a:pathLst>
                <a:path w="110489" h="155575">
                  <a:moveTo>
                    <a:pt x="0" y="0"/>
                  </a:moveTo>
                  <a:lnTo>
                    <a:pt x="0" y="154947"/>
                  </a:lnTo>
                  <a:lnTo>
                    <a:pt x="110479" y="154947"/>
                  </a:lnTo>
                </a:path>
              </a:pathLst>
            </a:custGeom>
            <a:ln w="8904">
              <a:solidFill>
                <a:srgbClr val="404040"/>
              </a:solidFill>
            </a:ln>
          </p:spPr>
          <p:txBody>
            <a:bodyPr wrap="square" lIns="0" tIns="0" rIns="0" bIns="0" rtlCol="0"/>
            <a:lstStyle/>
            <a:p>
              <a:endParaRPr/>
            </a:p>
          </p:txBody>
        </p:sp>
        <p:sp>
          <p:nvSpPr>
            <p:cNvPr id="19" name="object 19"/>
            <p:cNvSpPr/>
            <p:nvPr/>
          </p:nvSpPr>
          <p:spPr>
            <a:xfrm>
              <a:off x="6171538" y="5609141"/>
              <a:ext cx="64135" cy="60960"/>
            </a:xfrm>
            <a:custGeom>
              <a:avLst/>
              <a:gdLst/>
              <a:ahLst/>
              <a:cxnLst/>
              <a:rect l="l" t="t" r="r" b="b"/>
              <a:pathLst>
                <a:path w="64135"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sp>
          <p:nvSpPr>
            <p:cNvPr id="20" name="object 20"/>
            <p:cNvSpPr/>
            <p:nvPr/>
          </p:nvSpPr>
          <p:spPr>
            <a:xfrm>
              <a:off x="6069027" y="5019652"/>
              <a:ext cx="110489" cy="155575"/>
            </a:xfrm>
            <a:custGeom>
              <a:avLst/>
              <a:gdLst/>
              <a:ahLst/>
              <a:cxnLst/>
              <a:rect l="l" t="t" r="r" b="b"/>
              <a:pathLst>
                <a:path w="110489" h="155575">
                  <a:moveTo>
                    <a:pt x="0" y="154947"/>
                  </a:moveTo>
                  <a:lnTo>
                    <a:pt x="0" y="0"/>
                  </a:lnTo>
                  <a:lnTo>
                    <a:pt x="110479" y="0"/>
                  </a:lnTo>
                </a:path>
              </a:pathLst>
            </a:custGeom>
            <a:ln w="8904">
              <a:solidFill>
                <a:srgbClr val="404040"/>
              </a:solidFill>
            </a:ln>
          </p:spPr>
          <p:txBody>
            <a:bodyPr wrap="square" lIns="0" tIns="0" rIns="0" bIns="0" rtlCol="0"/>
            <a:lstStyle/>
            <a:p>
              <a:endParaRPr/>
            </a:p>
          </p:txBody>
        </p:sp>
        <p:sp>
          <p:nvSpPr>
            <p:cNvPr id="21" name="object 21"/>
            <p:cNvSpPr/>
            <p:nvPr/>
          </p:nvSpPr>
          <p:spPr>
            <a:xfrm>
              <a:off x="6171538" y="4989351"/>
              <a:ext cx="64135" cy="60960"/>
            </a:xfrm>
            <a:custGeom>
              <a:avLst/>
              <a:gdLst/>
              <a:ahLst/>
              <a:cxnLst/>
              <a:rect l="l" t="t" r="r" b="b"/>
              <a:pathLst>
                <a:path w="64135"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pic>
          <p:nvPicPr>
            <p:cNvPr id="22" name="object 22"/>
            <p:cNvPicPr/>
            <p:nvPr/>
          </p:nvPicPr>
          <p:blipFill>
            <a:blip r:embed="rId4" cstate="print"/>
            <a:stretch>
              <a:fillRect/>
            </a:stretch>
          </p:blipFill>
          <p:spPr>
            <a:xfrm>
              <a:off x="6884039" y="5174599"/>
              <a:ext cx="326005" cy="309895"/>
            </a:xfrm>
            <a:prstGeom prst="rect">
              <a:avLst/>
            </a:prstGeom>
          </p:spPr>
        </p:pic>
        <p:sp>
          <p:nvSpPr>
            <p:cNvPr id="23" name="object 23"/>
            <p:cNvSpPr/>
            <p:nvPr/>
          </p:nvSpPr>
          <p:spPr>
            <a:xfrm>
              <a:off x="6884040" y="5174599"/>
              <a:ext cx="326390" cy="310515"/>
            </a:xfrm>
            <a:custGeom>
              <a:avLst/>
              <a:gdLst/>
              <a:ahLst/>
              <a:cxnLst/>
              <a:rect l="l" t="t" r="r" b="b"/>
              <a:pathLst>
                <a:path w="326390" h="310514">
                  <a:moveTo>
                    <a:pt x="0" y="154947"/>
                  </a:moveTo>
                  <a:lnTo>
                    <a:pt x="163002" y="0"/>
                  </a:lnTo>
                  <a:lnTo>
                    <a:pt x="326005" y="154947"/>
                  </a:lnTo>
                  <a:lnTo>
                    <a:pt x="163002" y="309894"/>
                  </a:lnTo>
                  <a:lnTo>
                    <a:pt x="0" y="154947"/>
                  </a:lnTo>
                  <a:close/>
                </a:path>
              </a:pathLst>
            </a:custGeom>
            <a:ln w="8820">
              <a:solidFill>
                <a:srgbClr val="404040"/>
              </a:solidFill>
            </a:ln>
          </p:spPr>
          <p:txBody>
            <a:bodyPr wrap="square" lIns="0" tIns="0" rIns="0" bIns="0" rtlCol="0"/>
            <a:lstStyle/>
            <a:p>
              <a:endParaRPr/>
            </a:p>
          </p:txBody>
        </p:sp>
        <p:sp>
          <p:nvSpPr>
            <p:cNvPr id="24" name="object 24"/>
            <p:cNvSpPr/>
            <p:nvPr/>
          </p:nvSpPr>
          <p:spPr>
            <a:xfrm>
              <a:off x="6960108" y="5246908"/>
              <a:ext cx="173990" cy="165735"/>
            </a:xfrm>
            <a:custGeom>
              <a:avLst/>
              <a:gdLst/>
              <a:ahLst/>
              <a:cxnLst/>
              <a:rect l="l" t="t" r="r" b="b"/>
              <a:pathLst>
                <a:path w="173990" h="165735">
                  <a:moveTo>
                    <a:pt x="0" y="82638"/>
                  </a:moveTo>
                  <a:lnTo>
                    <a:pt x="173869" y="82638"/>
                  </a:lnTo>
                </a:path>
                <a:path w="173990" h="165735">
                  <a:moveTo>
                    <a:pt x="86934" y="0"/>
                  </a:moveTo>
                  <a:lnTo>
                    <a:pt x="86934" y="165277"/>
                  </a:lnTo>
                </a:path>
              </a:pathLst>
            </a:custGeom>
            <a:ln w="8831">
              <a:solidFill>
                <a:srgbClr val="404040"/>
              </a:solidFill>
            </a:ln>
          </p:spPr>
          <p:txBody>
            <a:bodyPr wrap="square" lIns="0" tIns="0" rIns="0" bIns="0" rtlCol="0"/>
            <a:lstStyle/>
            <a:p>
              <a:endParaRPr/>
            </a:p>
          </p:txBody>
        </p:sp>
        <p:sp>
          <p:nvSpPr>
            <p:cNvPr id="25" name="object 25"/>
            <p:cNvSpPr/>
            <p:nvPr/>
          </p:nvSpPr>
          <p:spPr>
            <a:xfrm>
              <a:off x="6887300" y="5019652"/>
              <a:ext cx="160020" cy="102235"/>
            </a:xfrm>
            <a:custGeom>
              <a:avLst/>
              <a:gdLst/>
              <a:ahLst/>
              <a:cxnLst/>
              <a:rect l="l" t="t" r="r" b="b"/>
              <a:pathLst>
                <a:path w="160020" h="102235">
                  <a:moveTo>
                    <a:pt x="0" y="0"/>
                  </a:moveTo>
                  <a:lnTo>
                    <a:pt x="159742" y="0"/>
                  </a:lnTo>
                  <a:lnTo>
                    <a:pt x="159742" y="101920"/>
                  </a:lnTo>
                </a:path>
              </a:pathLst>
            </a:custGeom>
            <a:ln w="8737">
              <a:solidFill>
                <a:srgbClr val="404040"/>
              </a:solidFill>
            </a:ln>
          </p:spPr>
          <p:txBody>
            <a:bodyPr wrap="square" lIns="0" tIns="0" rIns="0" bIns="0" rtlCol="0"/>
            <a:lstStyle/>
            <a:p>
              <a:endParaRPr/>
            </a:p>
          </p:txBody>
        </p:sp>
        <p:sp>
          <p:nvSpPr>
            <p:cNvPr id="26" name="object 26"/>
            <p:cNvSpPr/>
            <p:nvPr/>
          </p:nvSpPr>
          <p:spPr>
            <a:xfrm>
              <a:off x="7015162" y="5113997"/>
              <a:ext cx="64135" cy="431165"/>
            </a:xfrm>
            <a:custGeom>
              <a:avLst/>
              <a:gdLst/>
              <a:ahLst/>
              <a:cxnLst/>
              <a:rect l="l" t="t" r="r" b="b"/>
              <a:pathLst>
                <a:path w="64134" h="431164">
                  <a:moveTo>
                    <a:pt x="63754" y="431101"/>
                  </a:moveTo>
                  <a:lnTo>
                    <a:pt x="31877" y="370497"/>
                  </a:lnTo>
                  <a:lnTo>
                    <a:pt x="0" y="431101"/>
                  </a:lnTo>
                  <a:lnTo>
                    <a:pt x="63754" y="431101"/>
                  </a:lnTo>
                  <a:close/>
                </a:path>
                <a:path w="64134" h="431164">
                  <a:moveTo>
                    <a:pt x="63754" y="0"/>
                  </a:moveTo>
                  <a:lnTo>
                    <a:pt x="0" y="0"/>
                  </a:lnTo>
                  <a:lnTo>
                    <a:pt x="31877" y="60604"/>
                  </a:lnTo>
                  <a:lnTo>
                    <a:pt x="63754" y="0"/>
                  </a:lnTo>
                  <a:close/>
                </a:path>
              </a:pathLst>
            </a:custGeom>
            <a:solidFill>
              <a:srgbClr val="404040"/>
            </a:solidFill>
          </p:spPr>
          <p:txBody>
            <a:bodyPr wrap="square" lIns="0" tIns="0" rIns="0" bIns="0" rtlCol="0"/>
            <a:lstStyle/>
            <a:p>
              <a:endParaRPr/>
            </a:p>
          </p:txBody>
        </p:sp>
        <p:sp>
          <p:nvSpPr>
            <p:cNvPr id="27" name="object 27"/>
            <p:cNvSpPr/>
            <p:nvPr/>
          </p:nvSpPr>
          <p:spPr>
            <a:xfrm>
              <a:off x="7210045" y="5329547"/>
              <a:ext cx="107314" cy="0"/>
            </a:xfrm>
            <a:custGeom>
              <a:avLst/>
              <a:gdLst/>
              <a:ahLst/>
              <a:cxnLst/>
              <a:rect l="l" t="t" r="r" b="b"/>
              <a:pathLst>
                <a:path w="107315">
                  <a:moveTo>
                    <a:pt x="0" y="0"/>
                  </a:moveTo>
                  <a:lnTo>
                    <a:pt x="107219" y="0"/>
                  </a:lnTo>
                </a:path>
              </a:pathLst>
            </a:custGeom>
            <a:ln w="8608">
              <a:solidFill>
                <a:srgbClr val="404040"/>
              </a:solidFill>
            </a:ln>
          </p:spPr>
          <p:txBody>
            <a:bodyPr wrap="square" lIns="0" tIns="0" rIns="0" bIns="0" rtlCol="0"/>
            <a:lstStyle/>
            <a:p>
              <a:endParaRPr/>
            </a:p>
          </p:txBody>
        </p:sp>
        <p:pic>
          <p:nvPicPr>
            <p:cNvPr id="28" name="object 28"/>
            <p:cNvPicPr/>
            <p:nvPr/>
          </p:nvPicPr>
          <p:blipFill>
            <a:blip r:embed="rId4" cstate="print"/>
            <a:stretch>
              <a:fillRect/>
            </a:stretch>
          </p:blipFill>
          <p:spPr>
            <a:xfrm>
              <a:off x="7373048" y="5174599"/>
              <a:ext cx="326005" cy="309895"/>
            </a:xfrm>
            <a:prstGeom prst="rect">
              <a:avLst/>
            </a:prstGeom>
          </p:spPr>
        </p:pic>
        <p:sp>
          <p:nvSpPr>
            <p:cNvPr id="29" name="object 29"/>
            <p:cNvSpPr/>
            <p:nvPr/>
          </p:nvSpPr>
          <p:spPr>
            <a:xfrm>
              <a:off x="7373048" y="5174599"/>
              <a:ext cx="326390" cy="310515"/>
            </a:xfrm>
            <a:custGeom>
              <a:avLst/>
              <a:gdLst/>
              <a:ahLst/>
              <a:cxnLst/>
              <a:rect l="l" t="t" r="r" b="b"/>
              <a:pathLst>
                <a:path w="326390" h="310514">
                  <a:moveTo>
                    <a:pt x="0" y="154947"/>
                  </a:moveTo>
                  <a:lnTo>
                    <a:pt x="163002" y="0"/>
                  </a:lnTo>
                  <a:lnTo>
                    <a:pt x="326005" y="154947"/>
                  </a:lnTo>
                  <a:lnTo>
                    <a:pt x="163002" y="309894"/>
                  </a:lnTo>
                  <a:lnTo>
                    <a:pt x="0" y="154947"/>
                  </a:lnTo>
                  <a:close/>
                </a:path>
                <a:path w="326390" h="310514">
                  <a:moveTo>
                    <a:pt x="128228" y="82638"/>
                  </a:moveTo>
                  <a:lnTo>
                    <a:pt x="197776" y="227256"/>
                  </a:lnTo>
                </a:path>
                <a:path w="326390" h="310514">
                  <a:moveTo>
                    <a:pt x="197776" y="82638"/>
                  </a:moveTo>
                  <a:lnTo>
                    <a:pt x="128228" y="227256"/>
                  </a:lnTo>
                </a:path>
              </a:pathLst>
            </a:custGeom>
            <a:ln w="8831">
              <a:solidFill>
                <a:srgbClr val="404040"/>
              </a:solidFill>
            </a:ln>
          </p:spPr>
          <p:txBody>
            <a:bodyPr wrap="square" lIns="0" tIns="0" rIns="0" bIns="0" rtlCol="0"/>
            <a:lstStyle/>
            <a:p>
              <a:endParaRPr/>
            </a:p>
          </p:txBody>
        </p:sp>
        <p:sp>
          <p:nvSpPr>
            <p:cNvPr id="30" name="object 30"/>
            <p:cNvSpPr/>
            <p:nvPr/>
          </p:nvSpPr>
          <p:spPr>
            <a:xfrm>
              <a:off x="7309295" y="5299246"/>
              <a:ext cx="64135" cy="60960"/>
            </a:xfrm>
            <a:custGeom>
              <a:avLst/>
              <a:gdLst/>
              <a:ahLst/>
              <a:cxnLst/>
              <a:rect l="l" t="t" r="r" b="b"/>
              <a:pathLst>
                <a:path w="64134" h="60960">
                  <a:moveTo>
                    <a:pt x="0" y="0"/>
                  </a:moveTo>
                  <a:lnTo>
                    <a:pt x="0" y="60601"/>
                  </a:lnTo>
                  <a:lnTo>
                    <a:pt x="63752" y="30300"/>
                  </a:lnTo>
                  <a:lnTo>
                    <a:pt x="0" y="0"/>
                  </a:lnTo>
                  <a:close/>
                </a:path>
              </a:pathLst>
            </a:custGeom>
            <a:solidFill>
              <a:srgbClr val="404040"/>
            </a:solidFill>
          </p:spPr>
          <p:txBody>
            <a:bodyPr wrap="square" lIns="0" tIns="0" rIns="0" bIns="0" rtlCol="0"/>
            <a:lstStyle/>
            <a:p>
              <a:endParaRPr/>
            </a:p>
          </p:txBody>
        </p:sp>
        <p:pic>
          <p:nvPicPr>
            <p:cNvPr id="31" name="object 31"/>
            <p:cNvPicPr/>
            <p:nvPr/>
          </p:nvPicPr>
          <p:blipFill>
            <a:blip r:embed="rId7" cstate="print"/>
            <a:stretch>
              <a:fillRect/>
            </a:stretch>
          </p:blipFill>
          <p:spPr>
            <a:xfrm>
              <a:off x="9169336" y="5368283"/>
              <a:ext cx="649927" cy="391672"/>
            </a:xfrm>
            <a:prstGeom prst="rect">
              <a:avLst/>
            </a:prstGeom>
          </p:spPr>
        </p:pic>
        <p:sp>
          <p:nvSpPr>
            <p:cNvPr id="32" name="object 32"/>
            <p:cNvSpPr/>
            <p:nvPr/>
          </p:nvSpPr>
          <p:spPr>
            <a:xfrm>
              <a:off x="9169336" y="5368284"/>
              <a:ext cx="650240" cy="391795"/>
            </a:xfrm>
            <a:custGeom>
              <a:avLst/>
              <a:gdLst/>
              <a:ahLst/>
              <a:cxnLst/>
              <a:rect l="l" t="t" r="r" b="b"/>
              <a:pathLst>
                <a:path w="650240" h="391795">
                  <a:moveTo>
                    <a:pt x="40750" y="391672"/>
                  </a:moveTo>
                  <a:lnTo>
                    <a:pt x="609267" y="391672"/>
                  </a:lnTo>
                  <a:lnTo>
                    <a:pt x="625109" y="388628"/>
                  </a:lnTo>
                  <a:lnTo>
                    <a:pt x="638064" y="380325"/>
                  </a:lnTo>
                  <a:lnTo>
                    <a:pt x="646808" y="368012"/>
                  </a:lnTo>
                  <a:lnTo>
                    <a:pt x="650018" y="352935"/>
                  </a:lnTo>
                  <a:lnTo>
                    <a:pt x="650018" y="38736"/>
                  </a:lnTo>
                  <a:lnTo>
                    <a:pt x="646808" y="23641"/>
                  </a:lnTo>
                  <a:lnTo>
                    <a:pt x="638064" y="11330"/>
                  </a:lnTo>
                  <a:lnTo>
                    <a:pt x="625109" y="3038"/>
                  </a:lnTo>
                  <a:lnTo>
                    <a:pt x="609267" y="0"/>
                  </a:lnTo>
                  <a:lnTo>
                    <a:pt x="40750" y="0"/>
                  </a:lnTo>
                  <a:lnTo>
                    <a:pt x="24870" y="3038"/>
                  </a:lnTo>
                  <a:lnTo>
                    <a:pt x="11919" y="11330"/>
                  </a:lnTo>
                  <a:lnTo>
                    <a:pt x="3196" y="23641"/>
                  </a:lnTo>
                  <a:lnTo>
                    <a:pt x="0" y="38736"/>
                  </a:lnTo>
                  <a:lnTo>
                    <a:pt x="0" y="352935"/>
                  </a:lnTo>
                  <a:lnTo>
                    <a:pt x="3196" y="368012"/>
                  </a:lnTo>
                  <a:lnTo>
                    <a:pt x="11919" y="380325"/>
                  </a:lnTo>
                  <a:lnTo>
                    <a:pt x="24870" y="388628"/>
                  </a:lnTo>
                  <a:lnTo>
                    <a:pt x="40750" y="391672"/>
                  </a:lnTo>
                  <a:close/>
                </a:path>
              </a:pathLst>
            </a:custGeom>
            <a:ln w="8727">
              <a:solidFill>
                <a:srgbClr val="404040"/>
              </a:solidFill>
            </a:ln>
          </p:spPr>
          <p:txBody>
            <a:bodyPr wrap="square" lIns="0" tIns="0" rIns="0" bIns="0" rtlCol="0"/>
            <a:lstStyle/>
            <a:p>
              <a:endParaRPr/>
            </a:p>
          </p:txBody>
        </p:sp>
      </p:grpSp>
      <p:sp>
        <p:nvSpPr>
          <p:cNvPr id="33" name="object 33"/>
          <p:cNvSpPr txBox="1"/>
          <p:nvPr/>
        </p:nvSpPr>
        <p:spPr>
          <a:xfrm>
            <a:off x="9252083" y="5378566"/>
            <a:ext cx="484505" cy="347980"/>
          </a:xfrm>
          <a:prstGeom prst="rect">
            <a:avLst/>
          </a:prstGeom>
        </p:spPr>
        <p:txBody>
          <a:bodyPr vert="horz" wrap="square" lIns="0" tIns="24130" rIns="0" bIns="0" rtlCol="0">
            <a:spAutoFit/>
          </a:bodyPr>
          <a:lstStyle/>
          <a:p>
            <a:pPr marL="12700" marR="5080" algn="ctr">
              <a:lnSpc>
                <a:spcPts val="819"/>
              </a:lnSpc>
              <a:spcBef>
                <a:spcPts val="190"/>
              </a:spcBef>
            </a:pPr>
            <a:r>
              <a:rPr sz="750" spc="15" dirty="0">
                <a:latin typeface="Calibri"/>
                <a:cs typeface="Calibri"/>
              </a:rPr>
              <a:t>Approve </a:t>
            </a:r>
            <a:r>
              <a:rPr sz="750" spc="20" dirty="0">
                <a:latin typeface="Calibri"/>
                <a:cs typeface="Calibri"/>
              </a:rPr>
              <a:t> </a:t>
            </a:r>
            <a:r>
              <a:rPr sz="750" spc="15" dirty="0">
                <a:latin typeface="Calibri"/>
                <a:cs typeface="Calibri"/>
              </a:rPr>
              <a:t>Simple </a:t>
            </a:r>
            <a:r>
              <a:rPr sz="750" spc="20" dirty="0">
                <a:latin typeface="Calibri"/>
                <a:cs typeface="Calibri"/>
              </a:rPr>
              <a:t> </a:t>
            </a:r>
            <a:r>
              <a:rPr sz="750" spc="10" dirty="0">
                <a:latin typeface="Calibri"/>
                <a:cs typeface="Calibri"/>
              </a:rPr>
              <a:t>Application</a:t>
            </a:r>
            <a:endParaRPr sz="750">
              <a:latin typeface="Calibri"/>
              <a:cs typeface="Calibri"/>
            </a:endParaRPr>
          </a:p>
        </p:txBody>
      </p:sp>
      <p:grpSp>
        <p:nvGrpSpPr>
          <p:cNvPr id="34" name="object 34"/>
          <p:cNvGrpSpPr/>
          <p:nvPr/>
        </p:nvGrpSpPr>
        <p:grpSpPr>
          <a:xfrm>
            <a:off x="7531606" y="4836556"/>
            <a:ext cx="2292350" cy="1506855"/>
            <a:chOff x="7531606" y="4836556"/>
            <a:chExt cx="2292350" cy="1506855"/>
          </a:xfrm>
        </p:grpSpPr>
        <p:sp>
          <p:nvSpPr>
            <p:cNvPr id="35" name="object 35"/>
            <p:cNvSpPr/>
            <p:nvPr/>
          </p:nvSpPr>
          <p:spPr>
            <a:xfrm>
              <a:off x="7536051" y="4866857"/>
              <a:ext cx="1045844" cy="307975"/>
            </a:xfrm>
            <a:custGeom>
              <a:avLst/>
              <a:gdLst/>
              <a:ahLst/>
              <a:cxnLst/>
              <a:rect l="l" t="t" r="r" b="b"/>
              <a:pathLst>
                <a:path w="1045845" h="307975">
                  <a:moveTo>
                    <a:pt x="0" y="307742"/>
                  </a:moveTo>
                  <a:lnTo>
                    <a:pt x="0" y="0"/>
                  </a:lnTo>
                  <a:lnTo>
                    <a:pt x="1045752" y="0"/>
                  </a:lnTo>
                </a:path>
              </a:pathLst>
            </a:custGeom>
            <a:ln w="8643">
              <a:solidFill>
                <a:srgbClr val="404040"/>
              </a:solidFill>
            </a:ln>
          </p:spPr>
          <p:txBody>
            <a:bodyPr wrap="square" lIns="0" tIns="0" rIns="0" bIns="0" rtlCol="0"/>
            <a:lstStyle/>
            <a:p>
              <a:endParaRPr/>
            </a:p>
          </p:txBody>
        </p:sp>
        <p:sp>
          <p:nvSpPr>
            <p:cNvPr id="36" name="object 36"/>
            <p:cNvSpPr/>
            <p:nvPr/>
          </p:nvSpPr>
          <p:spPr>
            <a:xfrm>
              <a:off x="8573743" y="4836556"/>
              <a:ext cx="64135" cy="60960"/>
            </a:xfrm>
            <a:custGeom>
              <a:avLst/>
              <a:gdLst/>
              <a:ahLst/>
              <a:cxnLst/>
              <a:rect l="l" t="t" r="r" b="b"/>
              <a:pathLst>
                <a:path w="64134" h="60960">
                  <a:moveTo>
                    <a:pt x="0" y="0"/>
                  </a:moveTo>
                  <a:lnTo>
                    <a:pt x="0" y="60601"/>
                  </a:lnTo>
                  <a:lnTo>
                    <a:pt x="63842" y="30300"/>
                  </a:lnTo>
                  <a:lnTo>
                    <a:pt x="0" y="0"/>
                  </a:lnTo>
                  <a:close/>
                </a:path>
              </a:pathLst>
            </a:custGeom>
            <a:solidFill>
              <a:srgbClr val="404040"/>
            </a:solidFill>
          </p:spPr>
          <p:txBody>
            <a:bodyPr wrap="square" lIns="0" tIns="0" rIns="0" bIns="0" rtlCol="0"/>
            <a:lstStyle/>
            <a:p>
              <a:endParaRPr/>
            </a:p>
          </p:txBody>
        </p:sp>
        <p:pic>
          <p:nvPicPr>
            <p:cNvPr id="37" name="object 37"/>
            <p:cNvPicPr/>
            <p:nvPr/>
          </p:nvPicPr>
          <p:blipFill>
            <a:blip r:embed="rId8" cstate="print"/>
            <a:stretch>
              <a:fillRect/>
            </a:stretch>
          </p:blipFill>
          <p:spPr>
            <a:xfrm>
              <a:off x="9169336" y="5951488"/>
              <a:ext cx="649927" cy="387368"/>
            </a:xfrm>
            <a:prstGeom prst="rect">
              <a:avLst/>
            </a:prstGeom>
          </p:spPr>
        </p:pic>
        <p:sp>
          <p:nvSpPr>
            <p:cNvPr id="38" name="object 38"/>
            <p:cNvSpPr/>
            <p:nvPr/>
          </p:nvSpPr>
          <p:spPr>
            <a:xfrm>
              <a:off x="9169336" y="5951488"/>
              <a:ext cx="650240" cy="387985"/>
            </a:xfrm>
            <a:custGeom>
              <a:avLst/>
              <a:gdLst/>
              <a:ahLst/>
              <a:cxnLst/>
              <a:rect l="l" t="t" r="r" b="b"/>
              <a:pathLst>
                <a:path w="650240" h="387985">
                  <a:moveTo>
                    <a:pt x="40750" y="387368"/>
                  </a:moveTo>
                  <a:lnTo>
                    <a:pt x="609267" y="387368"/>
                  </a:lnTo>
                  <a:lnTo>
                    <a:pt x="625109" y="384323"/>
                  </a:lnTo>
                  <a:lnTo>
                    <a:pt x="638064" y="376021"/>
                  </a:lnTo>
                  <a:lnTo>
                    <a:pt x="646808" y="363708"/>
                  </a:lnTo>
                  <a:lnTo>
                    <a:pt x="650018" y="348631"/>
                  </a:lnTo>
                  <a:lnTo>
                    <a:pt x="650018" y="38736"/>
                  </a:lnTo>
                  <a:lnTo>
                    <a:pt x="646808" y="23659"/>
                  </a:lnTo>
                  <a:lnTo>
                    <a:pt x="638064" y="11346"/>
                  </a:lnTo>
                  <a:lnTo>
                    <a:pt x="625109" y="3044"/>
                  </a:lnTo>
                  <a:lnTo>
                    <a:pt x="609267" y="0"/>
                  </a:lnTo>
                  <a:lnTo>
                    <a:pt x="40750" y="0"/>
                  </a:lnTo>
                  <a:lnTo>
                    <a:pt x="24870" y="3044"/>
                  </a:lnTo>
                  <a:lnTo>
                    <a:pt x="11919" y="11346"/>
                  </a:lnTo>
                  <a:lnTo>
                    <a:pt x="3196" y="23659"/>
                  </a:lnTo>
                  <a:lnTo>
                    <a:pt x="0" y="38736"/>
                  </a:lnTo>
                  <a:lnTo>
                    <a:pt x="0" y="348631"/>
                  </a:lnTo>
                  <a:lnTo>
                    <a:pt x="3196" y="363708"/>
                  </a:lnTo>
                  <a:lnTo>
                    <a:pt x="11919" y="376021"/>
                  </a:lnTo>
                  <a:lnTo>
                    <a:pt x="24870" y="384323"/>
                  </a:lnTo>
                  <a:lnTo>
                    <a:pt x="40750" y="387368"/>
                  </a:lnTo>
                  <a:close/>
                </a:path>
              </a:pathLst>
            </a:custGeom>
            <a:ln w="8725">
              <a:solidFill>
                <a:srgbClr val="404040"/>
              </a:solidFill>
            </a:ln>
          </p:spPr>
          <p:txBody>
            <a:bodyPr wrap="square" lIns="0" tIns="0" rIns="0" bIns="0" rtlCol="0"/>
            <a:lstStyle/>
            <a:p>
              <a:endParaRPr/>
            </a:p>
          </p:txBody>
        </p:sp>
      </p:grpSp>
      <p:sp>
        <p:nvSpPr>
          <p:cNvPr id="39" name="object 39"/>
          <p:cNvSpPr txBox="1"/>
          <p:nvPr/>
        </p:nvSpPr>
        <p:spPr>
          <a:xfrm>
            <a:off x="9252083" y="5959662"/>
            <a:ext cx="484505" cy="347345"/>
          </a:xfrm>
          <a:prstGeom prst="rect">
            <a:avLst/>
          </a:prstGeom>
        </p:spPr>
        <p:txBody>
          <a:bodyPr vert="horz" wrap="square" lIns="0" tIns="24130" rIns="0" bIns="0" rtlCol="0">
            <a:spAutoFit/>
          </a:bodyPr>
          <a:lstStyle/>
          <a:p>
            <a:pPr marL="12700" marR="5080" indent="57150" algn="just">
              <a:lnSpc>
                <a:spcPts val="819"/>
              </a:lnSpc>
              <a:spcBef>
                <a:spcPts val="190"/>
              </a:spcBef>
            </a:pPr>
            <a:r>
              <a:rPr sz="750" spc="15" dirty="0">
                <a:latin typeface="Calibri"/>
                <a:cs typeface="Calibri"/>
              </a:rPr>
              <a:t>Approve </a:t>
            </a:r>
            <a:r>
              <a:rPr sz="750" spc="20" dirty="0">
                <a:latin typeface="Calibri"/>
                <a:cs typeface="Calibri"/>
              </a:rPr>
              <a:t> </a:t>
            </a:r>
            <a:r>
              <a:rPr sz="750" spc="15" dirty="0">
                <a:latin typeface="Calibri"/>
                <a:cs typeface="Calibri"/>
              </a:rPr>
              <a:t>Complex </a:t>
            </a:r>
            <a:r>
              <a:rPr sz="750" spc="20" dirty="0">
                <a:latin typeface="Calibri"/>
                <a:cs typeface="Calibri"/>
              </a:rPr>
              <a:t> </a:t>
            </a:r>
            <a:r>
              <a:rPr sz="750" spc="10" dirty="0">
                <a:latin typeface="Calibri"/>
                <a:cs typeface="Calibri"/>
              </a:rPr>
              <a:t>Application</a:t>
            </a:r>
            <a:endParaRPr sz="750">
              <a:latin typeface="Calibri"/>
              <a:cs typeface="Calibri"/>
            </a:endParaRPr>
          </a:p>
        </p:txBody>
      </p:sp>
      <p:grpSp>
        <p:nvGrpSpPr>
          <p:cNvPr id="40" name="object 40"/>
          <p:cNvGrpSpPr/>
          <p:nvPr/>
        </p:nvGrpSpPr>
        <p:grpSpPr>
          <a:xfrm>
            <a:off x="8633141" y="4707464"/>
            <a:ext cx="661035" cy="1468120"/>
            <a:chOff x="8633141" y="4707464"/>
            <a:chExt cx="661035" cy="1468120"/>
          </a:xfrm>
        </p:grpSpPr>
        <p:pic>
          <p:nvPicPr>
            <p:cNvPr id="41" name="object 41"/>
            <p:cNvPicPr/>
            <p:nvPr/>
          </p:nvPicPr>
          <p:blipFill>
            <a:blip r:embed="rId9" cstate="print"/>
            <a:stretch>
              <a:fillRect/>
            </a:stretch>
          </p:blipFill>
          <p:spPr>
            <a:xfrm>
              <a:off x="8637495" y="4711909"/>
              <a:ext cx="652010" cy="309895"/>
            </a:xfrm>
            <a:prstGeom prst="rect">
              <a:avLst/>
            </a:prstGeom>
          </p:spPr>
        </p:pic>
        <p:sp>
          <p:nvSpPr>
            <p:cNvPr id="42" name="object 42"/>
            <p:cNvSpPr/>
            <p:nvPr/>
          </p:nvSpPr>
          <p:spPr>
            <a:xfrm>
              <a:off x="8637586" y="4711909"/>
              <a:ext cx="652145" cy="1433830"/>
            </a:xfrm>
            <a:custGeom>
              <a:avLst/>
              <a:gdLst/>
              <a:ahLst/>
              <a:cxnLst/>
              <a:rect l="l" t="t" r="r" b="b"/>
              <a:pathLst>
                <a:path w="652145" h="1433829">
                  <a:moveTo>
                    <a:pt x="40750" y="309894"/>
                  </a:moveTo>
                  <a:lnTo>
                    <a:pt x="611259" y="309894"/>
                  </a:lnTo>
                  <a:lnTo>
                    <a:pt x="627101" y="306856"/>
                  </a:lnTo>
                  <a:lnTo>
                    <a:pt x="640056" y="298564"/>
                  </a:lnTo>
                  <a:lnTo>
                    <a:pt x="648801" y="286253"/>
                  </a:lnTo>
                  <a:lnTo>
                    <a:pt x="652010" y="271157"/>
                  </a:lnTo>
                  <a:lnTo>
                    <a:pt x="652010" y="38736"/>
                  </a:lnTo>
                  <a:lnTo>
                    <a:pt x="648801" y="23641"/>
                  </a:lnTo>
                  <a:lnTo>
                    <a:pt x="640056" y="11330"/>
                  </a:lnTo>
                  <a:lnTo>
                    <a:pt x="627101" y="3038"/>
                  </a:lnTo>
                  <a:lnTo>
                    <a:pt x="611259" y="0"/>
                  </a:lnTo>
                  <a:lnTo>
                    <a:pt x="40750" y="0"/>
                  </a:lnTo>
                  <a:lnTo>
                    <a:pt x="24870" y="3038"/>
                  </a:lnTo>
                  <a:lnTo>
                    <a:pt x="11919" y="11330"/>
                  </a:lnTo>
                  <a:lnTo>
                    <a:pt x="3196" y="23641"/>
                  </a:lnTo>
                  <a:lnTo>
                    <a:pt x="0" y="38736"/>
                  </a:lnTo>
                  <a:lnTo>
                    <a:pt x="0" y="271157"/>
                  </a:lnTo>
                  <a:lnTo>
                    <a:pt x="3196" y="286253"/>
                  </a:lnTo>
                  <a:lnTo>
                    <a:pt x="11919" y="298564"/>
                  </a:lnTo>
                  <a:lnTo>
                    <a:pt x="24870" y="306856"/>
                  </a:lnTo>
                  <a:lnTo>
                    <a:pt x="40750" y="309894"/>
                  </a:lnTo>
                  <a:close/>
                </a:path>
                <a:path w="652145" h="1433829">
                  <a:moveTo>
                    <a:pt x="205745" y="1317052"/>
                  </a:moveTo>
                  <a:lnTo>
                    <a:pt x="205745" y="1433263"/>
                  </a:lnTo>
                  <a:lnTo>
                    <a:pt x="475967" y="1433263"/>
                  </a:lnTo>
                </a:path>
              </a:pathLst>
            </a:custGeom>
            <a:ln w="8831">
              <a:solidFill>
                <a:srgbClr val="404040"/>
              </a:solidFill>
            </a:ln>
          </p:spPr>
          <p:txBody>
            <a:bodyPr wrap="square" lIns="0" tIns="0" rIns="0" bIns="0" rtlCol="0"/>
            <a:lstStyle/>
            <a:p>
              <a:endParaRPr/>
            </a:p>
          </p:txBody>
        </p:sp>
        <p:sp>
          <p:nvSpPr>
            <p:cNvPr id="43" name="object 43"/>
            <p:cNvSpPr/>
            <p:nvPr/>
          </p:nvSpPr>
          <p:spPr>
            <a:xfrm>
              <a:off x="9105585" y="6114872"/>
              <a:ext cx="64135" cy="60960"/>
            </a:xfrm>
            <a:custGeom>
              <a:avLst/>
              <a:gdLst/>
              <a:ahLst/>
              <a:cxnLst/>
              <a:rect l="l" t="t" r="r" b="b"/>
              <a:pathLst>
                <a:path w="64134"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grpSp>
      <p:sp>
        <p:nvSpPr>
          <p:cNvPr id="44" name="object 44"/>
          <p:cNvSpPr txBox="1"/>
          <p:nvPr/>
        </p:nvSpPr>
        <p:spPr>
          <a:xfrm>
            <a:off x="9276896" y="4733383"/>
            <a:ext cx="132715" cy="139065"/>
          </a:xfrm>
          <a:prstGeom prst="rect">
            <a:avLst/>
          </a:prstGeom>
        </p:spPr>
        <p:txBody>
          <a:bodyPr vert="horz" wrap="square" lIns="0" tIns="12065" rIns="0" bIns="0" rtlCol="0">
            <a:spAutoFit/>
          </a:bodyPr>
          <a:lstStyle/>
          <a:p>
            <a:pPr marL="12700">
              <a:lnSpc>
                <a:spcPct val="100000"/>
              </a:lnSpc>
              <a:spcBef>
                <a:spcPts val="95"/>
              </a:spcBef>
            </a:pPr>
            <a:r>
              <a:rPr sz="750" u="sng" spc="5" dirty="0">
                <a:uFill>
                  <a:solidFill>
                    <a:srgbClr val="404040"/>
                  </a:solidFill>
                </a:uFill>
                <a:latin typeface="Times New Roman"/>
                <a:cs typeface="Times New Roman"/>
              </a:rPr>
              <a:t> </a:t>
            </a:r>
            <a:r>
              <a:rPr sz="750" u="sng" spc="80" dirty="0">
                <a:uFill>
                  <a:solidFill>
                    <a:srgbClr val="404040"/>
                  </a:solidFill>
                </a:uFill>
                <a:latin typeface="Times New Roman"/>
                <a:cs typeface="Times New Roman"/>
              </a:rPr>
              <a:t> </a:t>
            </a:r>
            <a:endParaRPr sz="750">
              <a:latin typeface="Times New Roman"/>
              <a:cs typeface="Times New Roman"/>
            </a:endParaRPr>
          </a:p>
        </p:txBody>
      </p:sp>
      <p:sp>
        <p:nvSpPr>
          <p:cNvPr id="45" name="object 45"/>
          <p:cNvSpPr txBox="1"/>
          <p:nvPr/>
        </p:nvSpPr>
        <p:spPr>
          <a:xfrm>
            <a:off x="8760721" y="4733383"/>
            <a:ext cx="405765" cy="243840"/>
          </a:xfrm>
          <a:prstGeom prst="rect">
            <a:avLst/>
          </a:prstGeom>
        </p:spPr>
        <p:txBody>
          <a:bodyPr vert="horz" wrap="square" lIns="0" tIns="24130" rIns="0" bIns="0" rtlCol="0">
            <a:spAutoFit/>
          </a:bodyPr>
          <a:lstStyle/>
          <a:p>
            <a:pPr marL="12700" marR="5080" indent="65405">
              <a:lnSpc>
                <a:spcPts val="819"/>
              </a:lnSpc>
              <a:spcBef>
                <a:spcPts val="190"/>
              </a:spcBef>
            </a:pPr>
            <a:r>
              <a:rPr sz="750" spc="10" dirty="0">
                <a:latin typeface="Calibri"/>
                <a:cs typeface="Calibri"/>
              </a:rPr>
              <a:t>Notify </a:t>
            </a:r>
            <a:r>
              <a:rPr sz="750" spc="15" dirty="0">
                <a:latin typeface="Calibri"/>
                <a:cs typeface="Calibri"/>
              </a:rPr>
              <a:t> </a:t>
            </a:r>
            <a:r>
              <a:rPr sz="750" spc="10" dirty="0">
                <a:latin typeface="Calibri"/>
                <a:cs typeface="Calibri"/>
              </a:rPr>
              <a:t>Rejection</a:t>
            </a:r>
            <a:endParaRPr sz="750">
              <a:latin typeface="Calibri"/>
              <a:cs typeface="Calibri"/>
            </a:endParaRPr>
          </a:p>
        </p:txBody>
      </p:sp>
      <p:grpSp>
        <p:nvGrpSpPr>
          <p:cNvPr id="46" name="object 46"/>
          <p:cNvGrpSpPr/>
          <p:nvPr/>
        </p:nvGrpSpPr>
        <p:grpSpPr>
          <a:xfrm>
            <a:off x="4710875" y="5203153"/>
            <a:ext cx="266065" cy="253365"/>
            <a:chOff x="4710875" y="5203153"/>
            <a:chExt cx="266065" cy="253365"/>
          </a:xfrm>
        </p:grpSpPr>
        <p:pic>
          <p:nvPicPr>
            <p:cNvPr id="47" name="object 47"/>
            <p:cNvPicPr/>
            <p:nvPr/>
          </p:nvPicPr>
          <p:blipFill>
            <a:blip r:embed="rId10" cstate="print"/>
            <a:stretch>
              <a:fillRect/>
            </a:stretch>
          </p:blipFill>
          <p:spPr>
            <a:xfrm>
              <a:off x="4715291" y="5207568"/>
              <a:ext cx="256692" cy="243956"/>
            </a:xfrm>
            <a:prstGeom prst="rect">
              <a:avLst/>
            </a:prstGeom>
          </p:spPr>
        </p:pic>
        <p:sp>
          <p:nvSpPr>
            <p:cNvPr id="48" name="object 48"/>
            <p:cNvSpPr/>
            <p:nvPr/>
          </p:nvSpPr>
          <p:spPr>
            <a:xfrm>
              <a:off x="4715291" y="5207569"/>
              <a:ext cx="257175" cy="244475"/>
            </a:xfrm>
            <a:custGeom>
              <a:avLst/>
              <a:gdLst/>
              <a:ahLst/>
              <a:cxnLst/>
              <a:rect l="l" t="t" r="r" b="b"/>
              <a:pathLst>
                <a:path w="257175" h="244475">
                  <a:moveTo>
                    <a:pt x="256692" y="121978"/>
                  </a:moveTo>
                  <a:lnTo>
                    <a:pt x="246607" y="74483"/>
                  </a:lnTo>
                  <a:lnTo>
                    <a:pt x="219102" y="35713"/>
                  </a:lnTo>
                  <a:lnTo>
                    <a:pt x="178306" y="9580"/>
                  </a:lnTo>
                  <a:lnTo>
                    <a:pt x="128346" y="0"/>
                  </a:lnTo>
                  <a:lnTo>
                    <a:pt x="78390" y="9580"/>
                  </a:lnTo>
                  <a:lnTo>
                    <a:pt x="37593" y="35713"/>
                  </a:lnTo>
                  <a:lnTo>
                    <a:pt x="10086" y="74483"/>
                  </a:lnTo>
                  <a:lnTo>
                    <a:pt x="0" y="121978"/>
                  </a:lnTo>
                  <a:lnTo>
                    <a:pt x="10086" y="169472"/>
                  </a:lnTo>
                  <a:lnTo>
                    <a:pt x="37593" y="208242"/>
                  </a:lnTo>
                  <a:lnTo>
                    <a:pt x="78390" y="234375"/>
                  </a:lnTo>
                  <a:lnTo>
                    <a:pt x="128346" y="243956"/>
                  </a:lnTo>
                  <a:lnTo>
                    <a:pt x="178306" y="234375"/>
                  </a:lnTo>
                  <a:lnTo>
                    <a:pt x="219102" y="208242"/>
                  </a:lnTo>
                  <a:lnTo>
                    <a:pt x="246607" y="169472"/>
                  </a:lnTo>
                  <a:lnTo>
                    <a:pt x="256692" y="121978"/>
                  </a:lnTo>
                  <a:close/>
                </a:path>
              </a:pathLst>
            </a:custGeom>
            <a:ln w="8820">
              <a:solidFill>
                <a:srgbClr val="404040"/>
              </a:solidFill>
            </a:ln>
          </p:spPr>
          <p:txBody>
            <a:bodyPr wrap="square" lIns="0" tIns="0" rIns="0" bIns="0" rtlCol="0"/>
            <a:lstStyle/>
            <a:p>
              <a:endParaRPr/>
            </a:p>
          </p:txBody>
        </p:sp>
      </p:grpSp>
      <p:grpSp>
        <p:nvGrpSpPr>
          <p:cNvPr id="49" name="object 49"/>
          <p:cNvGrpSpPr/>
          <p:nvPr/>
        </p:nvGrpSpPr>
        <p:grpSpPr>
          <a:xfrm>
            <a:off x="7858878" y="4836556"/>
            <a:ext cx="2390775" cy="1339215"/>
            <a:chOff x="7858878" y="4836556"/>
            <a:chExt cx="2390775" cy="1339215"/>
          </a:xfrm>
        </p:grpSpPr>
        <p:pic>
          <p:nvPicPr>
            <p:cNvPr id="50" name="object 50"/>
            <p:cNvPicPr/>
            <p:nvPr/>
          </p:nvPicPr>
          <p:blipFill>
            <a:blip r:embed="rId11" cstate="print"/>
            <a:stretch>
              <a:fillRect/>
            </a:stretch>
          </p:blipFill>
          <p:spPr>
            <a:xfrm>
              <a:off x="7863232" y="5719067"/>
              <a:ext cx="652010" cy="309894"/>
            </a:xfrm>
            <a:prstGeom prst="rect">
              <a:avLst/>
            </a:prstGeom>
          </p:spPr>
        </p:pic>
        <p:sp>
          <p:nvSpPr>
            <p:cNvPr id="51" name="object 51"/>
            <p:cNvSpPr/>
            <p:nvPr/>
          </p:nvSpPr>
          <p:spPr>
            <a:xfrm>
              <a:off x="7863323" y="5719067"/>
              <a:ext cx="2063750" cy="426720"/>
            </a:xfrm>
            <a:custGeom>
              <a:avLst/>
              <a:gdLst/>
              <a:ahLst/>
              <a:cxnLst/>
              <a:rect l="l" t="t" r="r" b="b"/>
              <a:pathLst>
                <a:path w="2063750" h="426720">
                  <a:moveTo>
                    <a:pt x="40750" y="309894"/>
                  </a:moveTo>
                  <a:lnTo>
                    <a:pt x="611259" y="309894"/>
                  </a:lnTo>
                  <a:lnTo>
                    <a:pt x="627101" y="306850"/>
                  </a:lnTo>
                  <a:lnTo>
                    <a:pt x="640056" y="298548"/>
                  </a:lnTo>
                  <a:lnTo>
                    <a:pt x="648801" y="286235"/>
                  </a:lnTo>
                  <a:lnTo>
                    <a:pt x="652010" y="271157"/>
                  </a:lnTo>
                  <a:lnTo>
                    <a:pt x="652010" y="38736"/>
                  </a:lnTo>
                  <a:lnTo>
                    <a:pt x="648801" y="23659"/>
                  </a:lnTo>
                  <a:lnTo>
                    <a:pt x="640056" y="11346"/>
                  </a:lnTo>
                  <a:lnTo>
                    <a:pt x="627101" y="3044"/>
                  </a:lnTo>
                  <a:lnTo>
                    <a:pt x="611259" y="0"/>
                  </a:lnTo>
                  <a:lnTo>
                    <a:pt x="40750" y="0"/>
                  </a:lnTo>
                  <a:lnTo>
                    <a:pt x="24870" y="3044"/>
                  </a:lnTo>
                  <a:lnTo>
                    <a:pt x="11919" y="11346"/>
                  </a:lnTo>
                  <a:lnTo>
                    <a:pt x="3196" y="23659"/>
                  </a:lnTo>
                  <a:lnTo>
                    <a:pt x="0" y="38736"/>
                  </a:lnTo>
                  <a:lnTo>
                    <a:pt x="0" y="271157"/>
                  </a:lnTo>
                  <a:lnTo>
                    <a:pt x="3196" y="286235"/>
                  </a:lnTo>
                  <a:lnTo>
                    <a:pt x="11919" y="298548"/>
                  </a:lnTo>
                  <a:lnTo>
                    <a:pt x="24870" y="306850"/>
                  </a:lnTo>
                  <a:lnTo>
                    <a:pt x="40750" y="309894"/>
                  </a:lnTo>
                  <a:close/>
                </a:path>
                <a:path w="2063750" h="426720">
                  <a:moveTo>
                    <a:pt x="1956030" y="426105"/>
                  </a:moveTo>
                  <a:lnTo>
                    <a:pt x="2063159" y="426105"/>
                  </a:lnTo>
                </a:path>
              </a:pathLst>
            </a:custGeom>
            <a:ln w="8831">
              <a:solidFill>
                <a:srgbClr val="404040"/>
              </a:solidFill>
            </a:ln>
          </p:spPr>
          <p:txBody>
            <a:bodyPr wrap="square" lIns="0" tIns="0" rIns="0" bIns="0" rtlCol="0"/>
            <a:lstStyle/>
            <a:p>
              <a:endParaRPr/>
            </a:p>
          </p:txBody>
        </p:sp>
        <p:sp>
          <p:nvSpPr>
            <p:cNvPr id="52" name="object 52"/>
            <p:cNvSpPr/>
            <p:nvPr/>
          </p:nvSpPr>
          <p:spPr>
            <a:xfrm>
              <a:off x="9918514" y="6114872"/>
              <a:ext cx="64135" cy="60960"/>
            </a:xfrm>
            <a:custGeom>
              <a:avLst/>
              <a:gdLst/>
              <a:ahLst/>
              <a:cxnLst/>
              <a:rect l="l" t="t" r="r" b="b"/>
              <a:pathLst>
                <a:path w="64134" h="60960">
                  <a:moveTo>
                    <a:pt x="0" y="0"/>
                  </a:moveTo>
                  <a:lnTo>
                    <a:pt x="0" y="60601"/>
                  </a:lnTo>
                  <a:lnTo>
                    <a:pt x="63842" y="30300"/>
                  </a:lnTo>
                  <a:lnTo>
                    <a:pt x="0" y="0"/>
                  </a:lnTo>
                  <a:close/>
                </a:path>
              </a:pathLst>
            </a:custGeom>
            <a:solidFill>
              <a:srgbClr val="404040"/>
            </a:solidFill>
          </p:spPr>
          <p:txBody>
            <a:bodyPr wrap="square" lIns="0" tIns="0" rIns="0" bIns="0" rtlCol="0"/>
            <a:lstStyle/>
            <a:p>
              <a:endParaRPr/>
            </a:p>
          </p:txBody>
        </p:sp>
        <p:sp>
          <p:nvSpPr>
            <p:cNvPr id="53" name="object 53"/>
            <p:cNvSpPr/>
            <p:nvPr/>
          </p:nvSpPr>
          <p:spPr>
            <a:xfrm>
              <a:off x="9819354" y="5564120"/>
              <a:ext cx="107314" cy="0"/>
            </a:xfrm>
            <a:custGeom>
              <a:avLst/>
              <a:gdLst/>
              <a:ahLst/>
              <a:cxnLst/>
              <a:rect l="l" t="t" r="r" b="b"/>
              <a:pathLst>
                <a:path w="107315">
                  <a:moveTo>
                    <a:pt x="0" y="0"/>
                  </a:moveTo>
                  <a:lnTo>
                    <a:pt x="107128" y="0"/>
                  </a:lnTo>
                </a:path>
              </a:pathLst>
            </a:custGeom>
            <a:ln w="8608">
              <a:solidFill>
                <a:srgbClr val="404040"/>
              </a:solidFill>
            </a:ln>
          </p:spPr>
          <p:txBody>
            <a:bodyPr wrap="square" lIns="0" tIns="0" rIns="0" bIns="0" rtlCol="0"/>
            <a:lstStyle/>
            <a:p>
              <a:endParaRPr/>
            </a:p>
          </p:txBody>
        </p:sp>
        <p:sp>
          <p:nvSpPr>
            <p:cNvPr id="54" name="object 54"/>
            <p:cNvSpPr/>
            <p:nvPr/>
          </p:nvSpPr>
          <p:spPr>
            <a:xfrm>
              <a:off x="9918514" y="5533819"/>
              <a:ext cx="64135" cy="60960"/>
            </a:xfrm>
            <a:custGeom>
              <a:avLst/>
              <a:gdLst/>
              <a:ahLst/>
              <a:cxnLst/>
              <a:rect l="l" t="t" r="r" b="b"/>
              <a:pathLst>
                <a:path w="64134" h="60960">
                  <a:moveTo>
                    <a:pt x="0" y="0"/>
                  </a:moveTo>
                  <a:lnTo>
                    <a:pt x="0" y="60601"/>
                  </a:lnTo>
                  <a:lnTo>
                    <a:pt x="63842" y="30300"/>
                  </a:lnTo>
                  <a:lnTo>
                    <a:pt x="0" y="0"/>
                  </a:lnTo>
                  <a:close/>
                </a:path>
              </a:pathLst>
            </a:custGeom>
            <a:solidFill>
              <a:srgbClr val="404040"/>
            </a:solidFill>
          </p:spPr>
          <p:txBody>
            <a:bodyPr wrap="square" lIns="0" tIns="0" rIns="0" bIns="0" rtlCol="0"/>
            <a:lstStyle/>
            <a:p>
              <a:endParaRPr/>
            </a:p>
          </p:txBody>
        </p:sp>
        <p:pic>
          <p:nvPicPr>
            <p:cNvPr id="55" name="object 55"/>
            <p:cNvPicPr/>
            <p:nvPr/>
          </p:nvPicPr>
          <p:blipFill>
            <a:blip r:embed="rId12" cstate="print"/>
            <a:stretch>
              <a:fillRect/>
            </a:stretch>
          </p:blipFill>
          <p:spPr>
            <a:xfrm>
              <a:off x="9982265" y="5442141"/>
              <a:ext cx="256729" cy="243982"/>
            </a:xfrm>
            <a:prstGeom prst="rect">
              <a:avLst/>
            </a:prstGeom>
          </p:spPr>
        </p:pic>
        <p:sp>
          <p:nvSpPr>
            <p:cNvPr id="56" name="object 56"/>
            <p:cNvSpPr/>
            <p:nvPr/>
          </p:nvSpPr>
          <p:spPr>
            <a:xfrm>
              <a:off x="9982356" y="5442142"/>
              <a:ext cx="257175" cy="244475"/>
            </a:xfrm>
            <a:custGeom>
              <a:avLst/>
              <a:gdLst/>
              <a:ahLst/>
              <a:cxnLst/>
              <a:rect l="l" t="t" r="r" b="b"/>
              <a:pathLst>
                <a:path w="257175" h="244475">
                  <a:moveTo>
                    <a:pt x="256638" y="121978"/>
                  </a:moveTo>
                  <a:lnTo>
                    <a:pt x="246559" y="74483"/>
                  </a:lnTo>
                  <a:lnTo>
                    <a:pt x="219068" y="35713"/>
                  </a:lnTo>
                  <a:lnTo>
                    <a:pt x="178282" y="9580"/>
                  </a:lnTo>
                  <a:lnTo>
                    <a:pt x="128319" y="0"/>
                  </a:lnTo>
                  <a:lnTo>
                    <a:pt x="78355" y="9580"/>
                  </a:lnTo>
                  <a:lnTo>
                    <a:pt x="37569" y="35713"/>
                  </a:lnTo>
                  <a:lnTo>
                    <a:pt x="10078" y="74483"/>
                  </a:lnTo>
                  <a:lnTo>
                    <a:pt x="0" y="121978"/>
                  </a:lnTo>
                  <a:lnTo>
                    <a:pt x="10078" y="169476"/>
                  </a:lnTo>
                  <a:lnTo>
                    <a:pt x="37569" y="208255"/>
                  </a:lnTo>
                  <a:lnTo>
                    <a:pt x="78355" y="234397"/>
                  </a:lnTo>
                  <a:lnTo>
                    <a:pt x="128319" y="243981"/>
                  </a:lnTo>
                  <a:lnTo>
                    <a:pt x="178282" y="234397"/>
                  </a:lnTo>
                  <a:lnTo>
                    <a:pt x="219068" y="208255"/>
                  </a:lnTo>
                  <a:lnTo>
                    <a:pt x="246559" y="169476"/>
                  </a:lnTo>
                  <a:lnTo>
                    <a:pt x="256638" y="121978"/>
                  </a:lnTo>
                  <a:close/>
                </a:path>
              </a:pathLst>
            </a:custGeom>
            <a:ln w="19846">
              <a:solidFill>
                <a:srgbClr val="404040"/>
              </a:solidFill>
            </a:ln>
          </p:spPr>
          <p:txBody>
            <a:bodyPr wrap="square" lIns="0" tIns="0" rIns="0" bIns="0" rtlCol="0"/>
            <a:lstStyle/>
            <a:p>
              <a:endParaRPr/>
            </a:p>
          </p:txBody>
        </p:sp>
        <p:sp>
          <p:nvSpPr>
            <p:cNvPr id="57" name="object 57"/>
            <p:cNvSpPr/>
            <p:nvPr/>
          </p:nvSpPr>
          <p:spPr>
            <a:xfrm>
              <a:off x="9388755" y="4836556"/>
              <a:ext cx="64135" cy="60960"/>
            </a:xfrm>
            <a:custGeom>
              <a:avLst/>
              <a:gdLst/>
              <a:ahLst/>
              <a:cxnLst/>
              <a:rect l="l" t="t" r="r" b="b"/>
              <a:pathLst>
                <a:path w="64134" h="60960">
                  <a:moveTo>
                    <a:pt x="0" y="0"/>
                  </a:moveTo>
                  <a:lnTo>
                    <a:pt x="0" y="60601"/>
                  </a:lnTo>
                  <a:lnTo>
                    <a:pt x="63842" y="30300"/>
                  </a:lnTo>
                  <a:lnTo>
                    <a:pt x="0" y="0"/>
                  </a:lnTo>
                  <a:close/>
                </a:path>
              </a:pathLst>
            </a:custGeom>
            <a:solidFill>
              <a:srgbClr val="404040"/>
            </a:solidFill>
          </p:spPr>
          <p:txBody>
            <a:bodyPr wrap="square" lIns="0" tIns="0" rIns="0" bIns="0" rtlCol="0"/>
            <a:lstStyle/>
            <a:p>
              <a:endParaRPr/>
            </a:p>
          </p:txBody>
        </p:sp>
      </p:grpSp>
      <p:sp>
        <p:nvSpPr>
          <p:cNvPr id="58" name="object 58"/>
          <p:cNvSpPr txBox="1"/>
          <p:nvPr/>
        </p:nvSpPr>
        <p:spPr>
          <a:xfrm>
            <a:off x="7994880" y="5740583"/>
            <a:ext cx="642620" cy="243204"/>
          </a:xfrm>
          <a:prstGeom prst="rect">
            <a:avLst/>
          </a:prstGeom>
        </p:spPr>
        <p:txBody>
          <a:bodyPr vert="horz" wrap="square" lIns="0" tIns="12065" rIns="0" bIns="0" rtlCol="0">
            <a:spAutoFit/>
          </a:bodyPr>
          <a:lstStyle/>
          <a:p>
            <a:pPr marL="69850">
              <a:lnSpc>
                <a:spcPts val="860"/>
              </a:lnSpc>
              <a:spcBef>
                <a:spcPts val="95"/>
              </a:spcBef>
              <a:tabLst>
                <a:tab pos="520065" algn="l"/>
              </a:tabLst>
            </a:pPr>
            <a:r>
              <a:rPr sz="750" spc="10" dirty="0">
                <a:latin typeface="Calibri"/>
                <a:cs typeface="Calibri"/>
              </a:rPr>
              <a:t>Notify	</a:t>
            </a:r>
            <a:r>
              <a:rPr sz="750" u="sng" spc="15" dirty="0">
                <a:uFill>
                  <a:solidFill>
                    <a:srgbClr val="404040"/>
                  </a:solidFill>
                </a:uFill>
                <a:latin typeface="Times New Roman"/>
                <a:cs typeface="Times New Roman"/>
              </a:rPr>
              <a:t> </a:t>
            </a:r>
            <a:r>
              <a:rPr sz="750" u="sng" spc="-90" dirty="0">
                <a:uFill>
                  <a:solidFill>
                    <a:srgbClr val="404040"/>
                  </a:solidFill>
                </a:uFill>
                <a:latin typeface="Times New Roman"/>
                <a:cs typeface="Times New Roman"/>
              </a:rPr>
              <a:t> </a:t>
            </a:r>
            <a:endParaRPr sz="750">
              <a:latin typeface="Times New Roman"/>
              <a:cs typeface="Times New Roman"/>
            </a:endParaRPr>
          </a:p>
          <a:p>
            <a:pPr marL="12700">
              <a:lnSpc>
                <a:spcPts val="860"/>
              </a:lnSpc>
            </a:pPr>
            <a:r>
              <a:rPr sz="750" spc="10" dirty="0">
                <a:latin typeface="Calibri"/>
                <a:cs typeface="Calibri"/>
              </a:rPr>
              <a:t>Eligibility</a:t>
            </a:r>
            <a:endParaRPr sz="750">
              <a:latin typeface="Calibri"/>
              <a:cs typeface="Calibri"/>
            </a:endParaRPr>
          </a:p>
        </p:txBody>
      </p:sp>
      <p:grpSp>
        <p:nvGrpSpPr>
          <p:cNvPr id="59" name="object 59"/>
          <p:cNvGrpSpPr/>
          <p:nvPr/>
        </p:nvGrpSpPr>
        <p:grpSpPr>
          <a:xfrm>
            <a:off x="7531591" y="4734943"/>
            <a:ext cx="2717800" cy="1542415"/>
            <a:chOff x="7531591" y="4734943"/>
            <a:chExt cx="2717800" cy="1542415"/>
          </a:xfrm>
        </p:grpSpPr>
        <p:pic>
          <p:nvPicPr>
            <p:cNvPr id="60" name="object 60"/>
            <p:cNvPicPr/>
            <p:nvPr/>
          </p:nvPicPr>
          <p:blipFill>
            <a:blip r:embed="rId13" cstate="print"/>
            <a:stretch>
              <a:fillRect/>
            </a:stretch>
          </p:blipFill>
          <p:spPr>
            <a:xfrm>
              <a:off x="8680329" y="5719067"/>
              <a:ext cx="326005" cy="309894"/>
            </a:xfrm>
            <a:prstGeom prst="rect">
              <a:avLst/>
            </a:prstGeom>
          </p:spPr>
        </p:pic>
        <p:sp>
          <p:nvSpPr>
            <p:cNvPr id="61" name="object 61"/>
            <p:cNvSpPr/>
            <p:nvPr/>
          </p:nvSpPr>
          <p:spPr>
            <a:xfrm>
              <a:off x="8680329" y="5719067"/>
              <a:ext cx="326390" cy="310515"/>
            </a:xfrm>
            <a:custGeom>
              <a:avLst/>
              <a:gdLst/>
              <a:ahLst/>
              <a:cxnLst/>
              <a:rect l="l" t="t" r="r" b="b"/>
              <a:pathLst>
                <a:path w="326390" h="310514">
                  <a:moveTo>
                    <a:pt x="0" y="154947"/>
                  </a:moveTo>
                  <a:lnTo>
                    <a:pt x="163002" y="0"/>
                  </a:lnTo>
                  <a:lnTo>
                    <a:pt x="326005" y="154947"/>
                  </a:lnTo>
                  <a:lnTo>
                    <a:pt x="163002" y="309894"/>
                  </a:lnTo>
                  <a:lnTo>
                    <a:pt x="0" y="154947"/>
                  </a:lnTo>
                  <a:close/>
                </a:path>
                <a:path w="326390" h="310514">
                  <a:moveTo>
                    <a:pt x="128228" y="82638"/>
                  </a:moveTo>
                  <a:lnTo>
                    <a:pt x="197776" y="227256"/>
                  </a:lnTo>
                </a:path>
                <a:path w="326390" h="310514">
                  <a:moveTo>
                    <a:pt x="197776" y="82638"/>
                  </a:moveTo>
                  <a:lnTo>
                    <a:pt x="128228" y="227256"/>
                  </a:lnTo>
                </a:path>
              </a:pathLst>
            </a:custGeom>
            <a:ln w="8831">
              <a:solidFill>
                <a:srgbClr val="404040"/>
              </a:solidFill>
            </a:ln>
          </p:spPr>
          <p:txBody>
            <a:bodyPr wrap="square" lIns="0" tIns="0" rIns="0" bIns="0" rtlCol="0"/>
            <a:lstStyle/>
            <a:p>
              <a:endParaRPr/>
            </a:p>
          </p:txBody>
        </p:sp>
        <p:sp>
          <p:nvSpPr>
            <p:cNvPr id="62" name="object 62"/>
            <p:cNvSpPr/>
            <p:nvPr/>
          </p:nvSpPr>
          <p:spPr>
            <a:xfrm>
              <a:off x="8616576" y="5843714"/>
              <a:ext cx="64135" cy="60960"/>
            </a:xfrm>
            <a:custGeom>
              <a:avLst/>
              <a:gdLst/>
              <a:ahLst/>
              <a:cxnLst/>
              <a:rect l="l" t="t" r="r" b="b"/>
              <a:pathLst>
                <a:path w="64134" h="60960">
                  <a:moveTo>
                    <a:pt x="0" y="0"/>
                  </a:moveTo>
                  <a:lnTo>
                    <a:pt x="0" y="60601"/>
                  </a:lnTo>
                  <a:lnTo>
                    <a:pt x="63752" y="30300"/>
                  </a:lnTo>
                  <a:lnTo>
                    <a:pt x="0" y="0"/>
                  </a:lnTo>
                  <a:close/>
                </a:path>
              </a:pathLst>
            </a:custGeom>
            <a:solidFill>
              <a:srgbClr val="404040"/>
            </a:solidFill>
          </p:spPr>
          <p:txBody>
            <a:bodyPr wrap="square" lIns="0" tIns="0" rIns="0" bIns="0" rtlCol="0"/>
            <a:lstStyle/>
            <a:p>
              <a:endParaRPr/>
            </a:p>
          </p:txBody>
        </p:sp>
        <p:sp>
          <p:nvSpPr>
            <p:cNvPr id="63" name="object 63"/>
            <p:cNvSpPr/>
            <p:nvPr/>
          </p:nvSpPr>
          <p:spPr>
            <a:xfrm>
              <a:off x="8843331" y="5564120"/>
              <a:ext cx="270510" cy="155575"/>
            </a:xfrm>
            <a:custGeom>
              <a:avLst/>
              <a:gdLst/>
              <a:ahLst/>
              <a:cxnLst/>
              <a:rect l="l" t="t" r="r" b="b"/>
              <a:pathLst>
                <a:path w="270509" h="155575">
                  <a:moveTo>
                    <a:pt x="0" y="154947"/>
                  </a:moveTo>
                  <a:lnTo>
                    <a:pt x="0" y="0"/>
                  </a:lnTo>
                  <a:lnTo>
                    <a:pt x="270222" y="0"/>
                  </a:lnTo>
                </a:path>
              </a:pathLst>
            </a:custGeom>
            <a:ln w="8718">
              <a:solidFill>
                <a:srgbClr val="404040"/>
              </a:solidFill>
            </a:ln>
          </p:spPr>
          <p:txBody>
            <a:bodyPr wrap="square" lIns="0" tIns="0" rIns="0" bIns="0" rtlCol="0"/>
            <a:lstStyle/>
            <a:p>
              <a:endParaRPr/>
            </a:p>
          </p:txBody>
        </p:sp>
        <p:sp>
          <p:nvSpPr>
            <p:cNvPr id="64" name="object 64"/>
            <p:cNvSpPr/>
            <p:nvPr/>
          </p:nvSpPr>
          <p:spPr>
            <a:xfrm>
              <a:off x="9105585" y="5533819"/>
              <a:ext cx="64135" cy="60960"/>
            </a:xfrm>
            <a:custGeom>
              <a:avLst/>
              <a:gdLst/>
              <a:ahLst/>
              <a:cxnLst/>
              <a:rect l="l" t="t" r="r" b="b"/>
              <a:pathLst>
                <a:path w="64134" h="60960">
                  <a:moveTo>
                    <a:pt x="0" y="0"/>
                  </a:moveTo>
                  <a:lnTo>
                    <a:pt x="0" y="60601"/>
                  </a:lnTo>
                  <a:lnTo>
                    <a:pt x="63751" y="30300"/>
                  </a:lnTo>
                  <a:lnTo>
                    <a:pt x="0" y="0"/>
                  </a:lnTo>
                  <a:close/>
                </a:path>
              </a:pathLst>
            </a:custGeom>
            <a:solidFill>
              <a:srgbClr val="404040"/>
            </a:solidFill>
          </p:spPr>
          <p:txBody>
            <a:bodyPr wrap="square" lIns="0" tIns="0" rIns="0" bIns="0" rtlCol="0"/>
            <a:lstStyle/>
            <a:p>
              <a:endParaRPr/>
            </a:p>
          </p:txBody>
        </p:sp>
        <p:sp>
          <p:nvSpPr>
            <p:cNvPr id="65" name="object 65"/>
            <p:cNvSpPr/>
            <p:nvPr/>
          </p:nvSpPr>
          <p:spPr>
            <a:xfrm>
              <a:off x="7536051" y="5484494"/>
              <a:ext cx="271780" cy="389890"/>
            </a:xfrm>
            <a:custGeom>
              <a:avLst/>
              <a:gdLst/>
              <a:ahLst/>
              <a:cxnLst/>
              <a:rect l="l" t="t" r="r" b="b"/>
              <a:pathLst>
                <a:path w="271779" h="389889">
                  <a:moveTo>
                    <a:pt x="0" y="0"/>
                  </a:moveTo>
                  <a:lnTo>
                    <a:pt x="0" y="389520"/>
                  </a:lnTo>
                  <a:lnTo>
                    <a:pt x="271489" y="389520"/>
                  </a:lnTo>
                </a:path>
              </a:pathLst>
            </a:custGeom>
            <a:ln w="8909">
              <a:solidFill>
                <a:srgbClr val="404040"/>
              </a:solidFill>
            </a:ln>
          </p:spPr>
          <p:txBody>
            <a:bodyPr wrap="square" lIns="0" tIns="0" rIns="0" bIns="0" rtlCol="0"/>
            <a:lstStyle/>
            <a:p>
              <a:endParaRPr/>
            </a:p>
          </p:txBody>
        </p:sp>
        <p:sp>
          <p:nvSpPr>
            <p:cNvPr id="66" name="object 66"/>
            <p:cNvSpPr/>
            <p:nvPr/>
          </p:nvSpPr>
          <p:spPr>
            <a:xfrm>
              <a:off x="7799481" y="5843714"/>
              <a:ext cx="64135" cy="60960"/>
            </a:xfrm>
            <a:custGeom>
              <a:avLst/>
              <a:gdLst/>
              <a:ahLst/>
              <a:cxnLst/>
              <a:rect l="l" t="t" r="r" b="b"/>
              <a:pathLst>
                <a:path w="64134" h="60960">
                  <a:moveTo>
                    <a:pt x="0" y="0"/>
                  </a:moveTo>
                  <a:lnTo>
                    <a:pt x="0" y="60601"/>
                  </a:lnTo>
                  <a:lnTo>
                    <a:pt x="63841" y="30300"/>
                  </a:lnTo>
                  <a:lnTo>
                    <a:pt x="0" y="0"/>
                  </a:lnTo>
                  <a:close/>
                </a:path>
              </a:pathLst>
            </a:custGeom>
            <a:solidFill>
              <a:srgbClr val="404040"/>
            </a:solidFill>
          </p:spPr>
          <p:txBody>
            <a:bodyPr wrap="square" lIns="0" tIns="0" rIns="0" bIns="0" rtlCol="0"/>
            <a:lstStyle/>
            <a:p>
              <a:endParaRPr/>
            </a:p>
          </p:txBody>
        </p:sp>
        <p:pic>
          <p:nvPicPr>
            <p:cNvPr id="67" name="object 67"/>
            <p:cNvPicPr/>
            <p:nvPr/>
          </p:nvPicPr>
          <p:blipFill>
            <a:blip r:embed="rId14" cstate="print"/>
            <a:stretch>
              <a:fillRect/>
            </a:stretch>
          </p:blipFill>
          <p:spPr>
            <a:xfrm>
              <a:off x="9452508" y="4744878"/>
              <a:ext cx="256729" cy="243956"/>
            </a:xfrm>
            <a:prstGeom prst="rect">
              <a:avLst/>
            </a:prstGeom>
          </p:spPr>
        </p:pic>
        <p:sp>
          <p:nvSpPr>
            <p:cNvPr id="68" name="object 68"/>
            <p:cNvSpPr/>
            <p:nvPr/>
          </p:nvSpPr>
          <p:spPr>
            <a:xfrm>
              <a:off x="9452598" y="4744879"/>
              <a:ext cx="257175" cy="244475"/>
            </a:xfrm>
            <a:custGeom>
              <a:avLst/>
              <a:gdLst/>
              <a:ahLst/>
              <a:cxnLst/>
              <a:rect l="l" t="t" r="r" b="b"/>
              <a:pathLst>
                <a:path w="257175" h="244475">
                  <a:moveTo>
                    <a:pt x="256638" y="121978"/>
                  </a:moveTo>
                  <a:lnTo>
                    <a:pt x="246559" y="74483"/>
                  </a:lnTo>
                  <a:lnTo>
                    <a:pt x="219068" y="35713"/>
                  </a:lnTo>
                  <a:lnTo>
                    <a:pt x="178282" y="9580"/>
                  </a:lnTo>
                  <a:lnTo>
                    <a:pt x="128319" y="0"/>
                  </a:lnTo>
                  <a:lnTo>
                    <a:pt x="78355" y="9580"/>
                  </a:lnTo>
                  <a:lnTo>
                    <a:pt x="37569" y="35713"/>
                  </a:lnTo>
                  <a:lnTo>
                    <a:pt x="10078" y="74483"/>
                  </a:lnTo>
                  <a:lnTo>
                    <a:pt x="0" y="121978"/>
                  </a:lnTo>
                  <a:lnTo>
                    <a:pt x="10078" y="169472"/>
                  </a:lnTo>
                  <a:lnTo>
                    <a:pt x="37569" y="208242"/>
                  </a:lnTo>
                  <a:lnTo>
                    <a:pt x="78355" y="234375"/>
                  </a:lnTo>
                  <a:lnTo>
                    <a:pt x="128319" y="243956"/>
                  </a:lnTo>
                  <a:lnTo>
                    <a:pt x="178282" y="234375"/>
                  </a:lnTo>
                  <a:lnTo>
                    <a:pt x="219068" y="208242"/>
                  </a:lnTo>
                  <a:lnTo>
                    <a:pt x="246559" y="169472"/>
                  </a:lnTo>
                  <a:lnTo>
                    <a:pt x="256638" y="121978"/>
                  </a:lnTo>
                  <a:close/>
                </a:path>
              </a:pathLst>
            </a:custGeom>
            <a:ln w="19846">
              <a:solidFill>
                <a:srgbClr val="404040"/>
              </a:solidFill>
            </a:ln>
          </p:spPr>
          <p:txBody>
            <a:bodyPr wrap="square" lIns="0" tIns="0" rIns="0" bIns="0" rtlCol="0"/>
            <a:lstStyle/>
            <a:p>
              <a:endParaRPr/>
            </a:p>
          </p:txBody>
        </p:sp>
        <p:pic>
          <p:nvPicPr>
            <p:cNvPr id="69" name="object 69"/>
            <p:cNvPicPr/>
            <p:nvPr/>
          </p:nvPicPr>
          <p:blipFill>
            <a:blip r:embed="rId12" cstate="print"/>
            <a:stretch>
              <a:fillRect/>
            </a:stretch>
          </p:blipFill>
          <p:spPr>
            <a:xfrm>
              <a:off x="9982266" y="6023169"/>
              <a:ext cx="256729" cy="244007"/>
            </a:xfrm>
            <a:prstGeom prst="rect">
              <a:avLst/>
            </a:prstGeom>
          </p:spPr>
        </p:pic>
        <p:sp>
          <p:nvSpPr>
            <p:cNvPr id="70" name="object 70"/>
            <p:cNvSpPr/>
            <p:nvPr/>
          </p:nvSpPr>
          <p:spPr>
            <a:xfrm>
              <a:off x="9982357" y="6023169"/>
              <a:ext cx="257175" cy="244475"/>
            </a:xfrm>
            <a:custGeom>
              <a:avLst/>
              <a:gdLst/>
              <a:ahLst/>
              <a:cxnLst/>
              <a:rect l="l" t="t" r="r" b="b"/>
              <a:pathLst>
                <a:path w="257175" h="244475">
                  <a:moveTo>
                    <a:pt x="256638" y="122003"/>
                  </a:moveTo>
                  <a:lnTo>
                    <a:pt x="246559" y="74512"/>
                  </a:lnTo>
                  <a:lnTo>
                    <a:pt x="219068" y="35732"/>
                  </a:lnTo>
                  <a:lnTo>
                    <a:pt x="178282" y="9587"/>
                  </a:lnTo>
                  <a:lnTo>
                    <a:pt x="128319" y="0"/>
                  </a:lnTo>
                  <a:lnTo>
                    <a:pt x="78355" y="9587"/>
                  </a:lnTo>
                  <a:lnTo>
                    <a:pt x="37569" y="35732"/>
                  </a:lnTo>
                  <a:lnTo>
                    <a:pt x="10078" y="74512"/>
                  </a:lnTo>
                  <a:lnTo>
                    <a:pt x="0" y="122003"/>
                  </a:lnTo>
                  <a:lnTo>
                    <a:pt x="10078" y="169494"/>
                  </a:lnTo>
                  <a:lnTo>
                    <a:pt x="37569" y="208275"/>
                  </a:lnTo>
                  <a:lnTo>
                    <a:pt x="78355" y="234420"/>
                  </a:lnTo>
                  <a:lnTo>
                    <a:pt x="128319" y="244007"/>
                  </a:lnTo>
                  <a:lnTo>
                    <a:pt x="178282" y="234420"/>
                  </a:lnTo>
                  <a:lnTo>
                    <a:pt x="219068" y="208275"/>
                  </a:lnTo>
                  <a:lnTo>
                    <a:pt x="246559" y="169494"/>
                  </a:lnTo>
                  <a:lnTo>
                    <a:pt x="256638" y="122003"/>
                  </a:lnTo>
                  <a:close/>
                </a:path>
              </a:pathLst>
            </a:custGeom>
            <a:ln w="19846">
              <a:solidFill>
                <a:srgbClr val="404040"/>
              </a:solidFill>
            </a:ln>
          </p:spPr>
          <p:txBody>
            <a:bodyPr wrap="square" lIns="0" tIns="0" rIns="0" bIns="0" rtlCol="0"/>
            <a:lstStyle/>
            <a:p>
              <a:endParaRPr/>
            </a:p>
          </p:txBody>
        </p:sp>
      </p:grpSp>
      <p:sp>
        <p:nvSpPr>
          <p:cNvPr id="71" name="object 71"/>
          <p:cNvSpPr txBox="1"/>
          <p:nvPr/>
        </p:nvSpPr>
        <p:spPr>
          <a:xfrm>
            <a:off x="4959284" y="4357179"/>
            <a:ext cx="2405380" cy="1082675"/>
          </a:xfrm>
          <a:prstGeom prst="rect">
            <a:avLst/>
          </a:prstGeom>
        </p:spPr>
        <p:txBody>
          <a:bodyPr vert="horz" wrap="square" lIns="0" tIns="147320" rIns="0" bIns="0" rtlCol="0">
            <a:spAutoFit/>
          </a:bodyPr>
          <a:lstStyle/>
          <a:p>
            <a:pPr marL="205104">
              <a:lnSpc>
                <a:spcPct val="100000"/>
              </a:lnSpc>
              <a:spcBef>
                <a:spcPts val="1160"/>
              </a:spcBef>
            </a:pPr>
            <a:r>
              <a:rPr sz="1900" b="1" spc="20" dirty="0">
                <a:latin typeface="Calibri"/>
                <a:cs typeface="Calibri"/>
              </a:rPr>
              <a:t>BPMN</a:t>
            </a:r>
            <a:r>
              <a:rPr sz="1900" b="1" spc="5" dirty="0">
                <a:latin typeface="Calibri"/>
                <a:cs typeface="Calibri"/>
              </a:rPr>
              <a:t> </a:t>
            </a:r>
            <a:r>
              <a:rPr sz="1900" b="1" spc="10" dirty="0">
                <a:latin typeface="Calibri"/>
                <a:cs typeface="Calibri"/>
              </a:rPr>
              <a:t>process</a:t>
            </a:r>
            <a:r>
              <a:rPr sz="1900" b="1" spc="-10" dirty="0">
                <a:latin typeface="Calibri"/>
                <a:cs typeface="Calibri"/>
              </a:rPr>
              <a:t> </a:t>
            </a:r>
            <a:r>
              <a:rPr sz="1900" b="1" spc="20" dirty="0">
                <a:latin typeface="Calibri"/>
                <a:cs typeface="Calibri"/>
              </a:rPr>
              <a:t>model</a:t>
            </a:r>
            <a:endParaRPr sz="1900">
              <a:latin typeface="Calibri"/>
              <a:cs typeface="Calibri"/>
            </a:endParaRPr>
          </a:p>
          <a:p>
            <a:pPr marL="1409700" marR="603250" indent="-635" algn="ctr">
              <a:lnSpc>
                <a:spcPts val="819"/>
              </a:lnSpc>
              <a:spcBef>
                <a:spcPts val="505"/>
              </a:spcBef>
            </a:pPr>
            <a:r>
              <a:rPr sz="750" spc="10" dirty="0">
                <a:latin typeface="Calibri"/>
                <a:cs typeface="Calibri"/>
              </a:rPr>
              <a:t>Retrieve </a:t>
            </a:r>
            <a:r>
              <a:rPr sz="750" spc="15" dirty="0">
                <a:latin typeface="Calibri"/>
                <a:cs typeface="Calibri"/>
              </a:rPr>
              <a:t> </a:t>
            </a:r>
            <a:r>
              <a:rPr sz="750" spc="10" dirty="0">
                <a:latin typeface="Calibri"/>
                <a:cs typeface="Calibri"/>
              </a:rPr>
              <a:t>Applicant  </a:t>
            </a:r>
            <a:r>
              <a:rPr sz="750" spc="15" dirty="0">
                <a:latin typeface="Calibri"/>
                <a:cs typeface="Calibri"/>
              </a:rPr>
              <a:t>Data</a:t>
            </a:r>
            <a:endParaRPr sz="750">
              <a:latin typeface="Calibri"/>
              <a:cs typeface="Calibri"/>
            </a:endParaRPr>
          </a:p>
          <a:p>
            <a:pPr marR="1493520" algn="ctr">
              <a:lnSpc>
                <a:spcPts val="860"/>
              </a:lnSpc>
              <a:spcBef>
                <a:spcPts val="295"/>
              </a:spcBef>
              <a:tabLst>
                <a:tab pos="248920" algn="l"/>
              </a:tabLst>
            </a:pPr>
            <a:r>
              <a:rPr sz="750" u="sng" spc="5" dirty="0">
                <a:uFill>
                  <a:solidFill>
                    <a:srgbClr val="404040"/>
                  </a:solidFill>
                </a:uFill>
                <a:latin typeface="Times New Roman"/>
                <a:cs typeface="Times New Roman"/>
              </a:rPr>
              <a:t>   </a:t>
            </a:r>
            <a:r>
              <a:rPr sz="750" u="sng" spc="85" dirty="0">
                <a:uFill>
                  <a:solidFill>
                    <a:srgbClr val="404040"/>
                  </a:solidFill>
                </a:uFill>
                <a:latin typeface="Times New Roman"/>
                <a:cs typeface="Times New Roman"/>
              </a:rPr>
              <a:t> </a:t>
            </a:r>
            <a:r>
              <a:rPr sz="750" dirty="0">
                <a:latin typeface="Times New Roman"/>
                <a:cs typeface="Times New Roman"/>
              </a:rPr>
              <a:t>	</a:t>
            </a:r>
            <a:r>
              <a:rPr sz="750" spc="15" dirty="0">
                <a:latin typeface="Calibri"/>
                <a:cs typeface="Calibri"/>
              </a:rPr>
              <a:t>Enter</a:t>
            </a:r>
            <a:r>
              <a:rPr sz="750" spc="-35" dirty="0">
                <a:latin typeface="Calibri"/>
                <a:cs typeface="Calibri"/>
              </a:rPr>
              <a:t> </a:t>
            </a:r>
            <a:r>
              <a:rPr sz="750" spc="15" dirty="0">
                <a:latin typeface="Calibri"/>
                <a:cs typeface="Calibri"/>
              </a:rPr>
              <a:t>Loan    </a:t>
            </a:r>
            <a:r>
              <a:rPr sz="750" u="sng" spc="20" dirty="0">
                <a:uFill>
                  <a:solidFill>
                    <a:srgbClr val="404040"/>
                  </a:solidFill>
                </a:uFill>
                <a:latin typeface="Times New Roman"/>
                <a:cs typeface="Times New Roman"/>
              </a:rPr>
              <a:t> </a:t>
            </a:r>
            <a:r>
              <a:rPr sz="750" u="sng" spc="85" dirty="0">
                <a:uFill>
                  <a:solidFill>
                    <a:srgbClr val="404040"/>
                  </a:solidFill>
                </a:uFill>
                <a:latin typeface="Times New Roman"/>
                <a:cs typeface="Times New Roman"/>
              </a:rPr>
              <a:t> </a:t>
            </a:r>
            <a:endParaRPr sz="750">
              <a:latin typeface="Times New Roman"/>
              <a:cs typeface="Times New Roman"/>
            </a:endParaRPr>
          </a:p>
          <a:p>
            <a:pPr marR="1437640" algn="ctr">
              <a:lnSpc>
                <a:spcPts val="860"/>
              </a:lnSpc>
            </a:pPr>
            <a:r>
              <a:rPr sz="750" spc="10" dirty="0">
                <a:latin typeface="Calibri"/>
                <a:cs typeface="Calibri"/>
              </a:rPr>
              <a:t>Application</a:t>
            </a:r>
            <a:endParaRPr sz="750">
              <a:latin typeface="Calibri"/>
              <a:cs typeface="Calibri"/>
            </a:endParaRPr>
          </a:p>
        </p:txBody>
      </p:sp>
      <p:graphicFrame>
        <p:nvGraphicFramePr>
          <p:cNvPr id="72" name="object 72"/>
          <p:cNvGraphicFramePr>
            <a:graphicFrameLocks noGrp="1"/>
          </p:cNvGraphicFramePr>
          <p:nvPr/>
        </p:nvGraphicFramePr>
        <p:xfrm>
          <a:off x="1049828" y="2548576"/>
          <a:ext cx="3233420" cy="2437684"/>
        </p:xfrm>
        <a:graphic>
          <a:graphicData uri="http://schemas.openxmlformats.org/drawingml/2006/table">
            <a:tbl>
              <a:tblPr firstRow="1" bandRow="1">
                <a:tableStyleId>{2D5ABB26-0587-4C30-8999-92F81FD0307C}</a:tableStyleId>
              </a:tblPr>
              <a:tblGrid>
                <a:gridCol w="417195">
                  <a:extLst>
                    <a:ext uri="{9D8B030D-6E8A-4147-A177-3AD203B41FA5}">
                      <a16:colId xmlns:a16="http://schemas.microsoft.com/office/drawing/2014/main" val="20000"/>
                    </a:ext>
                  </a:extLst>
                </a:gridCol>
                <a:gridCol w="1303655">
                  <a:extLst>
                    <a:ext uri="{9D8B030D-6E8A-4147-A177-3AD203B41FA5}">
                      <a16:colId xmlns:a16="http://schemas.microsoft.com/office/drawing/2014/main" val="20001"/>
                    </a:ext>
                  </a:extLst>
                </a:gridCol>
                <a:gridCol w="1251585">
                  <a:extLst>
                    <a:ext uri="{9D8B030D-6E8A-4147-A177-3AD203B41FA5}">
                      <a16:colId xmlns:a16="http://schemas.microsoft.com/office/drawing/2014/main" val="20002"/>
                    </a:ext>
                  </a:extLst>
                </a:gridCol>
                <a:gridCol w="260985">
                  <a:extLst>
                    <a:ext uri="{9D8B030D-6E8A-4147-A177-3AD203B41FA5}">
                      <a16:colId xmlns:a16="http://schemas.microsoft.com/office/drawing/2014/main" val="20003"/>
                    </a:ext>
                  </a:extLst>
                </a:gridCol>
              </a:tblGrid>
              <a:tr h="164354">
                <a:tc>
                  <a:txBody>
                    <a:bodyPr/>
                    <a:lstStyle/>
                    <a:p>
                      <a:pPr marL="127000">
                        <a:lnSpc>
                          <a:spcPct val="100000"/>
                        </a:lnSpc>
                        <a:spcBef>
                          <a:spcPts val="55"/>
                        </a:spcBef>
                      </a:pPr>
                      <a:r>
                        <a:rPr sz="900" b="1" spc="-5" dirty="0">
                          <a:solidFill>
                            <a:srgbClr val="FFFFFF"/>
                          </a:solidFill>
                          <a:latin typeface="Calibri"/>
                          <a:cs typeface="Calibri"/>
                        </a:rPr>
                        <a:t>CID</a:t>
                      </a:r>
                      <a:endParaRPr sz="900">
                        <a:latin typeface="Calibri"/>
                        <a:cs typeface="Calibri"/>
                      </a:endParaRPr>
                    </a:p>
                  </a:txBody>
                  <a:tcPr marL="0" marR="0" marT="69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BACC6"/>
                    </a:solidFill>
                  </a:tcPr>
                </a:tc>
                <a:tc>
                  <a:txBody>
                    <a:bodyPr/>
                    <a:lstStyle/>
                    <a:p>
                      <a:pPr algn="ctr">
                        <a:lnSpc>
                          <a:spcPct val="100000"/>
                        </a:lnSpc>
                        <a:spcBef>
                          <a:spcPts val="55"/>
                        </a:spcBef>
                      </a:pPr>
                      <a:r>
                        <a:rPr sz="900" b="1" dirty="0">
                          <a:solidFill>
                            <a:srgbClr val="FFFFFF"/>
                          </a:solidFill>
                          <a:latin typeface="Calibri"/>
                          <a:cs typeface="Calibri"/>
                        </a:rPr>
                        <a:t>Task</a:t>
                      </a:r>
                      <a:endParaRPr sz="900">
                        <a:latin typeface="Calibri"/>
                        <a:cs typeface="Calibri"/>
                      </a:endParaRPr>
                    </a:p>
                  </a:txBody>
                  <a:tcPr marL="0" marR="0" marT="69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BACC6"/>
                    </a:solidFill>
                  </a:tcPr>
                </a:tc>
                <a:tc>
                  <a:txBody>
                    <a:bodyPr/>
                    <a:lstStyle/>
                    <a:p>
                      <a:pPr marL="340995">
                        <a:lnSpc>
                          <a:spcPct val="100000"/>
                        </a:lnSpc>
                        <a:spcBef>
                          <a:spcPts val="55"/>
                        </a:spcBef>
                      </a:pPr>
                      <a:r>
                        <a:rPr sz="900" b="1" dirty="0">
                          <a:solidFill>
                            <a:srgbClr val="FFFFFF"/>
                          </a:solidFill>
                          <a:latin typeface="Calibri"/>
                          <a:cs typeface="Calibri"/>
                        </a:rPr>
                        <a:t>Time</a:t>
                      </a:r>
                      <a:r>
                        <a:rPr sz="900" b="1" spc="-50" dirty="0">
                          <a:solidFill>
                            <a:srgbClr val="FFFFFF"/>
                          </a:solidFill>
                          <a:latin typeface="Calibri"/>
                          <a:cs typeface="Calibri"/>
                        </a:rPr>
                        <a:t> </a:t>
                      </a:r>
                      <a:r>
                        <a:rPr sz="900" b="1" dirty="0">
                          <a:solidFill>
                            <a:srgbClr val="FFFFFF"/>
                          </a:solidFill>
                          <a:latin typeface="Calibri"/>
                          <a:cs typeface="Calibri"/>
                        </a:rPr>
                        <a:t>Stamp</a:t>
                      </a:r>
                      <a:endParaRPr sz="900">
                        <a:latin typeface="Calibri"/>
                        <a:cs typeface="Calibri"/>
                      </a:endParaRPr>
                    </a:p>
                  </a:txBody>
                  <a:tcPr marL="0" marR="0" marT="69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BACC6"/>
                    </a:solidFill>
                  </a:tcPr>
                </a:tc>
                <a:tc>
                  <a:txBody>
                    <a:bodyPr/>
                    <a:lstStyle/>
                    <a:p>
                      <a:pPr algn="ctr">
                        <a:lnSpc>
                          <a:spcPct val="100000"/>
                        </a:lnSpc>
                        <a:spcBef>
                          <a:spcPts val="55"/>
                        </a:spcBef>
                      </a:pPr>
                      <a:r>
                        <a:rPr sz="900" b="1" dirty="0">
                          <a:solidFill>
                            <a:srgbClr val="FFFFFF"/>
                          </a:solidFill>
                          <a:latin typeface="Calibri"/>
                          <a:cs typeface="Calibri"/>
                        </a:rPr>
                        <a:t>…</a:t>
                      </a:r>
                      <a:endParaRPr sz="900">
                        <a:latin typeface="Calibri"/>
                        <a:cs typeface="Calibri"/>
                      </a:endParaRPr>
                    </a:p>
                  </a:txBody>
                  <a:tcPr marL="0" marR="0" marT="69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BACC6"/>
                    </a:solidFill>
                  </a:tcPr>
                </a:tc>
                <a:extLst>
                  <a:ext uri="{0D108BD9-81ED-4DB2-BD59-A6C34878D82A}">
                    <a16:rowId xmlns:a16="http://schemas.microsoft.com/office/drawing/2014/main" val="10000"/>
                  </a:ext>
                </a:extLst>
              </a:tr>
              <a:tr h="301772">
                <a:tc>
                  <a:txBody>
                    <a:bodyPr/>
                    <a:lstStyle/>
                    <a:p>
                      <a:pPr marR="3810" algn="r">
                        <a:lnSpc>
                          <a:spcPct val="100000"/>
                        </a:lnSpc>
                        <a:spcBef>
                          <a:spcPts val="585"/>
                        </a:spcBef>
                      </a:pPr>
                      <a:r>
                        <a:rPr sz="900" spc="-10" dirty="0">
                          <a:latin typeface="Calibri"/>
                          <a:cs typeface="Calibri"/>
                        </a:rPr>
                        <a:t>13219</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85"/>
                        </a:spcBef>
                      </a:pPr>
                      <a:r>
                        <a:rPr sz="900" spc="-5" dirty="0">
                          <a:latin typeface="Calibri"/>
                          <a:cs typeface="Calibri"/>
                        </a:rPr>
                        <a:t>Enter</a:t>
                      </a:r>
                      <a:r>
                        <a:rPr sz="900" spc="-15" dirty="0">
                          <a:latin typeface="Calibri"/>
                          <a:cs typeface="Calibri"/>
                        </a:rPr>
                        <a:t> </a:t>
                      </a:r>
                      <a:r>
                        <a:rPr sz="900" spc="-5" dirty="0">
                          <a:latin typeface="Calibri"/>
                          <a:cs typeface="Calibri"/>
                        </a:rPr>
                        <a:t>Loan</a:t>
                      </a:r>
                      <a:r>
                        <a:rPr sz="900" spc="-15" dirty="0">
                          <a:latin typeface="Calibri"/>
                          <a:cs typeface="Calibri"/>
                        </a:rPr>
                        <a:t> </a:t>
                      </a:r>
                      <a:r>
                        <a:rPr sz="900" spc="-5" dirty="0">
                          <a:latin typeface="Calibri"/>
                          <a:cs typeface="Calibri"/>
                        </a:rPr>
                        <a:t>Application</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8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11:20:10</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algn="ctr">
                        <a:lnSpc>
                          <a:spcPct val="100000"/>
                        </a:lnSpc>
                        <a:spcBef>
                          <a:spcPts val="585"/>
                        </a:spcBef>
                      </a:pPr>
                      <a:r>
                        <a:rPr sz="900" dirty="0">
                          <a:latin typeface="Calibri"/>
                          <a:cs typeface="Calibri"/>
                        </a:rPr>
                        <a:t>-</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extLst>
                  <a:ext uri="{0D108BD9-81ED-4DB2-BD59-A6C34878D82A}">
                    <a16:rowId xmlns:a16="http://schemas.microsoft.com/office/drawing/2014/main" val="10001"/>
                  </a:ext>
                </a:extLst>
              </a:tr>
              <a:tr h="301772">
                <a:tc>
                  <a:txBody>
                    <a:bodyPr/>
                    <a:lstStyle/>
                    <a:p>
                      <a:pPr marR="3810" algn="r">
                        <a:lnSpc>
                          <a:spcPct val="100000"/>
                        </a:lnSpc>
                        <a:spcBef>
                          <a:spcPts val="585"/>
                        </a:spcBef>
                      </a:pPr>
                      <a:r>
                        <a:rPr sz="900" spc="-10" dirty="0">
                          <a:latin typeface="Calibri"/>
                          <a:cs typeface="Calibri"/>
                        </a:rPr>
                        <a:t>13219</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85"/>
                        </a:spcBef>
                      </a:pPr>
                      <a:r>
                        <a:rPr sz="900" spc="-5" dirty="0">
                          <a:latin typeface="Calibri"/>
                          <a:cs typeface="Calibri"/>
                        </a:rPr>
                        <a:t>Retrieve</a:t>
                      </a:r>
                      <a:r>
                        <a:rPr sz="900" spc="-10" dirty="0">
                          <a:latin typeface="Calibri"/>
                          <a:cs typeface="Calibri"/>
                        </a:rPr>
                        <a:t> </a:t>
                      </a:r>
                      <a:r>
                        <a:rPr sz="900" spc="-5" dirty="0">
                          <a:latin typeface="Calibri"/>
                          <a:cs typeface="Calibri"/>
                        </a:rPr>
                        <a:t>Applicant</a:t>
                      </a:r>
                      <a:r>
                        <a:rPr sz="900" spc="-15" dirty="0">
                          <a:latin typeface="Calibri"/>
                          <a:cs typeface="Calibri"/>
                        </a:rPr>
                        <a:t> </a:t>
                      </a:r>
                      <a:r>
                        <a:rPr sz="900" spc="-5" dirty="0">
                          <a:latin typeface="Calibri"/>
                          <a:cs typeface="Calibri"/>
                        </a:rPr>
                        <a:t>Data</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8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11:22:15</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585"/>
                        </a:spcBef>
                      </a:pPr>
                      <a:r>
                        <a:rPr sz="900" dirty="0">
                          <a:latin typeface="Calibri"/>
                          <a:cs typeface="Calibri"/>
                        </a:rPr>
                        <a:t>-</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01772">
                <a:tc>
                  <a:txBody>
                    <a:bodyPr/>
                    <a:lstStyle/>
                    <a:p>
                      <a:pPr marR="3810" algn="r">
                        <a:lnSpc>
                          <a:spcPct val="100000"/>
                        </a:lnSpc>
                        <a:spcBef>
                          <a:spcPts val="585"/>
                        </a:spcBef>
                      </a:pPr>
                      <a:r>
                        <a:rPr sz="900" spc="-10" dirty="0">
                          <a:latin typeface="Calibri"/>
                          <a:cs typeface="Calibri"/>
                        </a:rPr>
                        <a:t>13220</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85"/>
                        </a:spcBef>
                      </a:pPr>
                      <a:r>
                        <a:rPr sz="900" spc="-5" dirty="0">
                          <a:latin typeface="Calibri"/>
                          <a:cs typeface="Calibri"/>
                        </a:rPr>
                        <a:t>Enter</a:t>
                      </a:r>
                      <a:r>
                        <a:rPr sz="900" spc="-15" dirty="0">
                          <a:latin typeface="Calibri"/>
                          <a:cs typeface="Calibri"/>
                        </a:rPr>
                        <a:t> </a:t>
                      </a:r>
                      <a:r>
                        <a:rPr sz="900" spc="-5" dirty="0">
                          <a:latin typeface="Calibri"/>
                          <a:cs typeface="Calibri"/>
                        </a:rPr>
                        <a:t>Loan</a:t>
                      </a:r>
                      <a:r>
                        <a:rPr sz="900" spc="-15" dirty="0">
                          <a:latin typeface="Calibri"/>
                          <a:cs typeface="Calibri"/>
                        </a:rPr>
                        <a:t> </a:t>
                      </a:r>
                      <a:r>
                        <a:rPr sz="900" spc="-5" dirty="0">
                          <a:latin typeface="Calibri"/>
                          <a:cs typeface="Calibri"/>
                        </a:rPr>
                        <a:t>Application</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8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11:22:40</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algn="ctr">
                        <a:lnSpc>
                          <a:spcPct val="100000"/>
                        </a:lnSpc>
                        <a:spcBef>
                          <a:spcPts val="585"/>
                        </a:spcBef>
                      </a:pPr>
                      <a:r>
                        <a:rPr sz="900" dirty="0">
                          <a:latin typeface="Calibri"/>
                          <a:cs typeface="Calibri"/>
                        </a:rPr>
                        <a:t>-</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extLst>
                  <a:ext uri="{0D108BD9-81ED-4DB2-BD59-A6C34878D82A}">
                    <a16:rowId xmlns:a16="http://schemas.microsoft.com/office/drawing/2014/main" val="10003"/>
                  </a:ext>
                </a:extLst>
              </a:tr>
              <a:tr h="299760">
                <a:tc>
                  <a:txBody>
                    <a:bodyPr/>
                    <a:lstStyle/>
                    <a:p>
                      <a:pPr marR="3810" algn="r">
                        <a:lnSpc>
                          <a:spcPct val="100000"/>
                        </a:lnSpc>
                        <a:spcBef>
                          <a:spcPts val="585"/>
                        </a:spcBef>
                      </a:pPr>
                      <a:r>
                        <a:rPr sz="900" spc="-10" dirty="0">
                          <a:latin typeface="Calibri"/>
                          <a:cs typeface="Calibri"/>
                        </a:rPr>
                        <a:t>13219</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85"/>
                        </a:spcBef>
                      </a:pPr>
                      <a:r>
                        <a:rPr sz="900" spc="-5" dirty="0">
                          <a:latin typeface="Calibri"/>
                          <a:cs typeface="Calibri"/>
                        </a:rPr>
                        <a:t>Compute</a:t>
                      </a:r>
                      <a:r>
                        <a:rPr sz="900" spc="-20" dirty="0">
                          <a:latin typeface="Calibri"/>
                          <a:cs typeface="Calibri"/>
                        </a:rPr>
                        <a:t> </a:t>
                      </a:r>
                      <a:r>
                        <a:rPr sz="900" spc="-5" dirty="0">
                          <a:latin typeface="Calibri"/>
                          <a:cs typeface="Calibri"/>
                        </a:rPr>
                        <a:t>Installments</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8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11:22:45</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585"/>
                        </a:spcBef>
                      </a:pPr>
                      <a:r>
                        <a:rPr sz="900" dirty="0">
                          <a:latin typeface="Calibri"/>
                          <a:cs typeface="Calibri"/>
                        </a:rPr>
                        <a:t>-</a:t>
                      </a:r>
                      <a:endParaRPr sz="900">
                        <a:latin typeface="Calibri"/>
                        <a:cs typeface="Calibri"/>
                      </a:endParaRPr>
                    </a:p>
                  </a:txBody>
                  <a:tcPr marL="0" marR="0" marT="742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99760">
                <a:tc>
                  <a:txBody>
                    <a:bodyPr/>
                    <a:lstStyle/>
                    <a:p>
                      <a:pPr marR="3810" algn="r">
                        <a:lnSpc>
                          <a:spcPct val="100000"/>
                        </a:lnSpc>
                        <a:spcBef>
                          <a:spcPts val="575"/>
                        </a:spcBef>
                      </a:pPr>
                      <a:r>
                        <a:rPr sz="900" spc="-10" dirty="0">
                          <a:latin typeface="Calibri"/>
                          <a:cs typeface="Calibri"/>
                        </a:rPr>
                        <a:t>13219</a:t>
                      </a:r>
                      <a:endParaRPr sz="900">
                        <a:latin typeface="Calibri"/>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75"/>
                        </a:spcBef>
                      </a:pPr>
                      <a:r>
                        <a:rPr sz="900" spc="-5" dirty="0">
                          <a:latin typeface="Calibri"/>
                          <a:cs typeface="Calibri"/>
                        </a:rPr>
                        <a:t>Notify</a:t>
                      </a:r>
                      <a:r>
                        <a:rPr sz="900" spc="-30" dirty="0">
                          <a:latin typeface="Calibri"/>
                          <a:cs typeface="Calibri"/>
                        </a:rPr>
                        <a:t> </a:t>
                      </a:r>
                      <a:r>
                        <a:rPr sz="900" dirty="0">
                          <a:latin typeface="Calibri"/>
                          <a:cs typeface="Calibri"/>
                        </a:rPr>
                        <a:t>Eligibility</a:t>
                      </a:r>
                      <a:endParaRPr sz="900">
                        <a:latin typeface="Calibri"/>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7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11:23:00</a:t>
                      </a:r>
                      <a:endParaRPr sz="900">
                        <a:latin typeface="Calibri"/>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algn="ctr">
                        <a:lnSpc>
                          <a:spcPct val="100000"/>
                        </a:lnSpc>
                        <a:spcBef>
                          <a:spcPts val="575"/>
                        </a:spcBef>
                      </a:pPr>
                      <a:r>
                        <a:rPr sz="900" dirty="0">
                          <a:latin typeface="Calibri"/>
                          <a:cs typeface="Calibri"/>
                        </a:rPr>
                        <a:t>-</a:t>
                      </a:r>
                      <a:endParaRPr sz="900">
                        <a:latin typeface="Calibri"/>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extLst>
                  <a:ext uri="{0D108BD9-81ED-4DB2-BD59-A6C34878D82A}">
                    <a16:rowId xmlns:a16="http://schemas.microsoft.com/office/drawing/2014/main" val="10005"/>
                  </a:ext>
                </a:extLst>
              </a:tr>
              <a:tr h="304380">
                <a:tc>
                  <a:txBody>
                    <a:bodyPr/>
                    <a:lstStyle/>
                    <a:p>
                      <a:pPr marR="3810" algn="r">
                        <a:lnSpc>
                          <a:spcPct val="100000"/>
                        </a:lnSpc>
                        <a:spcBef>
                          <a:spcPts val="590"/>
                        </a:spcBef>
                      </a:pPr>
                      <a:r>
                        <a:rPr sz="900" spc="-10" dirty="0">
                          <a:latin typeface="Calibri"/>
                          <a:cs typeface="Calibri"/>
                        </a:rPr>
                        <a:t>13219</a:t>
                      </a:r>
                      <a:endParaRPr sz="900">
                        <a:latin typeface="Calibri"/>
                        <a:cs typeface="Calibri"/>
                      </a:endParaRPr>
                    </a:p>
                  </a:txBody>
                  <a:tcPr marL="0" marR="0" marT="749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marR="546100">
                        <a:lnSpc>
                          <a:spcPct val="102200"/>
                        </a:lnSpc>
                        <a:spcBef>
                          <a:spcPts val="40"/>
                        </a:spcBef>
                      </a:pPr>
                      <a:r>
                        <a:rPr sz="900" dirty="0">
                          <a:latin typeface="Calibri"/>
                          <a:cs typeface="Calibri"/>
                        </a:rPr>
                        <a:t>App</a:t>
                      </a:r>
                      <a:r>
                        <a:rPr sz="900" spc="-5" dirty="0">
                          <a:latin typeface="Calibri"/>
                          <a:cs typeface="Calibri"/>
                        </a:rPr>
                        <a:t>r</a:t>
                      </a:r>
                      <a:r>
                        <a:rPr sz="900" dirty="0">
                          <a:latin typeface="Calibri"/>
                          <a:cs typeface="Calibri"/>
                        </a:rPr>
                        <a:t>o</a:t>
                      </a:r>
                      <a:r>
                        <a:rPr sz="900" spc="5" dirty="0">
                          <a:latin typeface="Calibri"/>
                          <a:cs typeface="Calibri"/>
                        </a:rPr>
                        <a:t>v</a:t>
                      </a:r>
                      <a:r>
                        <a:rPr sz="900" dirty="0">
                          <a:latin typeface="Calibri"/>
                          <a:cs typeface="Calibri"/>
                        </a:rPr>
                        <a:t>e</a:t>
                      </a:r>
                      <a:r>
                        <a:rPr sz="900" spc="-5" dirty="0">
                          <a:latin typeface="Calibri"/>
                          <a:cs typeface="Calibri"/>
                        </a:rPr>
                        <a:t> S</a:t>
                      </a:r>
                      <a:r>
                        <a:rPr sz="900" spc="5" dirty="0">
                          <a:latin typeface="Calibri"/>
                          <a:cs typeface="Calibri"/>
                        </a:rPr>
                        <a:t>im</a:t>
                      </a:r>
                      <a:r>
                        <a:rPr sz="900" dirty="0">
                          <a:latin typeface="Calibri"/>
                          <a:cs typeface="Calibri"/>
                        </a:rPr>
                        <a:t>p</a:t>
                      </a:r>
                      <a:r>
                        <a:rPr sz="900" spc="5" dirty="0">
                          <a:latin typeface="Calibri"/>
                          <a:cs typeface="Calibri"/>
                        </a:rPr>
                        <a:t>l</a:t>
                      </a:r>
                      <a:r>
                        <a:rPr sz="900" dirty="0">
                          <a:latin typeface="Calibri"/>
                          <a:cs typeface="Calibri"/>
                        </a:rPr>
                        <a:t>e  </a:t>
                      </a:r>
                      <a:r>
                        <a:rPr sz="900" spc="-5" dirty="0">
                          <a:latin typeface="Calibri"/>
                          <a:cs typeface="Calibri"/>
                        </a:rPr>
                        <a:t>Application</a:t>
                      </a:r>
                      <a:endParaRPr sz="900">
                        <a:latin typeface="Calibri"/>
                        <a:cs typeface="Calibri"/>
                      </a:endParaRPr>
                    </a:p>
                  </a:txBody>
                  <a:tcPr marL="0" marR="0" marT="50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590"/>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11:24:30</a:t>
                      </a:r>
                      <a:endParaRPr sz="900">
                        <a:latin typeface="Calibri"/>
                        <a:cs typeface="Calibri"/>
                      </a:endParaRPr>
                    </a:p>
                  </a:txBody>
                  <a:tcPr marL="0" marR="0" marT="749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590"/>
                        </a:spcBef>
                      </a:pPr>
                      <a:r>
                        <a:rPr sz="900" dirty="0">
                          <a:latin typeface="Calibri"/>
                          <a:cs typeface="Calibri"/>
                        </a:rPr>
                        <a:t>-</a:t>
                      </a:r>
                      <a:endParaRPr sz="900">
                        <a:latin typeface="Calibri"/>
                        <a:cs typeface="Calibri"/>
                      </a:endParaRPr>
                    </a:p>
                  </a:txBody>
                  <a:tcPr marL="0" marR="0" marT="749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299760">
                <a:tc>
                  <a:txBody>
                    <a:bodyPr/>
                    <a:lstStyle/>
                    <a:p>
                      <a:pPr marR="3810" algn="r">
                        <a:lnSpc>
                          <a:spcPct val="100000"/>
                        </a:lnSpc>
                        <a:spcBef>
                          <a:spcPts val="595"/>
                        </a:spcBef>
                      </a:pPr>
                      <a:r>
                        <a:rPr sz="900" spc="-10" dirty="0">
                          <a:latin typeface="Calibri"/>
                          <a:cs typeface="Calibri"/>
                        </a:rPr>
                        <a:t>13220</a:t>
                      </a:r>
                      <a:endParaRPr sz="900">
                        <a:latin typeface="Calibri"/>
                        <a:cs typeface="Calibri"/>
                      </a:endParaRPr>
                    </a:p>
                  </a:txBody>
                  <a:tcPr marL="0" marR="0" marT="755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95"/>
                        </a:spcBef>
                      </a:pPr>
                      <a:r>
                        <a:rPr sz="900" spc="-5" dirty="0">
                          <a:latin typeface="Calibri"/>
                          <a:cs typeface="Calibri"/>
                        </a:rPr>
                        <a:t>Compute</a:t>
                      </a:r>
                      <a:r>
                        <a:rPr sz="900" spc="-15" dirty="0">
                          <a:latin typeface="Calibri"/>
                          <a:cs typeface="Calibri"/>
                        </a:rPr>
                        <a:t> </a:t>
                      </a:r>
                      <a:r>
                        <a:rPr sz="900" spc="-5" dirty="0">
                          <a:latin typeface="Calibri"/>
                          <a:cs typeface="Calibri"/>
                        </a:rPr>
                        <a:t>Installements</a:t>
                      </a:r>
                      <a:endParaRPr sz="900">
                        <a:latin typeface="Calibri"/>
                        <a:cs typeface="Calibri"/>
                      </a:endParaRPr>
                    </a:p>
                  </a:txBody>
                  <a:tcPr marL="0" marR="0" marT="755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marL="11430">
                        <a:lnSpc>
                          <a:spcPct val="100000"/>
                        </a:lnSpc>
                        <a:spcBef>
                          <a:spcPts val="595"/>
                        </a:spcBef>
                      </a:pPr>
                      <a:r>
                        <a:rPr sz="900" spc="-10" dirty="0">
                          <a:latin typeface="Calibri"/>
                          <a:cs typeface="Calibri"/>
                        </a:rPr>
                        <a:t>2007-11-09</a:t>
                      </a:r>
                      <a:r>
                        <a:rPr sz="900" spc="-30" dirty="0">
                          <a:latin typeface="Calibri"/>
                          <a:cs typeface="Calibri"/>
                        </a:rPr>
                        <a:t> </a:t>
                      </a:r>
                      <a:r>
                        <a:rPr sz="900" dirty="0">
                          <a:latin typeface="Calibri"/>
                          <a:cs typeface="Calibri"/>
                        </a:rPr>
                        <a:t>T</a:t>
                      </a:r>
                      <a:r>
                        <a:rPr sz="900" spc="-25" dirty="0">
                          <a:latin typeface="Calibri"/>
                          <a:cs typeface="Calibri"/>
                        </a:rPr>
                        <a:t> </a:t>
                      </a:r>
                      <a:r>
                        <a:rPr sz="900" spc="-10" dirty="0">
                          <a:latin typeface="Calibri"/>
                          <a:cs typeface="Calibri"/>
                        </a:rPr>
                        <a:t>11:24:35</a:t>
                      </a:r>
                      <a:endParaRPr sz="900">
                        <a:latin typeface="Calibri"/>
                        <a:cs typeface="Calibri"/>
                      </a:endParaRPr>
                    </a:p>
                  </a:txBody>
                  <a:tcPr marL="0" marR="0" marT="755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tc>
                  <a:txBody>
                    <a:bodyPr/>
                    <a:lstStyle/>
                    <a:p>
                      <a:pPr algn="ctr">
                        <a:lnSpc>
                          <a:spcPct val="100000"/>
                        </a:lnSpc>
                        <a:spcBef>
                          <a:spcPts val="595"/>
                        </a:spcBef>
                      </a:pPr>
                      <a:r>
                        <a:rPr sz="900" dirty="0">
                          <a:latin typeface="Calibri"/>
                          <a:cs typeface="Calibri"/>
                        </a:rPr>
                        <a:t>-</a:t>
                      </a:r>
                      <a:endParaRPr sz="900">
                        <a:latin typeface="Calibri"/>
                        <a:cs typeface="Calibri"/>
                      </a:endParaRPr>
                    </a:p>
                  </a:txBody>
                  <a:tcPr marL="0" marR="0" marT="755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AEEF3"/>
                    </a:solidFill>
                  </a:tcPr>
                </a:tc>
                <a:extLst>
                  <a:ext uri="{0D108BD9-81ED-4DB2-BD59-A6C34878D82A}">
                    <a16:rowId xmlns:a16="http://schemas.microsoft.com/office/drawing/2014/main" val="10007"/>
                  </a:ext>
                </a:extLst>
              </a:tr>
              <a:tr h="164354">
                <a:tc>
                  <a:txBody>
                    <a:bodyPr/>
                    <a:lstStyle/>
                    <a:p>
                      <a:pPr marL="11430">
                        <a:lnSpc>
                          <a:spcPct val="100000"/>
                        </a:lnSpc>
                        <a:spcBef>
                          <a:spcPts val="60"/>
                        </a:spcBef>
                      </a:pPr>
                      <a:r>
                        <a:rPr sz="900" dirty="0">
                          <a:latin typeface="Calibri"/>
                          <a:cs typeface="Calibri"/>
                        </a:rPr>
                        <a:t>…</a:t>
                      </a:r>
                      <a:endParaRPr sz="900">
                        <a:latin typeface="Calibri"/>
                        <a:cs typeface="Calibri"/>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60"/>
                        </a:spcBef>
                      </a:pPr>
                      <a:r>
                        <a:rPr sz="900" dirty="0">
                          <a:latin typeface="Calibri"/>
                          <a:cs typeface="Calibri"/>
                        </a:rPr>
                        <a:t>…</a:t>
                      </a:r>
                      <a:endParaRPr sz="900">
                        <a:latin typeface="Calibri"/>
                        <a:cs typeface="Calibri"/>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
                        <a:lnSpc>
                          <a:spcPct val="100000"/>
                        </a:lnSpc>
                        <a:spcBef>
                          <a:spcPts val="60"/>
                        </a:spcBef>
                      </a:pPr>
                      <a:r>
                        <a:rPr sz="900" dirty="0">
                          <a:latin typeface="Calibri"/>
                          <a:cs typeface="Calibri"/>
                        </a:rPr>
                        <a:t>…</a:t>
                      </a:r>
                      <a:endParaRPr sz="900">
                        <a:latin typeface="Calibri"/>
                        <a:cs typeface="Calibri"/>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0"/>
                        </a:spcBef>
                      </a:pPr>
                      <a:r>
                        <a:rPr sz="900" dirty="0">
                          <a:latin typeface="Calibri"/>
                          <a:cs typeface="Calibri"/>
                        </a:rPr>
                        <a:t>…</a:t>
                      </a:r>
                      <a:endParaRPr sz="900">
                        <a:latin typeface="Calibri"/>
                        <a:cs typeface="Calibri"/>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8"/>
                  </a:ext>
                </a:extLst>
              </a:tr>
            </a:tbl>
          </a:graphicData>
        </a:graphic>
      </p:graphicFrame>
      <p:sp>
        <p:nvSpPr>
          <p:cNvPr id="73" name="object 73"/>
          <p:cNvSpPr txBox="1"/>
          <p:nvPr/>
        </p:nvSpPr>
        <p:spPr>
          <a:xfrm>
            <a:off x="4851291" y="1544319"/>
            <a:ext cx="2387600" cy="635000"/>
          </a:xfrm>
          <a:prstGeom prst="rect">
            <a:avLst/>
          </a:prstGeom>
        </p:spPr>
        <p:txBody>
          <a:bodyPr vert="horz" wrap="square" lIns="0" tIns="12700" rIns="0" bIns="0" rtlCol="0">
            <a:spAutoFit/>
          </a:bodyPr>
          <a:lstStyle/>
          <a:p>
            <a:pPr marL="12700" marR="5080" indent="530860">
              <a:lnSpc>
                <a:spcPct val="105300"/>
              </a:lnSpc>
              <a:spcBef>
                <a:spcPts val="100"/>
              </a:spcBef>
            </a:pPr>
            <a:r>
              <a:rPr sz="1900" b="1" spc="10" dirty="0">
                <a:latin typeface="Calibri"/>
                <a:cs typeface="Calibri"/>
              </a:rPr>
              <a:t>Process</a:t>
            </a:r>
            <a:r>
              <a:rPr sz="1900" b="1" spc="15" dirty="0">
                <a:latin typeface="Calibri"/>
                <a:cs typeface="Calibri"/>
              </a:rPr>
              <a:t> </a:t>
            </a:r>
            <a:r>
              <a:rPr sz="1900" b="1" spc="20" dirty="0">
                <a:latin typeface="Calibri"/>
                <a:cs typeface="Calibri"/>
              </a:rPr>
              <a:t>Map </a:t>
            </a:r>
            <a:r>
              <a:rPr sz="1900" b="1" spc="25" dirty="0">
                <a:latin typeface="Calibri"/>
                <a:cs typeface="Calibri"/>
              </a:rPr>
              <a:t> </a:t>
            </a:r>
            <a:r>
              <a:rPr sz="1900" b="1" spc="5" dirty="0">
                <a:latin typeface="Calibri"/>
                <a:cs typeface="Calibri"/>
              </a:rPr>
              <a:t>(directly</a:t>
            </a:r>
            <a:r>
              <a:rPr sz="1900" b="1" spc="15" dirty="0">
                <a:latin typeface="Calibri"/>
                <a:cs typeface="Calibri"/>
              </a:rPr>
              <a:t> </a:t>
            </a:r>
            <a:r>
              <a:rPr sz="1900" b="1" spc="5" dirty="0">
                <a:latin typeface="Calibri"/>
                <a:cs typeface="Calibri"/>
              </a:rPr>
              <a:t>follows</a:t>
            </a:r>
            <a:r>
              <a:rPr sz="1900" b="1" spc="10" dirty="0">
                <a:latin typeface="Calibri"/>
                <a:cs typeface="Calibri"/>
              </a:rPr>
              <a:t> graph)</a:t>
            </a:r>
            <a:endParaRPr sz="1900">
              <a:latin typeface="Calibri"/>
              <a:cs typeface="Calibri"/>
            </a:endParaRPr>
          </a:p>
        </p:txBody>
      </p:sp>
      <p:grpSp>
        <p:nvGrpSpPr>
          <p:cNvPr id="74" name="object 74"/>
          <p:cNvGrpSpPr/>
          <p:nvPr/>
        </p:nvGrpSpPr>
        <p:grpSpPr>
          <a:xfrm>
            <a:off x="4306196" y="2715637"/>
            <a:ext cx="605155" cy="328295"/>
            <a:chOff x="4306196" y="2715637"/>
            <a:chExt cx="605155" cy="328295"/>
          </a:xfrm>
        </p:grpSpPr>
        <p:sp>
          <p:nvSpPr>
            <p:cNvPr id="75" name="object 75"/>
            <p:cNvSpPr/>
            <p:nvPr/>
          </p:nvSpPr>
          <p:spPr>
            <a:xfrm>
              <a:off x="4314133" y="2723574"/>
              <a:ext cx="589280" cy="312420"/>
            </a:xfrm>
            <a:custGeom>
              <a:avLst/>
              <a:gdLst/>
              <a:ahLst/>
              <a:cxnLst/>
              <a:rect l="l" t="t" r="r" b="b"/>
              <a:pathLst>
                <a:path w="589279" h="312419">
                  <a:moveTo>
                    <a:pt x="432555" y="0"/>
                  </a:moveTo>
                  <a:lnTo>
                    <a:pt x="432555" y="78099"/>
                  </a:lnTo>
                  <a:lnTo>
                    <a:pt x="0" y="78099"/>
                  </a:lnTo>
                  <a:lnTo>
                    <a:pt x="0" y="234301"/>
                  </a:lnTo>
                  <a:lnTo>
                    <a:pt x="432555" y="234301"/>
                  </a:lnTo>
                  <a:lnTo>
                    <a:pt x="432555" y="312399"/>
                  </a:lnTo>
                  <a:lnTo>
                    <a:pt x="588754" y="156199"/>
                  </a:lnTo>
                  <a:lnTo>
                    <a:pt x="432555" y="0"/>
                  </a:lnTo>
                  <a:close/>
                </a:path>
              </a:pathLst>
            </a:custGeom>
            <a:solidFill>
              <a:srgbClr val="98C723"/>
            </a:solidFill>
          </p:spPr>
          <p:txBody>
            <a:bodyPr wrap="square" lIns="0" tIns="0" rIns="0" bIns="0" rtlCol="0"/>
            <a:lstStyle/>
            <a:p>
              <a:endParaRPr/>
            </a:p>
          </p:txBody>
        </p:sp>
        <p:sp>
          <p:nvSpPr>
            <p:cNvPr id="76" name="object 76"/>
            <p:cNvSpPr/>
            <p:nvPr/>
          </p:nvSpPr>
          <p:spPr>
            <a:xfrm>
              <a:off x="4314133" y="2723574"/>
              <a:ext cx="589280" cy="312420"/>
            </a:xfrm>
            <a:custGeom>
              <a:avLst/>
              <a:gdLst/>
              <a:ahLst/>
              <a:cxnLst/>
              <a:rect l="l" t="t" r="r" b="b"/>
              <a:pathLst>
                <a:path w="589279" h="312419">
                  <a:moveTo>
                    <a:pt x="0" y="78100"/>
                  </a:moveTo>
                  <a:lnTo>
                    <a:pt x="432555" y="78100"/>
                  </a:lnTo>
                  <a:lnTo>
                    <a:pt x="432555" y="0"/>
                  </a:lnTo>
                  <a:lnTo>
                    <a:pt x="588755" y="156200"/>
                  </a:lnTo>
                  <a:lnTo>
                    <a:pt x="432555" y="312400"/>
                  </a:lnTo>
                  <a:lnTo>
                    <a:pt x="432555" y="234300"/>
                  </a:lnTo>
                  <a:lnTo>
                    <a:pt x="0" y="234300"/>
                  </a:lnTo>
                  <a:lnTo>
                    <a:pt x="0" y="78100"/>
                  </a:lnTo>
                  <a:close/>
                </a:path>
              </a:pathLst>
            </a:custGeom>
            <a:ln w="15875">
              <a:solidFill>
                <a:srgbClr val="6E9217"/>
              </a:solidFill>
            </a:ln>
          </p:spPr>
          <p:txBody>
            <a:bodyPr wrap="square" lIns="0" tIns="0" rIns="0" bIns="0" rtlCol="0"/>
            <a:lstStyle/>
            <a:p>
              <a:endParaRPr/>
            </a:p>
          </p:txBody>
        </p:sp>
      </p:grpSp>
      <p:grpSp>
        <p:nvGrpSpPr>
          <p:cNvPr id="77" name="object 77"/>
          <p:cNvGrpSpPr/>
          <p:nvPr/>
        </p:nvGrpSpPr>
        <p:grpSpPr>
          <a:xfrm>
            <a:off x="4299612" y="4583635"/>
            <a:ext cx="605155" cy="328295"/>
            <a:chOff x="4299612" y="4583635"/>
            <a:chExt cx="605155" cy="328295"/>
          </a:xfrm>
        </p:grpSpPr>
        <p:sp>
          <p:nvSpPr>
            <p:cNvPr id="78" name="object 78"/>
            <p:cNvSpPr/>
            <p:nvPr/>
          </p:nvSpPr>
          <p:spPr>
            <a:xfrm>
              <a:off x="4307550" y="4591573"/>
              <a:ext cx="589280" cy="312420"/>
            </a:xfrm>
            <a:custGeom>
              <a:avLst/>
              <a:gdLst/>
              <a:ahLst/>
              <a:cxnLst/>
              <a:rect l="l" t="t" r="r" b="b"/>
              <a:pathLst>
                <a:path w="589279" h="312420">
                  <a:moveTo>
                    <a:pt x="432555" y="0"/>
                  </a:moveTo>
                  <a:lnTo>
                    <a:pt x="432555" y="78099"/>
                  </a:lnTo>
                  <a:lnTo>
                    <a:pt x="0" y="78099"/>
                  </a:lnTo>
                  <a:lnTo>
                    <a:pt x="0" y="234299"/>
                  </a:lnTo>
                  <a:lnTo>
                    <a:pt x="432555" y="234299"/>
                  </a:lnTo>
                  <a:lnTo>
                    <a:pt x="432555" y="312399"/>
                  </a:lnTo>
                  <a:lnTo>
                    <a:pt x="588755" y="156199"/>
                  </a:lnTo>
                  <a:lnTo>
                    <a:pt x="432555" y="0"/>
                  </a:lnTo>
                  <a:close/>
                </a:path>
              </a:pathLst>
            </a:custGeom>
            <a:solidFill>
              <a:srgbClr val="98C723"/>
            </a:solidFill>
          </p:spPr>
          <p:txBody>
            <a:bodyPr wrap="square" lIns="0" tIns="0" rIns="0" bIns="0" rtlCol="0"/>
            <a:lstStyle/>
            <a:p>
              <a:endParaRPr/>
            </a:p>
          </p:txBody>
        </p:sp>
        <p:sp>
          <p:nvSpPr>
            <p:cNvPr id="79" name="object 79"/>
            <p:cNvSpPr/>
            <p:nvPr/>
          </p:nvSpPr>
          <p:spPr>
            <a:xfrm>
              <a:off x="4307550" y="4591573"/>
              <a:ext cx="589280" cy="312420"/>
            </a:xfrm>
            <a:custGeom>
              <a:avLst/>
              <a:gdLst/>
              <a:ahLst/>
              <a:cxnLst/>
              <a:rect l="l" t="t" r="r" b="b"/>
              <a:pathLst>
                <a:path w="589279" h="312420">
                  <a:moveTo>
                    <a:pt x="0" y="78100"/>
                  </a:moveTo>
                  <a:lnTo>
                    <a:pt x="432555" y="78100"/>
                  </a:lnTo>
                  <a:lnTo>
                    <a:pt x="432555" y="0"/>
                  </a:lnTo>
                  <a:lnTo>
                    <a:pt x="588755" y="156200"/>
                  </a:lnTo>
                  <a:lnTo>
                    <a:pt x="432555" y="312400"/>
                  </a:lnTo>
                  <a:lnTo>
                    <a:pt x="432555" y="234300"/>
                  </a:lnTo>
                  <a:lnTo>
                    <a:pt x="0" y="234300"/>
                  </a:lnTo>
                  <a:lnTo>
                    <a:pt x="0" y="78100"/>
                  </a:lnTo>
                  <a:close/>
                </a:path>
              </a:pathLst>
            </a:custGeom>
            <a:ln w="15875">
              <a:solidFill>
                <a:srgbClr val="6E9217"/>
              </a:solidFill>
            </a:ln>
          </p:spPr>
          <p:txBody>
            <a:bodyPr wrap="square" lIns="0" tIns="0" rIns="0" bIns="0" rtlCol="0"/>
            <a:lstStyle/>
            <a:p>
              <a:endParaRPr/>
            </a:p>
          </p:txBody>
        </p:sp>
      </p:grpSp>
      <p:sp>
        <p:nvSpPr>
          <p:cNvPr id="80" name="object 80"/>
          <p:cNvSpPr txBox="1">
            <a:spLocks noGrp="1"/>
          </p:cNvSpPr>
          <p:nvPr>
            <p:ph type="title"/>
          </p:nvPr>
        </p:nvSpPr>
        <p:spPr>
          <a:xfrm>
            <a:off x="640199" y="370332"/>
            <a:ext cx="4973320" cy="513080"/>
          </a:xfrm>
          <a:prstGeom prst="rect">
            <a:avLst/>
          </a:prstGeom>
        </p:spPr>
        <p:txBody>
          <a:bodyPr vert="horz" wrap="square" lIns="0" tIns="12700" rIns="0" bIns="0" rtlCol="0">
            <a:spAutoFit/>
          </a:bodyPr>
          <a:lstStyle/>
          <a:p>
            <a:pPr marL="12700">
              <a:lnSpc>
                <a:spcPct val="100000"/>
              </a:lnSpc>
              <a:spcBef>
                <a:spcPts val="100"/>
              </a:spcBef>
            </a:pPr>
            <a:r>
              <a:rPr spc="5" dirty="0"/>
              <a:t>Automated Process</a:t>
            </a:r>
            <a:r>
              <a:rPr dirty="0"/>
              <a:t> </a:t>
            </a:r>
            <a:r>
              <a:rPr spc="5" dirty="0"/>
              <a:t>Discovery</a:t>
            </a:r>
          </a:p>
        </p:txBody>
      </p:sp>
      <p:sp>
        <p:nvSpPr>
          <p:cNvPr id="81" name="object 81"/>
          <p:cNvSpPr txBox="1"/>
          <p:nvPr/>
        </p:nvSpPr>
        <p:spPr>
          <a:xfrm>
            <a:off x="9000279" y="6217920"/>
            <a:ext cx="161925" cy="193040"/>
          </a:xfrm>
          <a:prstGeom prst="rect">
            <a:avLst/>
          </a:prstGeom>
        </p:spPr>
        <p:txBody>
          <a:bodyPr vert="horz" wrap="square" lIns="0" tIns="12700" rIns="0" bIns="0" rtlCol="0">
            <a:spAutoFit/>
          </a:bodyPr>
          <a:lstStyle/>
          <a:p>
            <a:pPr marL="12700">
              <a:lnSpc>
                <a:spcPct val="100000"/>
              </a:lnSpc>
              <a:spcBef>
                <a:spcPts val="100"/>
              </a:spcBef>
            </a:pPr>
            <a:r>
              <a:rPr sz="1100" spc="-25" dirty="0">
                <a:latin typeface="Calibri"/>
                <a:cs typeface="Calibri"/>
              </a:rPr>
              <a:t>66</a:t>
            </a:r>
            <a:endParaRPr sz="11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26670" rIns="0" bIns="0" rtlCol="0">
            <a:spAutoFit/>
          </a:bodyPr>
          <a:lstStyle/>
          <a:p>
            <a:pPr marL="12700" marR="51435">
              <a:lnSpc>
                <a:spcPts val="2110"/>
              </a:lnSpc>
              <a:spcBef>
                <a:spcPts val="210"/>
              </a:spcBef>
            </a:pPr>
            <a:r>
              <a:rPr spc="-10" dirty="0"/>
              <a:t>Process</a:t>
            </a:r>
            <a:r>
              <a:rPr dirty="0"/>
              <a:t> </a:t>
            </a:r>
            <a:r>
              <a:rPr spc="-5" dirty="0"/>
              <a:t>maps</a:t>
            </a:r>
            <a:r>
              <a:rPr spc="5" dirty="0"/>
              <a:t> </a:t>
            </a:r>
            <a:r>
              <a:rPr spc="-15" dirty="0"/>
              <a:t>over-generalize:</a:t>
            </a:r>
            <a:r>
              <a:rPr spc="15" dirty="0"/>
              <a:t> </a:t>
            </a:r>
            <a:r>
              <a:rPr spc="-5" dirty="0"/>
              <a:t>some</a:t>
            </a:r>
            <a:r>
              <a:rPr spc="10" dirty="0"/>
              <a:t> </a:t>
            </a:r>
            <a:r>
              <a:rPr spc="-5" dirty="0"/>
              <a:t>paths</a:t>
            </a:r>
            <a:r>
              <a:rPr spc="5" dirty="0"/>
              <a:t> </a:t>
            </a:r>
            <a:r>
              <a:rPr dirty="0"/>
              <a:t>of</a:t>
            </a:r>
            <a:r>
              <a:rPr spc="10" dirty="0"/>
              <a:t> </a:t>
            </a:r>
            <a:r>
              <a:rPr dirty="0"/>
              <a:t>a </a:t>
            </a:r>
            <a:r>
              <a:rPr spc="-10" dirty="0"/>
              <a:t>process</a:t>
            </a:r>
            <a:r>
              <a:rPr spc="5" dirty="0"/>
              <a:t> </a:t>
            </a:r>
            <a:r>
              <a:rPr spc="-5" dirty="0"/>
              <a:t>map</a:t>
            </a:r>
            <a:r>
              <a:rPr spc="10" dirty="0"/>
              <a:t> </a:t>
            </a:r>
            <a:r>
              <a:rPr spc="-5" dirty="0"/>
              <a:t>might</a:t>
            </a:r>
            <a:r>
              <a:rPr spc="10" dirty="0"/>
              <a:t> </a:t>
            </a:r>
            <a:r>
              <a:rPr dirty="0"/>
              <a:t>actually</a:t>
            </a:r>
            <a:r>
              <a:rPr spc="5" dirty="0"/>
              <a:t> </a:t>
            </a:r>
            <a:r>
              <a:rPr dirty="0"/>
              <a:t>not</a:t>
            </a:r>
            <a:r>
              <a:rPr spc="5" dirty="0"/>
              <a:t> </a:t>
            </a:r>
            <a:r>
              <a:rPr spc="-15" dirty="0"/>
              <a:t>exist</a:t>
            </a:r>
            <a:r>
              <a:rPr dirty="0"/>
              <a:t> and</a:t>
            </a:r>
            <a:r>
              <a:rPr spc="15" dirty="0"/>
              <a:t> </a:t>
            </a:r>
            <a:r>
              <a:rPr spc="-5" dirty="0"/>
              <a:t>might</a:t>
            </a:r>
            <a:r>
              <a:rPr spc="5" dirty="0"/>
              <a:t> </a:t>
            </a:r>
            <a:r>
              <a:rPr dirty="0"/>
              <a:t>not </a:t>
            </a:r>
            <a:r>
              <a:rPr spc="-390" dirty="0"/>
              <a:t> </a:t>
            </a:r>
            <a:r>
              <a:rPr spc="-20" dirty="0"/>
              <a:t>make</a:t>
            </a:r>
            <a:r>
              <a:rPr spc="5" dirty="0"/>
              <a:t> </a:t>
            </a:r>
            <a:r>
              <a:rPr spc="-5" dirty="0"/>
              <a:t>sense</a:t>
            </a:r>
          </a:p>
          <a:p>
            <a:pPr marL="424180" marR="5080" indent="-182880">
              <a:lnSpc>
                <a:spcPct val="102400"/>
              </a:lnSpc>
              <a:spcBef>
                <a:spcPts val="330"/>
              </a:spcBef>
              <a:buClr>
                <a:srgbClr val="7F7F7F"/>
              </a:buClr>
              <a:buFont typeface="Arial MT"/>
              <a:buChar char="•"/>
              <a:tabLst>
                <a:tab pos="424180" algn="l"/>
              </a:tabLst>
            </a:pPr>
            <a:r>
              <a:rPr sz="1700" spc="-5" dirty="0"/>
              <a:t>Example:</a:t>
            </a:r>
            <a:r>
              <a:rPr sz="1700" spc="5" dirty="0"/>
              <a:t> </a:t>
            </a:r>
            <a:r>
              <a:rPr sz="1700" spc="-10" dirty="0"/>
              <a:t>Draw</a:t>
            </a:r>
            <a:r>
              <a:rPr sz="1700" spc="15" dirty="0"/>
              <a:t> </a:t>
            </a:r>
            <a:r>
              <a:rPr sz="1700" dirty="0"/>
              <a:t>the</a:t>
            </a:r>
            <a:r>
              <a:rPr sz="1700" spc="5" dirty="0"/>
              <a:t> </a:t>
            </a:r>
            <a:r>
              <a:rPr sz="1700" spc="-5" dirty="0"/>
              <a:t>process</a:t>
            </a:r>
            <a:r>
              <a:rPr sz="1700" spc="10" dirty="0"/>
              <a:t> </a:t>
            </a:r>
            <a:r>
              <a:rPr sz="1700" dirty="0"/>
              <a:t>map</a:t>
            </a:r>
            <a:r>
              <a:rPr sz="1700" spc="10" dirty="0"/>
              <a:t> </a:t>
            </a:r>
            <a:r>
              <a:rPr sz="1700" dirty="0"/>
              <a:t>of</a:t>
            </a:r>
            <a:r>
              <a:rPr sz="1700" spc="10" dirty="0"/>
              <a:t> </a:t>
            </a:r>
            <a:r>
              <a:rPr sz="1700" dirty="0"/>
              <a:t>[</a:t>
            </a:r>
            <a:r>
              <a:rPr sz="1700" spc="10" dirty="0"/>
              <a:t> </a:t>
            </a:r>
            <a:r>
              <a:rPr sz="1700" spc="5" dirty="0"/>
              <a:t>abc, adc,</a:t>
            </a:r>
            <a:r>
              <a:rPr sz="1700" dirty="0"/>
              <a:t> </a:t>
            </a:r>
            <a:r>
              <a:rPr sz="1700" spc="-10" dirty="0"/>
              <a:t>afce,</a:t>
            </a:r>
            <a:r>
              <a:rPr sz="1700" spc="5" dirty="0"/>
              <a:t> </a:t>
            </a:r>
            <a:r>
              <a:rPr sz="1700" spc="-10" dirty="0"/>
              <a:t>afec</a:t>
            </a:r>
            <a:r>
              <a:rPr sz="1700" spc="10" dirty="0"/>
              <a:t> </a:t>
            </a:r>
            <a:r>
              <a:rPr sz="1700" dirty="0"/>
              <a:t>]</a:t>
            </a:r>
            <a:r>
              <a:rPr sz="1700" spc="5" dirty="0"/>
              <a:t> and</a:t>
            </a:r>
            <a:r>
              <a:rPr sz="1700" spc="15" dirty="0"/>
              <a:t> </a:t>
            </a:r>
            <a:r>
              <a:rPr sz="1700" dirty="0"/>
              <a:t>check</a:t>
            </a:r>
            <a:r>
              <a:rPr sz="1700" spc="10" dirty="0"/>
              <a:t> </a:t>
            </a:r>
            <a:r>
              <a:rPr sz="1700" dirty="0"/>
              <a:t>which</a:t>
            </a:r>
            <a:r>
              <a:rPr sz="1700" spc="10" dirty="0"/>
              <a:t> </a:t>
            </a:r>
            <a:r>
              <a:rPr sz="1700" dirty="0"/>
              <a:t>cases</a:t>
            </a:r>
            <a:r>
              <a:rPr sz="1700" spc="15" dirty="0"/>
              <a:t> </a:t>
            </a:r>
            <a:r>
              <a:rPr sz="1700" spc="-5" dirty="0"/>
              <a:t>it</a:t>
            </a:r>
            <a:r>
              <a:rPr sz="1700" spc="10" dirty="0"/>
              <a:t> </a:t>
            </a:r>
            <a:r>
              <a:rPr sz="1700" dirty="0"/>
              <a:t>can</a:t>
            </a:r>
            <a:r>
              <a:rPr sz="1700" spc="10" dirty="0"/>
              <a:t> </a:t>
            </a:r>
            <a:r>
              <a:rPr sz="1700" spc="-10" dirty="0"/>
              <a:t>recognize</a:t>
            </a:r>
            <a:r>
              <a:rPr sz="1700" spc="10" dirty="0"/>
              <a:t> </a:t>
            </a:r>
            <a:r>
              <a:rPr sz="1700" spc="-10" dirty="0"/>
              <a:t>for </a:t>
            </a:r>
            <a:r>
              <a:rPr sz="1700" spc="-370" dirty="0"/>
              <a:t> </a:t>
            </a:r>
            <a:r>
              <a:rPr sz="1700" dirty="0"/>
              <a:t>which </a:t>
            </a:r>
            <a:r>
              <a:rPr sz="1700" spc="-5" dirty="0"/>
              <a:t>there</a:t>
            </a:r>
            <a:r>
              <a:rPr sz="1700" spc="5" dirty="0"/>
              <a:t> </a:t>
            </a:r>
            <a:r>
              <a:rPr sz="1700" spc="-5" dirty="0"/>
              <a:t>is</a:t>
            </a:r>
            <a:r>
              <a:rPr sz="1700" spc="10" dirty="0"/>
              <a:t> </a:t>
            </a:r>
            <a:r>
              <a:rPr sz="1700" dirty="0"/>
              <a:t>no</a:t>
            </a:r>
            <a:r>
              <a:rPr sz="1700" spc="5" dirty="0"/>
              <a:t> </a:t>
            </a:r>
            <a:r>
              <a:rPr sz="1700" dirty="0"/>
              <a:t>support</a:t>
            </a:r>
            <a:r>
              <a:rPr sz="1700" spc="5" dirty="0"/>
              <a:t> </a:t>
            </a:r>
            <a:r>
              <a:rPr sz="1700" spc="-5" dirty="0"/>
              <a:t>in</a:t>
            </a:r>
            <a:r>
              <a:rPr sz="1700" spc="5" dirty="0"/>
              <a:t> </a:t>
            </a:r>
            <a:r>
              <a:rPr sz="1700" dirty="0"/>
              <a:t>the</a:t>
            </a:r>
            <a:r>
              <a:rPr sz="1700" spc="5" dirty="0"/>
              <a:t> </a:t>
            </a:r>
            <a:r>
              <a:rPr sz="1700" spc="-5" dirty="0"/>
              <a:t>event</a:t>
            </a:r>
            <a:r>
              <a:rPr sz="1700" spc="5" dirty="0"/>
              <a:t> </a:t>
            </a:r>
            <a:r>
              <a:rPr sz="1700" spc="-5" dirty="0"/>
              <a:t>log.</a:t>
            </a:r>
            <a:endParaRPr sz="1700"/>
          </a:p>
          <a:p>
            <a:pPr marL="12700" marR="2990850">
              <a:lnSpc>
                <a:spcPts val="2090"/>
              </a:lnSpc>
              <a:spcBef>
                <a:spcPts val="600"/>
              </a:spcBef>
            </a:pPr>
            <a:r>
              <a:rPr spc="-10" dirty="0"/>
              <a:t>Process</a:t>
            </a:r>
            <a:r>
              <a:rPr dirty="0"/>
              <a:t> </a:t>
            </a:r>
            <a:r>
              <a:rPr spc="-5" dirty="0"/>
              <a:t>maps</a:t>
            </a:r>
            <a:r>
              <a:rPr dirty="0"/>
              <a:t> </a:t>
            </a:r>
            <a:r>
              <a:rPr spc="-20" dirty="0"/>
              <a:t>make</a:t>
            </a:r>
            <a:r>
              <a:rPr spc="5" dirty="0"/>
              <a:t> </a:t>
            </a:r>
            <a:r>
              <a:rPr spc="-5" dirty="0"/>
              <a:t>it</a:t>
            </a:r>
            <a:r>
              <a:rPr dirty="0"/>
              <a:t> </a:t>
            </a:r>
            <a:r>
              <a:rPr spc="-5" dirty="0"/>
              <a:t>difficult</a:t>
            </a:r>
            <a:r>
              <a:rPr dirty="0"/>
              <a:t> </a:t>
            </a:r>
            <a:r>
              <a:rPr spc="-10" dirty="0"/>
              <a:t>to</a:t>
            </a:r>
            <a:r>
              <a:rPr spc="5" dirty="0"/>
              <a:t> </a:t>
            </a:r>
            <a:r>
              <a:rPr spc="-5" dirty="0"/>
              <a:t>distinguish</a:t>
            </a:r>
            <a:r>
              <a:rPr spc="5" dirty="0"/>
              <a:t> </a:t>
            </a:r>
            <a:r>
              <a:rPr spc="-5" dirty="0"/>
              <a:t>conditional</a:t>
            </a:r>
            <a:r>
              <a:rPr dirty="0"/>
              <a:t> </a:t>
            </a:r>
            <a:r>
              <a:rPr spc="-5" dirty="0"/>
              <a:t>branching, </a:t>
            </a:r>
            <a:r>
              <a:rPr spc="-390" dirty="0"/>
              <a:t> </a:t>
            </a:r>
            <a:r>
              <a:rPr spc="-10" dirty="0"/>
              <a:t>parallelism</a:t>
            </a:r>
            <a:r>
              <a:rPr spc="-5" dirty="0"/>
              <a:t> and</a:t>
            </a:r>
            <a:r>
              <a:rPr spc="5" dirty="0"/>
              <a:t> </a:t>
            </a:r>
            <a:r>
              <a:rPr spc="-5" dirty="0"/>
              <a:t>loops</a:t>
            </a:r>
          </a:p>
        </p:txBody>
      </p:sp>
      <p:sp>
        <p:nvSpPr>
          <p:cNvPr id="3" name="object 3"/>
          <p:cNvSpPr txBox="1"/>
          <p:nvPr/>
        </p:nvSpPr>
        <p:spPr>
          <a:xfrm>
            <a:off x="337611" y="3179882"/>
            <a:ext cx="5280025" cy="676910"/>
          </a:xfrm>
          <a:prstGeom prst="rect">
            <a:avLst/>
          </a:prstGeom>
        </p:spPr>
        <p:txBody>
          <a:bodyPr vert="horz" wrap="square" lIns="0" tIns="69850" rIns="0" bIns="0" rtlCol="0">
            <a:spAutoFit/>
          </a:bodyPr>
          <a:lstStyle/>
          <a:p>
            <a:pPr marL="424180" indent="-182880">
              <a:lnSpc>
                <a:spcPct val="100000"/>
              </a:lnSpc>
              <a:spcBef>
                <a:spcPts val="550"/>
              </a:spcBef>
              <a:buClr>
                <a:srgbClr val="7F7F7F"/>
              </a:buClr>
              <a:buFont typeface="Arial MT"/>
              <a:buChar char="•"/>
              <a:tabLst>
                <a:tab pos="424180" algn="l"/>
              </a:tabLst>
            </a:pPr>
            <a:r>
              <a:rPr sz="1700" dirty="0">
                <a:solidFill>
                  <a:srgbClr val="404040"/>
                </a:solidFill>
                <a:latin typeface="Calibri"/>
                <a:cs typeface="Calibri"/>
              </a:rPr>
              <a:t>See </a:t>
            </a:r>
            <a:r>
              <a:rPr sz="1700" spc="-5" dirty="0">
                <a:solidFill>
                  <a:srgbClr val="404040"/>
                </a:solidFill>
                <a:latin typeface="Calibri"/>
                <a:cs typeface="Calibri"/>
              </a:rPr>
              <a:t>previous</a:t>
            </a:r>
            <a:r>
              <a:rPr sz="1700" spc="5" dirty="0">
                <a:solidFill>
                  <a:srgbClr val="404040"/>
                </a:solidFill>
                <a:latin typeface="Calibri"/>
                <a:cs typeface="Calibri"/>
              </a:rPr>
              <a:t> </a:t>
            </a:r>
            <a:r>
              <a:rPr sz="1700" spc="-10" dirty="0">
                <a:solidFill>
                  <a:srgbClr val="404040"/>
                </a:solidFill>
                <a:latin typeface="Calibri"/>
                <a:cs typeface="Calibri"/>
              </a:rPr>
              <a:t>example…</a:t>
            </a:r>
            <a:r>
              <a:rPr sz="1700" spc="15" dirty="0">
                <a:solidFill>
                  <a:srgbClr val="404040"/>
                </a:solidFill>
                <a:latin typeface="Calibri"/>
                <a:cs typeface="Calibri"/>
              </a:rPr>
              <a:t> </a:t>
            </a:r>
            <a:r>
              <a:rPr sz="1700" dirty="0">
                <a:solidFill>
                  <a:srgbClr val="404040"/>
                </a:solidFill>
                <a:latin typeface="Calibri"/>
                <a:cs typeface="Calibri"/>
              </a:rPr>
              <a:t>or</a:t>
            </a:r>
            <a:r>
              <a:rPr sz="1700" spc="5" dirty="0">
                <a:solidFill>
                  <a:srgbClr val="404040"/>
                </a:solidFill>
                <a:latin typeface="Calibri"/>
                <a:cs typeface="Calibri"/>
              </a:rPr>
              <a:t> </a:t>
            </a:r>
            <a:r>
              <a:rPr sz="1700" dirty="0">
                <a:solidFill>
                  <a:srgbClr val="404040"/>
                </a:solidFill>
                <a:latin typeface="Calibri"/>
                <a:cs typeface="Calibri"/>
              </a:rPr>
              <a:t>a</a:t>
            </a:r>
            <a:r>
              <a:rPr sz="1700" spc="10" dirty="0">
                <a:solidFill>
                  <a:srgbClr val="404040"/>
                </a:solidFill>
                <a:latin typeface="Calibri"/>
                <a:cs typeface="Calibri"/>
              </a:rPr>
              <a:t> </a:t>
            </a:r>
            <a:r>
              <a:rPr sz="1700" dirty="0">
                <a:solidFill>
                  <a:srgbClr val="404040"/>
                </a:solidFill>
                <a:latin typeface="Calibri"/>
                <a:cs typeface="Calibri"/>
              </a:rPr>
              <a:t>simpler</a:t>
            </a:r>
            <a:r>
              <a:rPr sz="1700" spc="5" dirty="0">
                <a:solidFill>
                  <a:srgbClr val="404040"/>
                </a:solidFill>
                <a:latin typeface="Calibri"/>
                <a:cs typeface="Calibri"/>
              </a:rPr>
              <a:t> </a:t>
            </a:r>
            <a:r>
              <a:rPr sz="1700" dirty="0">
                <a:solidFill>
                  <a:srgbClr val="404040"/>
                </a:solidFill>
                <a:latin typeface="Calibri"/>
                <a:cs typeface="Calibri"/>
              </a:rPr>
              <a:t>one:</a:t>
            </a:r>
            <a:r>
              <a:rPr sz="1700" spc="10" dirty="0">
                <a:solidFill>
                  <a:srgbClr val="404040"/>
                </a:solidFill>
                <a:latin typeface="Calibri"/>
                <a:cs typeface="Calibri"/>
              </a:rPr>
              <a:t> </a:t>
            </a:r>
            <a:r>
              <a:rPr sz="1700" dirty="0">
                <a:solidFill>
                  <a:srgbClr val="404040"/>
                </a:solidFill>
                <a:latin typeface="Calibri"/>
                <a:cs typeface="Calibri"/>
              </a:rPr>
              <a:t>[ </a:t>
            </a:r>
            <a:r>
              <a:rPr sz="1700" spc="5" dirty="0">
                <a:solidFill>
                  <a:srgbClr val="404040"/>
                </a:solidFill>
                <a:latin typeface="Calibri"/>
                <a:cs typeface="Calibri"/>
              </a:rPr>
              <a:t>a</a:t>
            </a:r>
            <a:r>
              <a:rPr sz="1700" u="sng" spc="5" dirty="0">
                <a:solidFill>
                  <a:srgbClr val="404040"/>
                </a:solidFill>
                <a:uFill>
                  <a:solidFill>
                    <a:srgbClr val="404040"/>
                  </a:solidFill>
                </a:uFill>
                <a:latin typeface="Calibri"/>
                <a:cs typeface="Calibri"/>
              </a:rPr>
              <a:t>bc</a:t>
            </a:r>
            <a:r>
              <a:rPr sz="1700" spc="5" dirty="0">
                <a:solidFill>
                  <a:srgbClr val="404040"/>
                </a:solidFill>
                <a:latin typeface="Calibri"/>
                <a:cs typeface="Calibri"/>
              </a:rPr>
              <a:t>d,</a:t>
            </a:r>
            <a:r>
              <a:rPr sz="1700" spc="-5" dirty="0">
                <a:solidFill>
                  <a:srgbClr val="404040"/>
                </a:solidFill>
                <a:latin typeface="Calibri"/>
                <a:cs typeface="Calibri"/>
              </a:rPr>
              <a:t> </a:t>
            </a:r>
            <a:r>
              <a:rPr sz="1700" spc="5" dirty="0">
                <a:solidFill>
                  <a:srgbClr val="404040"/>
                </a:solidFill>
                <a:latin typeface="Calibri"/>
                <a:cs typeface="Calibri"/>
              </a:rPr>
              <a:t>a</a:t>
            </a:r>
            <a:r>
              <a:rPr sz="1700" u="sng" spc="5" dirty="0">
                <a:solidFill>
                  <a:srgbClr val="404040"/>
                </a:solidFill>
                <a:uFill>
                  <a:solidFill>
                    <a:srgbClr val="404040"/>
                  </a:solidFill>
                </a:uFill>
                <a:latin typeface="Calibri"/>
                <a:cs typeface="Calibri"/>
              </a:rPr>
              <a:t>cb</a:t>
            </a:r>
            <a:r>
              <a:rPr sz="1700" spc="5" dirty="0">
                <a:solidFill>
                  <a:srgbClr val="404040"/>
                </a:solidFill>
                <a:latin typeface="Calibri"/>
                <a:cs typeface="Calibri"/>
              </a:rPr>
              <a:t>d</a:t>
            </a:r>
            <a:r>
              <a:rPr sz="1700" spc="10" dirty="0">
                <a:solidFill>
                  <a:srgbClr val="404040"/>
                </a:solidFill>
                <a:latin typeface="Calibri"/>
                <a:cs typeface="Calibri"/>
              </a:rPr>
              <a:t> </a:t>
            </a:r>
            <a:r>
              <a:rPr sz="1700" dirty="0">
                <a:solidFill>
                  <a:srgbClr val="404040"/>
                </a:solidFill>
                <a:latin typeface="Calibri"/>
                <a:cs typeface="Calibri"/>
              </a:rPr>
              <a:t>]</a:t>
            </a:r>
            <a:endParaRPr sz="1700">
              <a:latin typeface="Calibri"/>
              <a:cs typeface="Calibri"/>
            </a:endParaRPr>
          </a:p>
          <a:p>
            <a:pPr marL="12700">
              <a:lnSpc>
                <a:spcPct val="100000"/>
              </a:lnSpc>
              <a:spcBef>
                <a:spcPts val="475"/>
              </a:spcBef>
            </a:pPr>
            <a:r>
              <a:rPr sz="1800" spc="-5" dirty="0">
                <a:solidFill>
                  <a:srgbClr val="404040"/>
                </a:solidFill>
                <a:latin typeface="Calibri"/>
                <a:cs typeface="Calibri"/>
              </a:rPr>
              <a:t>Solution:</a:t>
            </a:r>
            <a:r>
              <a:rPr sz="1800" spc="5" dirty="0">
                <a:solidFill>
                  <a:srgbClr val="404040"/>
                </a:solidFill>
                <a:latin typeface="Calibri"/>
                <a:cs typeface="Calibri"/>
              </a:rPr>
              <a:t> </a:t>
            </a:r>
            <a:r>
              <a:rPr sz="1800" spc="-10" dirty="0">
                <a:solidFill>
                  <a:srgbClr val="404040"/>
                </a:solidFill>
                <a:latin typeface="Calibri"/>
                <a:cs typeface="Calibri"/>
              </a:rPr>
              <a:t>automated</a:t>
            </a:r>
            <a:r>
              <a:rPr sz="1800" spc="10" dirty="0">
                <a:solidFill>
                  <a:srgbClr val="404040"/>
                </a:solidFill>
                <a:latin typeface="Calibri"/>
                <a:cs typeface="Calibri"/>
              </a:rPr>
              <a:t> </a:t>
            </a:r>
            <a:r>
              <a:rPr sz="1800" spc="-5" dirty="0">
                <a:solidFill>
                  <a:srgbClr val="404040"/>
                </a:solidFill>
                <a:latin typeface="Calibri"/>
                <a:cs typeface="Calibri"/>
              </a:rPr>
              <a:t>discovery </a:t>
            </a:r>
            <a:r>
              <a:rPr sz="1800" dirty="0">
                <a:solidFill>
                  <a:srgbClr val="404040"/>
                </a:solidFill>
                <a:latin typeface="Calibri"/>
                <a:cs typeface="Calibri"/>
              </a:rPr>
              <a:t>of</a:t>
            </a:r>
            <a:r>
              <a:rPr sz="1800" spc="5" dirty="0">
                <a:solidFill>
                  <a:srgbClr val="404040"/>
                </a:solidFill>
                <a:latin typeface="Calibri"/>
                <a:cs typeface="Calibri"/>
              </a:rPr>
              <a:t> </a:t>
            </a:r>
            <a:r>
              <a:rPr sz="1800" spc="-5" dirty="0">
                <a:solidFill>
                  <a:srgbClr val="404040"/>
                </a:solidFill>
                <a:latin typeface="Calibri"/>
                <a:cs typeface="Calibri"/>
              </a:rPr>
              <a:t>BPMN models</a:t>
            </a:r>
            <a:endParaRPr sz="1800">
              <a:latin typeface="Calibri"/>
              <a:cs typeface="Calibri"/>
            </a:endParaRPr>
          </a:p>
        </p:txBody>
      </p:sp>
      <p:sp>
        <p:nvSpPr>
          <p:cNvPr id="4" name="object 4"/>
          <p:cNvSpPr txBox="1">
            <a:spLocks noGrp="1"/>
          </p:cNvSpPr>
          <p:nvPr>
            <p:ph type="title"/>
          </p:nvPr>
        </p:nvSpPr>
        <p:spPr>
          <a:xfrm>
            <a:off x="386288" y="662939"/>
            <a:ext cx="4611370" cy="513080"/>
          </a:xfrm>
          <a:prstGeom prst="rect">
            <a:avLst/>
          </a:prstGeom>
        </p:spPr>
        <p:txBody>
          <a:bodyPr vert="horz" wrap="square" lIns="0" tIns="12700" rIns="0" bIns="0" rtlCol="0">
            <a:spAutoFit/>
          </a:bodyPr>
          <a:lstStyle/>
          <a:p>
            <a:pPr marL="12700">
              <a:lnSpc>
                <a:spcPct val="100000"/>
              </a:lnSpc>
              <a:spcBef>
                <a:spcPts val="100"/>
              </a:spcBef>
            </a:pPr>
            <a:r>
              <a:rPr spc="-10" dirty="0"/>
              <a:t>Limitations</a:t>
            </a:r>
            <a:r>
              <a:rPr spc="-15" dirty="0"/>
              <a:t> </a:t>
            </a:r>
            <a:r>
              <a:rPr spc="-5" dirty="0"/>
              <a:t>of</a:t>
            </a:r>
            <a:r>
              <a:rPr spc="-10" dirty="0"/>
              <a:t> </a:t>
            </a:r>
            <a:r>
              <a:rPr spc="-15" dirty="0"/>
              <a:t>process </a:t>
            </a:r>
            <a:r>
              <a:rPr dirty="0"/>
              <a:t>maps</a:t>
            </a:r>
          </a:p>
        </p:txBody>
      </p:sp>
      <p:sp>
        <p:nvSpPr>
          <p:cNvPr id="5" name="object 5"/>
          <p:cNvSpPr/>
          <p:nvPr/>
        </p:nvSpPr>
        <p:spPr>
          <a:xfrm>
            <a:off x="4475279" y="4831800"/>
            <a:ext cx="287655" cy="276225"/>
          </a:xfrm>
          <a:custGeom>
            <a:avLst/>
            <a:gdLst/>
            <a:ahLst/>
            <a:cxnLst/>
            <a:rect l="l" t="t" r="r" b="b"/>
            <a:pathLst>
              <a:path w="287654" h="276225">
                <a:moveTo>
                  <a:pt x="0" y="45950"/>
                </a:moveTo>
                <a:lnTo>
                  <a:pt x="3610" y="28064"/>
                </a:lnTo>
                <a:lnTo>
                  <a:pt x="13458" y="13458"/>
                </a:lnTo>
                <a:lnTo>
                  <a:pt x="28064" y="3611"/>
                </a:lnTo>
                <a:lnTo>
                  <a:pt x="45950" y="0"/>
                </a:lnTo>
                <a:lnTo>
                  <a:pt x="241183" y="0"/>
                </a:lnTo>
                <a:lnTo>
                  <a:pt x="259069" y="3611"/>
                </a:lnTo>
                <a:lnTo>
                  <a:pt x="273675" y="13458"/>
                </a:lnTo>
                <a:lnTo>
                  <a:pt x="283523" y="28064"/>
                </a:lnTo>
                <a:lnTo>
                  <a:pt x="287134" y="45950"/>
                </a:lnTo>
                <a:lnTo>
                  <a:pt x="287134" y="229745"/>
                </a:lnTo>
                <a:lnTo>
                  <a:pt x="283523" y="247631"/>
                </a:lnTo>
                <a:lnTo>
                  <a:pt x="273675" y="262237"/>
                </a:lnTo>
                <a:lnTo>
                  <a:pt x="259069" y="272085"/>
                </a:lnTo>
                <a:lnTo>
                  <a:pt x="241183" y="275696"/>
                </a:lnTo>
                <a:lnTo>
                  <a:pt x="45950" y="275696"/>
                </a:lnTo>
                <a:lnTo>
                  <a:pt x="28064" y="272085"/>
                </a:lnTo>
                <a:lnTo>
                  <a:pt x="13458" y="262237"/>
                </a:lnTo>
                <a:lnTo>
                  <a:pt x="3610" y="247631"/>
                </a:lnTo>
                <a:lnTo>
                  <a:pt x="0" y="229745"/>
                </a:lnTo>
                <a:lnTo>
                  <a:pt x="0" y="45950"/>
                </a:lnTo>
                <a:close/>
              </a:path>
            </a:pathLst>
          </a:custGeom>
          <a:ln w="15875">
            <a:solidFill>
              <a:srgbClr val="000000"/>
            </a:solidFill>
          </a:ln>
        </p:spPr>
        <p:txBody>
          <a:bodyPr wrap="square" lIns="0" tIns="0" rIns="0" bIns="0" rtlCol="0"/>
          <a:lstStyle/>
          <a:p>
            <a:endParaRPr/>
          </a:p>
        </p:txBody>
      </p:sp>
      <p:sp>
        <p:nvSpPr>
          <p:cNvPr id="6" name="object 6"/>
          <p:cNvSpPr txBox="1"/>
          <p:nvPr/>
        </p:nvSpPr>
        <p:spPr>
          <a:xfrm>
            <a:off x="4551377" y="4806188"/>
            <a:ext cx="1352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endParaRPr sz="1800">
              <a:latin typeface="Calibri"/>
              <a:cs typeface="Calibri"/>
            </a:endParaRPr>
          </a:p>
        </p:txBody>
      </p:sp>
      <p:sp>
        <p:nvSpPr>
          <p:cNvPr id="7" name="object 7"/>
          <p:cNvSpPr/>
          <p:nvPr/>
        </p:nvSpPr>
        <p:spPr>
          <a:xfrm>
            <a:off x="4156090" y="5316763"/>
            <a:ext cx="287655" cy="276225"/>
          </a:xfrm>
          <a:custGeom>
            <a:avLst/>
            <a:gdLst/>
            <a:ahLst/>
            <a:cxnLst/>
            <a:rect l="l" t="t" r="r" b="b"/>
            <a:pathLst>
              <a:path w="287654" h="276225">
                <a:moveTo>
                  <a:pt x="0" y="45950"/>
                </a:moveTo>
                <a:lnTo>
                  <a:pt x="3610" y="28064"/>
                </a:lnTo>
                <a:lnTo>
                  <a:pt x="13458" y="13458"/>
                </a:lnTo>
                <a:lnTo>
                  <a:pt x="28064" y="3611"/>
                </a:lnTo>
                <a:lnTo>
                  <a:pt x="45950" y="0"/>
                </a:lnTo>
                <a:lnTo>
                  <a:pt x="241183" y="0"/>
                </a:lnTo>
                <a:lnTo>
                  <a:pt x="259069" y="3611"/>
                </a:lnTo>
                <a:lnTo>
                  <a:pt x="273675" y="13458"/>
                </a:lnTo>
                <a:lnTo>
                  <a:pt x="283523" y="28064"/>
                </a:lnTo>
                <a:lnTo>
                  <a:pt x="287134" y="45950"/>
                </a:lnTo>
                <a:lnTo>
                  <a:pt x="287134" y="229745"/>
                </a:lnTo>
                <a:lnTo>
                  <a:pt x="283523" y="247631"/>
                </a:lnTo>
                <a:lnTo>
                  <a:pt x="273675" y="262237"/>
                </a:lnTo>
                <a:lnTo>
                  <a:pt x="259069" y="272085"/>
                </a:lnTo>
                <a:lnTo>
                  <a:pt x="241183" y="275696"/>
                </a:lnTo>
                <a:lnTo>
                  <a:pt x="45950" y="275696"/>
                </a:lnTo>
                <a:lnTo>
                  <a:pt x="28064" y="272085"/>
                </a:lnTo>
                <a:lnTo>
                  <a:pt x="13458" y="262237"/>
                </a:lnTo>
                <a:lnTo>
                  <a:pt x="3610" y="247631"/>
                </a:lnTo>
                <a:lnTo>
                  <a:pt x="0" y="229745"/>
                </a:lnTo>
                <a:lnTo>
                  <a:pt x="0" y="45950"/>
                </a:lnTo>
                <a:close/>
              </a:path>
            </a:pathLst>
          </a:custGeom>
          <a:ln w="15875">
            <a:solidFill>
              <a:srgbClr val="000000"/>
            </a:solidFill>
          </a:ln>
        </p:spPr>
        <p:txBody>
          <a:bodyPr wrap="square" lIns="0" tIns="0" rIns="0" bIns="0" rtlCol="0"/>
          <a:lstStyle/>
          <a:p>
            <a:endParaRPr/>
          </a:p>
        </p:txBody>
      </p:sp>
      <p:sp>
        <p:nvSpPr>
          <p:cNvPr id="8" name="object 8"/>
          <p:cNvSpPr txBox="1"/>
          <p:nvPr/>
        </p:nvSpPr>
        <p:spPr>
          <a:xfrm>
            <a:off x="4226632" y="5290820"/>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endParaRPr sz="1800">
              <a:latin typeface="Calibri"/>
              <a:cs typeface="Calibri"/>
            </a:endParaRPr>
          </a:p>
        </p:txBody>
      </p:sp>
      <p:sp>
        <p:nvSpPr>
          <p:cNvPr id="9" name="object 9"/>
          <p:cNvSpPr/>
          <p:nvPr/>
        </p:nvSpPr>
        <p:spPr>
          <a:xfrm>
            <a:off x="4804207" y="5302526"/>
            <a:ext cx="287655" cy="276225"/>
          </a:xfrm>
          <a:custGeom>
            <a:avLst/>
            <a:gdLst/>
            <a:ahLst/>
            <a:cxnLst/>
            <a:rect l="l" t="t" r="r" b="b"/>
            <a:pathLst>
              <a:path w="287654" h="276225">
                <a:moveTo>
                  <a:pt x="0" y="45950"/>
                </a:moveTo>
                <a:lnTo>
                  <a:pt x="3610" y="28064"/>
                </a:lnTo>
                <a:lnTo>
                  <a:pt x="13458" y="13458"/>
                </a:lnTo>
                <a:lnTo>
                  <a:pt x="28064" y="3611"/>
                </a:lnTo>
                <a:lnTo>
                  <a:pt x="45950" y="0"/>
                </a:lnTo>
                <a:lnTo>
                  <a:pt x="241183" y="0"/>
                </a:lnTo>
                <a:lnTo>
                  <a:pt x="259069" y="3611"/>
                </a:lnTo>
                <a:lnTo>
                  <a:pt x="273675" y="13458"/>
                </a:lnTo>
                <a:lnTo>
                  <a:pt x="283523" y="28064"/>
                </a:lnTo>
                <a:lnTo>
                  <a:pt x="287134" y="45950"/>
                </a:lnTo>
                <a:lnTo>
                  <a:pt x="287134" y="229745"/>
                </a:lnTo>
                <a:lnTo>
                  <a:pt x="283523" y="247631"/>
                </a:lnTo>
                <a:lnTo>
                  <a:pt x="273675" y="262237"/>
                </a:lnTo>
                <a:lnTo>
                  <a:pt x="259069" y="272085"/>
                </a:lnTo>
                <a:lnTo>
                  <a:pt x="241183" y="275696"/>
                </a:lnTo>
                <a:lnTo>
                  <a:pt x="45950" y="275696"/>
                </a:lnTo>
                <a:lnTo>
                  <a:pt x="28064" y="272085"/>
                </a:lnTo>
                <a:lnTo>
                  <a:pt x="13458" y="262237"/>
                </a:lnTo>
                <a:lnTo>
                  <a:pt x="3610" y="247631"/>
                </a:lnTo>
                <a:lnTo>
                  <a:pt x="0" y="229745"/>
                </a:lnTo>
                <a:lnTo>
                  <a:pt x="0" y="45950"/>
                </a:lnTo>
                <a:close/>
              </a:path>
            </a:pathLst>
          </a:custGeom>
          <a:ln w="15875">
            <a:solidFill>
              <a:srgbClr val="000000"/>
            </a:solidFill>
          </a:ln>
        </p:spPr>
        <p:txBody>
          <a:bodyPr wrap="square" lIns="0" tIns="0" rIns="0" bIns="0" rtlCol="0"/>
          <a:lstStyle/>
          <a:p>
            <a:endParaRPr/>
          </a:p>
        </p:txBody>
      </p:sp>
      <p:sp>
        <p:nvSpPr>
          <p:cNvPr id="10" name="object 10"/>
          <p:cNvSpPr txBox="1"/>
          <p:nvPr/>
        </p:nvSpPr>
        <p:spPr>
          <a:xfrm>
            <a:off x="4886656" y="5278628"/>
            <a:ext cx="1225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a:t>
            </a:r>
            <a:endParaRPr sz="1800">
              <a:latin typeface="Calibri"/>
              <a:cs typeface="Calibri"/>
            </a:endParaRPr>
          </a:p>
        </p:txBody>
      </p:sp>
      <p:grpSp>
        <p:nvGrpSpPr>
          <p:cNvPr id="11" name="object 11"/>
          <p:cNvGrpSpPr/>
          <p:nvPr/>
        </p:nvGrpSpPr>
        <p:grpSpPr>
          <a:xfrm>
            <a:off x="4283203" y="4962517"/>
            <a:ext cx="673100" cy="1111885"/>
            <a:chOff x="4283203" y="4962517"/>
            <a:chExt cx="673100" cy="1111885"/>
          </a:xfrm>
        </p:grpSpPr>
        <p:sp>
          <p:nvSpPr>
            <p:cNvPr id="12" name="object 12"/>
            <p:cNvSpPr/>
            <p:nvPr/>
          </p:nvSpPr>
          <p:spPr>
            <a:xfrm>
              <a:off x="4283202" y="4962524"/>
              <a:ext cx="673100" cy="828675"/>
            </a:xfrm>
            <a:custGeom>
              <a:avLst/>
              <a:gdLst/>
              <a:ahLst/>
              <a:cxnLst/>
              <a:rect l="l" t="t" r="r" b="b"/>
              <a:pathLst>
                <a:path w="673100" h="828675">
                  <a:moveTo>
                    <a:pt x="204457" y="14262"/>
                  </a:moveTo>
                  <a:lnTo>
                    <a:pt x="179692" y="0"/>
                  </a:lnTo>
                  <a:lnTo>
                    <a:pt x="30403" y="259168"/>
                  </a:lnTo>
                  <a:lnTo>
                    <a:pt x="5638" y="244906"/>
                  </a:lnTo>
                  <a:lnTo>
                    <a:pt x="0" y="340588"/>
                  </a:lnTo>
                  <a:lnTo>
                    <a:pt x="79921" y="287693"/>
                  </a:lnTo>
                  <a:lnTo>
                    <a:pt x="76657" y="285813"/>
                  </a:lnTo>
                  <a:lnTo>
                    <a:pt x="55168" y="273431"/>
                  </a:lnTo>
                  <a:lnTo>
                    <a:pt x="204457" y="14262"/>
                  </a:lnTo>
                  <a:close/>
                </a:path>
                <a:path w="673100" h="828675">
                  <a:moveTo>
                    <a:pt x="348297" y="828090"/>
                  </a:moveTo>
                  <a:lnTo>
                    <a:pt x="332917" y="804989"/>
                  </a:lnTo>
                  <a:lnTo>
                    <a:pt x="295211" y="748296"/>
                  </a:lnTo>
                  <a:lnTo>
                    <a:pt x="281000" y="773099"/>
                  </a:lnTo>
                  <a:lnTo>
                    <a:pt x="23177" y="625436"/>
                  </a:lnTo>
                  <a:lnTo>
                    <a:pt x="8978" y="650227"/>
                  </a:lnTo>
                  <a:lnTo>
                    <a:pt x="266801" y="797890"/>
                  </a:lnTo>
                  <a:lnTo>
                    <a:pt x="252603" y="822680"/>
                  </a:lnTo>
                  <a:lnTo>
                    <a:pt x="348297" y="828090"/>
                  </a:lnTo>
                  <a:close/>
                </a:path>
                <a:path w="673100" h="828675">
                  <a:moveTo>
                    <a:pt x="664565" y="340004"/>
                  </a:moveTo>
                  <a:lnTo>
                    <a:pt x="662101" y="284543"/>
                  </a:lnTo>
                  <a:lnTo>
                    <a:pt x="660311" y="244259"/>
                  </a:lnTo>
                  <a:lnTo>
                    <a:pt x="635342" y="258165"/>
                  </a:lnTo>
                  <a:lnTo>
                    <a:pt x="491693" y="177"/>
                  </a:lnTo>
                  <a:lnTo>
                    <a:pt x="466725" y="14084"/>
                  </a:lnTo>
                  <a:lnTo>
                    <a:pt x="610374" y="272059"/>
                  </a:lnTo>
                  <a:lnTo>
                    <a:pt x="585419" y="285965"/>
                  </a:lnTo>
                  <a:lnTo>
                    <a:pt x="664565" y="340004"/>
                  </a:lnTo>
                  <a:close/>
                </a:path>
                <a:path w="673100" h="828675">
                  <a:moveTo>
                    <a:pt x="672528" y="627570"/>
                  </a:moveTo>
                  <a:lnTo>
                    <a:pt x="656602" y="603846"/>
                  </a:lnTo>
                  <a:lnTo>
                    <a:pt x="411492" y="768438"/>
                  </a:lnTo>
                  <a:lnTo>
                    <a:pt x="395566" y="744715"/>
                  </a:lnTo>
                  <a:lnTo>
                    <a:pt x="348297" y="828090"/>
                  </a:lnTo>
                  <a:lnTo>
                    <a:pt x="443357" y="815886"/>
                  </a:lnTo>
                  <a:lnTo>
                    <a:pt x="432777" y="800125"/>
                  </a:lnTo>
                  <a:lnTo>
                    <a:pt x="427431" y="792162"/>
                  </a:lnTo>
                  <a:lnTo>
                    <a:pt x="672528" y="627570"/>
                  </a:lnTo>
                  <a:close/>
                </a:path>
              </a:pathLst>
            </a:custGeom>
            <a:solidFill>
              <a:srgbClr val="000000"/>
            </a:solidFill>
          </p:spPr>
          <p:txBody>
            <a:bodyPr wrap="square" lIns="0" tIns="0" rIns="0" bIns="0" rtlCol="0"/>
            <a:lstStyle/>
            <a:p>
              <a:endParaRPr/>
            </a:p>
          </p:txBody>
        </p:sp>
        <p:sp>
          <p:nvSpPr>
            <p:cNvPr id="13" name="object 13"/>
            <p:cNvSpPr/>
            <p:nvPr/>
          </p:nvSpPr>
          <p:spPr>
            <a:xfrm>
              <a:off x="4487932" y="5790614"/>
              <a:ext cx="287655" cy="276225"/>
            </a:xfrm>
            <a:custGeom>
              <a:avLst/>
              <a:gdLst/>
              <a:ahLst/>
              <a:cxnLst/>
              <a:rect l="l" t="t" r="r" b="b"/>
              <a:pathLst>
                <a:path w="287654" h="276225">
                  <a:moveTo>
                    <a:pt x="0" y="45950"/>
                  </a:moveTo>
                  <a:lnTo>
                    <a:pt x="3610" y="28064"/>
                  </a:lnTo>
                  <a:lnTo>
                    <a:pt x="13458" y="13458"/>
                  </a:lnTo>
                  <a:lnTo>
                    <a:pt x="28064" y="3611"/>
                  </a:lnTo>
                  <a:lnTo>
                    <a:pt x="45950" y="0"/>
                  </a:lnTo>
                  <a:lnTo>
                    <a:pt x="241183" y="0"/>
                  </a:lnTo>
                  <a:lnTo>
                    <a:pt x="259069" y="3611"/>
                  </a:lnTo>
                  <a:lnTo>
                    <a:pt x="273675" y="13458"/>
                  </a:lnTo>
                  <a:lnTo>
                    <a:pt x="283523" y="28064"/>
                  </a:lnTo>
                  <a:lnTo>
                    <a:pt x="287134" y="45950"/>
                  </a:lnTo>
                  <a:lnTo>
                    <a:pt x="287134" y="229745"/>
                  </a:lnTo>
                  <a:lnTo>
                    <a:pt x="283523" y="247631"/>
                  </a:lnTo>
                  <a:lnTo>
                    <a:pt x="273675" y="262237"/>
                  </a:lnTo>
                  <a:lnTo>
                    <a:pt x="259069" y="272085"/>
                  </a:lnTo>
                  <a:lnTo>
                    <a:pt x="241183" y="275696"/>
                  </a:lnTo>
                  <a:lnTo>
                    <a:pt x="45950" y="275696"/>
                  </a:lnTo>
                  <a:lnTo>
                    <a:pt x="28064" y="272085"/>
                  </a:lnTo>
                  <a:lnTo>
                    <a:pt x="13458" y="262237"/>
                  </a:lnTo>
                  <a:lnTo>
                    <a:pt x="3610" y="247631"/>
                  </a:lnTo>
                  <a:lnTo>
                    <a:pt x="0" y="229745"/>
                  </a:lnTo>
                  <a:lnTo>
                    <a:pt x="0" y="45950"/>
                  </a:lnTo>
                  <a:close/>
                </a:path>
              </a:pathLst>
            </a:custGeom>
            <a:ln w="15875">
              <a:solidFill>
                <a:srgbClr val="000000"/>
              </a:solidFill>
            </a:ln>
          </p:spPr>
          <p:txBody>
            <a:bodyPr wrap="square" lIns="0" tIns="0" rIns="0" bIns="0" rtlCol="0"/>
            <a:lstStyle/>
            <a:p>
              <a:endParaRPr/>
            </a:p>
          </p:txBody>
        </p:sp>
      </p:grpSp>
      <p:sp>
        <p:nvSpPr>
          <p:cNvPr id="14" name="object 14"/>
          <p:cNvSpPr txBox="1"/>
          <p:nvPr/>
        </p:nvSpPr>
        <p:spPr>
          <a:xfrm>
            <a:off x="4558474" y="5766308"/>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d</a:t>
            </a:r>
            <a:endParaRPr sz="1800">
              <a:latin typeface="Calibri"/>
              <a:cs typeface="Calibri"/>
            </a:endParaRPr>
          </a:p>
        </p:txBody>
      </p:sp>
      <p:grpSp>
        <p:nvGrpSpPr>
          <p:cNvPr id="15" name="object 15"/>
          <p:cNvGrpSpPr/>
          <p:nvPr/>
        </p:nvGrpSpPr>
        <p:grpSpPr>
          <a:xfrm>
            <a:off x="4443333" y="4435944"/>
            <a:ext cx="361950" cy="2044700"/>
            <a:chOff x="4443333" y="4435944"/>
            <a:chExt cx="361950" cy="2044700"/>
          </a:xfrm>
        </p:grpSpPr>
        <p:sp>
          <p:nvSpPr>
            <p:cNvPr id="16" name="object 16"/>
            <p:cNvSpPr/>
            <p:nvPr/>
          </p:nvSpPr>
          <p:spPr>
            <a:xfrm>
              <a:off x="4524973" y="4443882"/>
              <a:ext cx="183515" cy="177800"/>
            </a:xfrm>
            <a:custGeom>
              <a:avLst/>
              <a:gdLst/>
              <a:ahLst/>
              <a:cxnLst/>
              <a:rect l="l" t="t" r="r" b="b"/>
              <a:pathLst>
                <a:path w="183514" h="177800">
                  <a:moveTo>
                    <a:pt x="91577" y="0"/>
                  </a:moveTo>
                  <a:lnTo>
                    <a:pt x="55931" y="6968"/>
                  </a:lnTo>
                  <a:lnTo>
                    <a:pt x="26822" y="25972"/>
                  </a:lnTo>
                  <a:lnTo>
                    <a:pt x="7196" y="54159"/>
                  </a:lnTo>
                  <a:lnTo>
                    <a:pt x="0" y="88676"/>
                  </a:lnTo>
                  <a:lnTo>
                    <a:pt x="7196" y="123194"/>
                  </a:lnTo>
                  <a:lnTo>
                    <a:pt x="26822" y="151381"/>
                  </a:lnTo>
                  <a:lnTo>
                    <a:pt x="55931" y="170385"/>
                  </a:lnTo>
                  <a:lnTo>
                    <a:pt x="91577" y="177354"/>
                  </a:lnTo>
                  <a:lnTo>
                    <a:pt x="127222" y="170385"/>
                  </a:lnTo>
                  <a:lnTo>
                    <a:pt x="156331" y="151381"/>
                  </a:lnTo>
                  <a:lnTo>
                    <a:pt x="175956" y="123194"/>
                  </a:lnTo>
                  <a:lnTo>
                    <a:pt x="183153" y="88676"/>
                  </a:lnTo>
                  <a:lnTo>
                    <a:pt x="175956" y="54159"/>
                  </a:lnTo>
                  <a:lnTo>
                    <a:pt x="156331" y="25972"/>
                  </a:lnTo>
                  <a:lnTo>
                    <a:pt x="127222" y="6968"/>
                  </a:lnTo>
                  <a:lnTo>
                    <a:pt x="91577" y="0"/>
                  </a:lnTo>
                  <a:close/>
                </a:path>
              </a:pathLst>
            </a:custGeom>
            <a:solidFill>
              <a:srgbClr val="92D050"/>
            </a:solidFill>
          </p:spPr>
          <p:txBody>
            <a:bodyPr wrap="square" lIns="0" tIns="0" rIns="0" bIns="0" rtlCol="0"/>
            <a:lstStyle/>
            <a:p>
              <a:endParaRPr/>
            </a:p>
          </p:txBody>
        </p:sp>
        <p:sp>
          <p:nvSpPr>
            <p:cNvPr id="17" name="object 17"/>
            <p:cNvSpPr/>
            <p:nvPr/>
          </p:nvSpPr>
          <p:spPr>
            <a:xfrm>
              <a:off x="4524973" y="4443882"/>
              <a:ext cx="183515" cy="177800"/>
            </a:xfrm>
            <a:custGeom>
              <a:avLst/>
              <a:gdLst/>
              <a:ahLst/>
              <a:cxnLst/>
              <a:rect l="l" t="t" r="r" b="b"/>
              <a:pathLst>
                <a:path w="183514" h="177800">
                  <a:moveTo>
                    <a:pt x="0" y="88677"/>
                  </a:moveTo>
                  <a:lnTo>
                    <a:pt x="7196" y="54160"/>
                  </a:lnTo>
                  <a:lnTo>
                    <a:pt x="26822" y="25973"/>
                  </a:lnTo>
                  <a:lnTo>
                    <a:pt x="55931" y="6968"/>
                  </a:lnTo>
                  <a:lnTo>
                    <a:pt x="91577" y="0"/>
                  </a:lnTo>
                  <a:lnTo>
                    <a:pt x="127222" y="6968"/>
                  </a:lnTo>
                  <a:lnTo>
                    <a:pt x="156331" y="25973"/>
                  </a:lnTo>
                  <a:lnTo>
                    <a:pt x="175957" y="54160"/>
                  </a:lnTo>
                  <a:lnTo>
                    <a:pt x="183154" y="88677"/>
                  </a:lnTo>
                  <a:lnTo>
                    <a:pt x="175957" y="123194"/>
                  </a:lnTo>
                  <a:lnTo>
                    <a:pt x="156331" y="151381"/>
                  </a:lnTo>
                  <a:lnTo>
                    <a:pt x="127222" y="170386"/>
                  </a:lnTo>
                  <a:lnTo>
                    <a:pt x="91577" y="177355"/>
                  </a:lnTo>
                  <a:lnTo>
                    <a:pt x="55931" y="170386"/>
                  </a:lnTo>
                  <a:lnTo>
                    <a:pt x="26822" y="151381"/>
                  </a:lnTo>
                  <a:lnTo>
                    <a:pt x="7196" y="123194"/>
                  </a:lnTo>
                  <a:lnTo>
                    <a:pt x="0" y="88677"/>
                  </a:lnTo>
                  <a:close/>
                </a:path>
              </a:pathLst>
            </a:custGeom>
            <a:ln w="15875">
              <a:solidFill>
                <a:srgbClr val="826A47"/>
              </a:solidFill>
            </a:ln>
          </p:spPr>
          <p:txBody>
            <a:bodyPr wrap="square" lIns="0" tIns="0" rIns="0" bIns="0" rtlCol="0"/>
            <a:lstStyle/>
            <a:p>
              <a:endParaRPr/>
            </a:p>
          </p:txBody>
        </p:sp>
        <p:sp>
          <p:nvSpPr>
            <p:cNvPr id="18" name="object 18"/>
            <p:cNvSpPr/>
            <p:nvPr/>
          </p:nvSpPr>
          <p:spPr>
            <a:xfrm>
              <a:off x="4572773" y="4622834"/>
              <a:ext cx="85725" cy="216535"/>
            </a:xfrm>
            <a:custGeom>
              <a:avLst/>
              <a:gdLst/>
              <a:ahLst/>
              <a:cxnLst/>
              <a:rect l="l" t="t" r="r" b="b"/>
              <a:pathLst>
                <a:path w="85725" h="216535">
                  <a:moveTo>
                    <a:pt x="57150" y="0"/>
                  </a:moveTo>
                  <a:lnTo>
                    <a:pt x="28575" y="0"/>
                  </a:lnTo>
                  <a:lnTo>
                    <a:pt x="28575" y="85725"/>
                  </a:lnTo>
                  <a:lnTo>
                    <a:pt x="57150" y="85725"/>
                  </a:lnTo>
                  <a:lnTo>
                    <a:pt x="57150" y="0"/>
                  </a:lnTo>
                  <a:close/>
                </a:path>
                <a:path w="85725" h="216535">
                  <a:moveTo>
                    <a:pt x="28574" y="130445"/>
                  </a:moveTo>
                  <a:lnTo>
                    <a:pt x="0" y="130445"/>
                  </a:lnTo>
                  <a:lnTo>
                    <a:pt x="42861" y="216170"/>
                  </a:lnTo>
                  <a:lnTo>
                    <a:pt x="78581" y="144733"/>
                  </a:lnTo>
                  <a:lnTo>
                    <a:pt x="28573" y="144733"/>
                  </a:lnTo>
                  <a:lnTo>
                    <a:pt x="28574" y="130445"/>
                  </a:lnTo>
                  <a:close/>
                </a:path>
                <a:path w="85725" h="216535">
                  <a:moveTo>
                    <a:pt x="57150" y="114300"/>
                  </a:moveTo>
                  <a:lnTo>
                    <a:pt x="28575" y="114300"/>
                  </a:lnTo>
                  <a:lnTo>
                    <a:pt x="28573" y="144733"/>
                  </a:lnTo>
                  <a:lnTo>
                    <a:pt x="57148" y="144733"/>
                  </a:lnTo>
                  <a:lnTo>
                    <a:pt x="57150" y="114300"/>
                  </a:lnTo>
                  <a:close/>
                </a:path>
                <a:path w="85725" h="216535">
                  <a:moveTo>
                    <a:pt x="85725" y="130445"/>
                  </a:moveTo>
                  <a:lnTo>
                    <a:pt x="57149" y="130445"/>
                  </a:lnTo>
                  <a:lnTo>
                    <a:pt x="57148" y="144733"/>
                  </a:lnTo>
                  <a:lnTo>
                    <a:pt x="78581" y="144733"/>
                  </a:lnTo>
                  <a:lnTo>
                    <a:pt x="85725" y="130445"/>
                  </a:lnTo>
                  <a:close/>
                </a:path>
              </a:pathLst>
            </a:custGeom>
            <a:solidFill>
              <a:srgbClr val="000000"/>
            </a:solidFill>
          </p:spPr>
          <p:txBody>
            <a:bodyPr wrap="square" lIns="0" tIns="0" rIns="0" bIns="0" rtlCol="0"/>
            <a:lstStyle/>
            <a:p>
              <a:endParaRPr/>
            </a:p>
          </p:txBody>
        </p:sp>
        <p:sp>
          <p:nvSpPr>
            <p:cNvPr id="19" name="object 19"/>
            <p:cNvSpPr/>
            <p:nvPr/>
          </p:nvSpPr>
          <p:spPr>
            <a:xfrm>
              <a:off x="4539922" y="6295256"/>
              <a:ext cx="183515" cy="177800"/>
            </a:xfrm>
            <a:custGeom>
              <a:avLst/>
              <a:gdLst/>
              <a:ahLst/>
              <a:cxnLst/>
              <a:rect l="l" t="t" r="r" b="b"/>
              <a:pathLst>
                <a:path w="183514" h="177800">
                  <a:moveTo>
                    <a:pt x="91577" y="0"/>
                  </a:moveTo>
                  <a:lnTo>
                    <a:pt x="55931" y="6968"/>
                  </a:lnTo>
                  <a:lnTo>
                    <a:pt x="26822" y="25973"/>
                  </a:lnTo>
                  <a:lnTo>
                    <a:pt x="7196" y="54160"/>
                  </a:lnTo>
                  <a:lnTo>
                    <a:pt x="0" y="88677"/>
                  </a:lnTo>
                  <a:lnTo>
                    <a:pt x="7196" y="123194"/>
                  </a:lnTo>
                  <a:lnTo>
                    <a:pt x="26822" y="151381"/>
                  </a:lnTo>
                  <a:lnTo>
                    <a:pt x="55931" y="170386"/>
                  </a:lnTo>
                  <a:lnTo>
                    <a:pt x="91577" y="177354"/>
                  </a:lnTo>
                  <a:lnTo>
                    <a:pt x="127223" y="170386"/>
                  </a:lnTo>
                  <a:lnTo>
                    <a:pt x="156331" y="151381"/>
                  </a:lnTo>
                  <a:lnTo>
                    <a:pt x="175957" y="123194"/>
                  </a:lnTo>
                  <a:lnTo>
                    <a:pt x="183154" y="88677"/>
                  </a:lnTo>
                  <a:lnTo>
                    <a:pt x="175957" y="54160"/>
                  </a:lnTo>
                  <a:lnTo>
                    <a:pt x="156331" y="25973"/>
                  </a:lnTo>
                  <a:lnTo>
                    <a:pt x="127223" y="6968"/>
                  </a:lnTo>
                  <a:lnTo>
                    <a:pt x="91577" y="0"/>
                  </a:lnTo>
                  <a:close/>
                </a:path>
              </a:pathLst>
            </a:custGeom>
            <a:solidFill>
              <a:srgbClr val="9BD0D5"/>
            </a:solidFill>
          </p:spPr>
          <p:txBody>
            <a:bodyPr wrap="square" lIns="0" tIns="0" rIns="0" bIns="0" rtlCol="0"/>
            <a:lstStyle/>
            <a:p>
              <a:endParaRPr/>
            </a:p>
          </p:txBody>
        </p:sp>
        <p:sp>
          <p:nvSpPr>
            <p:cNvPr id="20" name="object 20"/>
            <p:cNvSpPr/>
            <p:nvPr/>
          </p:nvSpPr>
          <p:spPr>
            <a:xfrm>
              <a:off x="4539922" y="6295256"/>
              <a:ext cx="183515" cy="177800"/>
            </a:xfrm>
            <a:custGeom>
              <a:avLst/>
              <a:gdLst/>
              <a:ahLst/>
              <a:cxnLst/>
              <a:rect l="l" t="t" r="r" b="b"/>
              <a:pathLst>
                <a:path w="183514" h="177800">
                  <a:moveTo>
                    <a:pt x="0" y="88677"/>
                  </a:moveTo>
                  <a:lnTo>
                    <a:pt x="7196" y="54160"/>
                  </a:lnTo>
                  <a:lnTo>
                    <a:pt x="26822" y="25973"/>
                  </a:lnTo>
                  <a:lnTo>
                    <a:pt x="55931" y="6968"/>
                  </a:lnTo>
                  <a:lnTo>
                    <a:pt x="91577" y="0"/>
                  </a:lnTo>
                  <a:lnTo>
                    <a:pt x="127222" y="6968"/>
                  </a:lnTo>
                  <a:lnTo>
                    <a:pt x="156331" y="25973"/>
                  </a:lnTo>
                  <a:lnTo>
                    <a:pt x="175957" y="54160"/>
                  </a:lnTo>
                  <a:lnTo>
                    <a:pt x="183154" y="88677"/>
                  </a:lnTo>
                  <a:lnTo>
                    <a:pt x="175957" y="123194"/>
                  </a:lnTo>
                  <a:lnTo>
                    <a:pt x="156331" y="151381"/>
                  </a:lnTo>
                  <a:lnTo>
                    <a:pt x="127222" y="170386"/>
                  </a:lnTo>
                  <a:lnTo>
                    <a:pt x="91577" y="177355"/>
                  </a:lnTo>
                  <a:lnTo>
                    <a:pt x="55931" y="170386"/>
                  </a:lnTo>
                  <a:lnTo>
                    <a:pt x="26822" y="151381"/>
                  </a:lnTo>
                  <a:lnTo>
                    <a:pt x="7196" y="123194"/>
                  </a:lnTo>
                  <a:lnTo>
                    <a:pt x="0" y="88677"/>
                  </a:lnTo>
                  <a:close/>
                </a:path>
              </a:pathLst>
            </a:custGeom>
            <a:ln w="15875">
              <a:solidFill>
                <a:srgbClr val="3D8991"/>
              </a:solidFill>
            </a:ln>
          </p:spPr>
          <p:txBody>
            <a:bodyPr wrap="square" lIns="0" tIns="0" rIns="0" bIns="0" rtlCol="0"/>
            <a:lstStyle/>
            <a:p>
              <a:endParaRPr/>
            </a:p>
          </p:txBody>
        </p:sp>
        <p:sp>
          <p:nvSpPr>
            <p:cNvPr id="21" name="object 21"/>
            <p:cNvSpPr/>
            <p:nvPr/>
          </p:nvSpPr>
          <p:spPr>
            <a:xfrm>
              <a:off x="4443323" y="5344108"/>
              <a:ext cx="361950" cy="931544"/>
            </a:xfrm>
            <a:custGeom>
              <a:avLst/>
              <a:gdLst/>
              <a:ahLst/>
              <a:cxnLst/>
              <a:rect l="l" t="t" r="r" b="b"/>
              <a:pathLst>
                <a:path w="361950" h="931545">
                  <a:moveTo>
                    <a:pt x="202463" y="715238"/>
                  </a:moveTo>
                  <a:lnTo>
                    <a:pt x="173888" y="715238"/>
                  </a:lnTo>
                  <a:lnTo>
                    <a:pt x="173888" y="800963"/>
                  </a:lnTo>
                  <a:lnTo>
                    <a:pt x="202463" y="800963"/>
                  </a:lnTo>
                  <a:lnTo>
                    <a:pt x="202463" y="715238"/>
                  </a:lnTo>
                  <a:close/>
                </a:path>
                <a:path w="361950" h="931545">
                  <a:moveTo>
                    <a:pt x="231038" y="845680"/>
                  </a:moveTo>
                  <a:lnTo>
                    <a:pt x="202463" y="845680"/>
                  </a:lnTo>
                  <a:lnTo>
                    <a:pt x="202463" y="829538"/>
                  </a:lnTo>
                  <a:lnTo>
                    <a:pt x="173888" y="829538"/>
                  </a:lnTo>
                  <a:lnTo>
                    <a:pt x="173888" y="845680"/>
                  </a:lnTo>
                  <a:lnTo>
                    <a:pt x="145313" y="845680"/>
                  </a:lnTo>
                  <a:lnTo>
                    <a:pt x="188175" y="931405"/>
                  </a:lnTo>
                  <a:lnTo>
                    <a:pt x="223888" y="859967"/>
                  </a:lnTo>
                  <a:lnTo>
                    <a:pt x="231038" y="845680"/>
                  </a:lnTo>
                  <a:close/>
                </a:path>
                <a:path w="361950" h="931545">
                  <a:moveTo>
                    <a:pt x="361861" y="120611"/>
                  </a:moveTo>
                  <a:lnTo>
                    <a:pt x="355358" y="105206"/>
                  </a:lnTo>
                  <a:lnTo>
                    <a:pt x="359930" y="107010"/>
                  </a:lnTo>
                  <a:lnTo>
                    <a:pt x="348564" y="65252"/>
                  </a:lnTo>
                  <a:lnTo>
                    <a:pt x="334772" y="14516"/>
                  </a:lnTo>
                  <a:lnTo>
                    <a:pt x="311454" y="35369"/>
                  </a:lnTo>
                  <a:lnTo>
                    <a:pt x="301993" y="28422"/>
                  </a:lnTo>
                  <a:lnTo>
                    <a:pt x="256514" y="11925"/>
                  </a:lnTo>
                  <a:lnTo>
                    <a:pt x="212064" y="2324"/>
                  </a:lnTo>
                  <a:lnTo>
                    <a:pt x="189433" y="0"/>
                  </a:lnTo>
                  <a:lnTo>
                    <a:pt x="167462" y="12"/>
                  </a:lnTo>
                  <a:lnTo>
                    <a:pt x="125247" y="6769"/>
                  </a:lnTo>
                  <a:lnTo>
                    <a:pt x="83019" y="20167"/>
                  </a:lnTo>
                  <a:lnTo>
                    <a:pt x="41363" y="37592"/>
                  </a:lnTo>
                  <a:lnTo>
                    <a:pt x="0" y="56946"/>
                  </a:lnTo>
                  <a:lnTo>
                    <a:pt x="12115" y="82829"/>
                  </a:lnTo>
                  <a:lnTo>
                    <a:pt x="53479" y="63474"/>
                  </a:lnTo>
                  <a:lnTo>
                    <a:pt x="94030" y="46532"/>
                  </a:lnTo>
                  <a:lnTo>
                    <a:pt x="113614" y="39751"/>
                  </a:lnTo>
                  <a:lnTo>
                    <a:pt x="133045" y="34264"/>
                  </a:lnTo>
                  <a:lnTo>
                    <a:pt x="152069" y="30416"/>
                  </a:lnTo>
                  <a:lnTo>
                    <a:pt x="170611" y="28422"/>
                  </a:lnTo>
                  <a:lnTo>
                    <a:pt x="189331" y="28575"/>
                  </a:lnTo>
                  <a:lnTo>
                    <a:pt x="229374" y="34544"/>
                  </a:lnTo>
                  <a:lnTo>
                    <a:pt x="268935" y="45605"/>
                  </a:lnTo>
                  <a:lnTo>
                    <a:pt x="289674" y="54825"/>
                  </a:lnTo>
                  <a:lnTo>
                    <a:pt x="270852" y="71640"/>
                  </a:lnTo>
                  <a:lnTo>
                    <a:pt x="339661" y="98971"/>
                  </a:lnTo>
                  <a:lnTo>
                    <a:pt x="271894" y="125971"/>
                  </a:lnTo>
                  <a:lnTo>
                    <a:pt x="233705" y="137414"/>
                  </a:lnTo>
                  <a:lnTo>
                    <a:pt x="177139" y="145059"/>
                  </a:lnTo>
                  <a:lnTo>
                    <a:pt x="156933" y="144614"/>
                  </a:lnTo>
                  <a:lnTo>
                    <a:pt x="115354" y="140360"/>
                  </a:lnTo>
                  <a:lnTo>
                    <a:pt x="81000" y="134162"/>
                  </a:lnTo>
                  <a:lnTo>
                    <a:pt x="85572" y="127063"/>
                  </a:lnTo>
                  <a:lnTo>
                    <a:pt x="95910" y="110972"/>
                  </a:lnTo>
                  <a:lnTo>
                    <a:pt x="622" y="100672"/>
                  </a:lnTo>
                  <a:lnTo>
                    <a:pt x="49555" y="183083"/>
                  </a:lnTo>
                  <a:lnTo>
                    <a:pt x="65227" y="158699"/>
                  </a:lnTo>
                  <a:lnTo>
                    <a:pt x="68110" y="160426"/>
                  </a:lnTo>
                  <a:lnTo>
                    <a:pt x="111810" y="168706"/>
                  </a:lnTo>
                  <a:lnTo>
                    <a:pt x="156375" y="173189"/>
                  </a:lnTo>
                  <a:lnTo>
                    <a:pt x="178739" y="173583"/>
                  </a:lnTo>
                  <a:lnTo>
                    <a:pt x="200240" y="172326"/>
                  </a:lnTo>
                  <a:lnTo>
                    <a:pt x="241287" y="164960"/>
                  </a:lnTo>
                  <a:lnTo>
                    <a:pt x="282079" y="152666"/>
                  </a:lnTo>
                  <a:lnTo>
                    <a:pt x="322160" y="137350"/>
                  </a:lnTo>
                  <a:lnTo>
                    <a:pt x="361861" y="120611"/>
                  </a:lnTo>
                  <a:close/>
                </a:path>
              </a:pathLst>
            </a:custGeom>
            <a:solidFill>
              <a:srgbClr val="000000"/>
            </a:solidFill>
          </p:spPr>
          <p:txBody>
            <a:bodyPr wrap="square" lIns="0" tIns="0" rIns="0" bIns="0" rtlCol="0"/>
            <a:lstStyle/>
            <a:p>
              <a:endParaRPr/>
            </a:p>
          </p:txBody>
        </p:sp>
      </p:grpSp>
      <p:grpSp>
        <p:nvGrpSpPr>
          <p:cNvPr id="22" name="object 22"/>
          <p:cNvGrpSpPr/>
          <p:nvPr/>
        </p:nvGrpSpPr>
        <p:grpSpPr>
          <a:xfrm>
            <a:off x="6374129" y="4152296"/>
            <a:ext cx="647065" cy="1153795"/>
            <a:chOff x="6374129" y="4152296"/>
            <a:chExt cx="647065" cy="1153795"/>
          </a:xfrm>
        </p:grpSpPr>
        <p:sp>
          <p:nvSpPr>
            <p:cNvPr id="23" name="object 23"/>
            <p:cNvSpPr/>
            <p:nvPr/>
          </p:nvSpPr>
          <p:spPr>
            <a:xfrm>
              <a:off x="6714281" y="4160234"/>
              <a:ext cx="299085" cy="285115"/>
            </a:xfrm>
            <a:custGeom>
              <a:avLst/>
              <a:gdLst/>
              <a:ahLst/>
              <a:cxnLst/>
              <a:rect l="l" t="t" r="r" b="b"/>
              <a:pathLst>
                <a:path w="299084" h="285114">
                  <a:moveTo>
                    <a:pt x="0" y="47460"/>
                  </a:moveTo>
                  <a:lnTo>
                    <a:pt x="3729" y="28986"/>
                  </a:lnTo>
                  <a:lnTo>
                    <a:pt x="13900" y="13900"/>
                  </a:lnTo>
                  <a:lnTo>
                    <a:pt x="28986" y="3729"/>
                  </a:lnTo>
                  <a:lnTo>
                    <a:pt x="47460" y="0"/>
                  </a:lnTo>
                  <a:lnTo>
                    <a:pt x="251389" y="0"/>
                  </a:lnTo>
                  <a:lnTo>
                    <a:pt x="269863" y="3729"/>
                  </a:lnTo>
                  <a:lnTo>
                    <a:pt x="284949" y="13900"/>
                  </a:lnTo>
                  <a:lnTo>
                    <a:pt x="295120" y="28986"/>
                  </a:lnTo>
                  <a:lnTo>
                    <a:pt x="298850" y="47460"/>
                  </a:lnTo>
                  <a:lnTo>
                    <a:pt x="298850" y="237295"/>
                  </a:lnTo>
                  <a:lnTo>
                    <a:pt x="295120" y="255769"/>
                  </a:lnTo>
                  <a:lnTo>
                    <a:pt x="284949" y="270855"/>
                  </a:lnTo>
                  <a:lnTo>
                    <a:pt x="269863" y="281026"/>
                  </a:lnTo>
                  <a:lnTo>
                    <a:pt x="251389" y="284756"/>
                  </a:lnTo>
                  <a:lnTo>
                    <a:pt x="47460" y="284756"/>
                  </a:lnTo>
                  <a:lnTo>
                    <a:pt x="28986" y="281026"/>
                  </a:lnTo>
                  <a:lnTo>
                    <a:pt x="13900" y="270855"/>
                  </a:lnTo>
                  <a:lnTo>
                    <a:pt x="3729" y="255769"/>
                  </a:lnTo>
                  <a:lnTo>
                    <a:pt x="0" y="237295"/>
                  </a:lnTo>
                  <a:lnTo>
                    <a:pt x="0" y="47460"/>
                  </a:lnTo>
                  <a:close/>
                </a:path>
              </a:pathLst>
            </a:custGeom>
            <a:ln w="15875">
              <a:solidFill>
                <a:srgbClr val="000000"/>
              </a:solidFill>
            </a:ln>
          </p:spPr>
          <p:txBody>
            <a:bodyPr wrap="square" lIns="0" tIns="0" rIns="0" bIns="0" rtlCol="0"/>
            <a:lstStyle/>
            <a:p>
              <a:endParaRPr/>
            </a:p>
          </p:txBody>
        </p:sp>
        <p:sp>
          <p:nvSpPr>
            <p:cNvPr id="24" name="object 24"/>
            <p:cNvSpPr/>
            <p:nvPr/>
          </p:nvSpPr>
          <p:spPr>
            <a:xfrm>
              <a:off x="6382067" y="5012949"/>
              <a:ext cx="299085" cy="285115"/>
            </a:xfrm>
            <a:custGeom>
              <a:avLst/>
              <a:gdLst/>
              <a:ahLst/>
              <a:cxnLst/>
              <a:rect l="l" t="t" r="r" b="b"/>
              <a:pathLst>
                <a:path w="299084" h="285114">
                  <a:moveTo>
                    <a:pt x="0" y="47460"/>
                  </a:moveTo>
                  <a:lnTo>
                    <a:pt x="3729" y="28986"/>
                  </a:lnTo>
                  <a:lnTo>
                    <a:pt x="13900" y="13900"/>
                  </a:lnTo>
                  <a:lnTo>
                    <a:pt x="28986" y="3729"/>
                  </a:lnTo>
                  <a:lnTo>
                    <a:pt x="47460" y="0"/>
                  </a:lnTo>
                  <a:lnTo>
                    <a:pt x="251389" y="0"/>
                  </a:lnTo>
                  <a:lnTo>
                    <a:pt x="269863" y="3729"/>
                  </a:lnTo>
                  <a:lnTo>
                    <a:pt x="284949" y="13900"/>
                  </a:lnTo>
                  <a:lnTo>
                    <a:pt x="295120" y="28986"/>
                  </a:lnTo>
                  <a:lnTo>
                    <a:pt x="298850" y="47460"/>
                  </a:lnTo>
                  <a:lnTo>
                    <a:pt x="298850" y="237295"/>
                  </a:lnTo>
                  <a:lnTo>
                    <a:pt x="295120" y="255769"/>
                  </a:lnTo>
                  <a:lnTo>
                    <a:pt x="284949" y="270855"/>
                  </a:lnTo>
                  <a:lnTo>
                    <a:pt x="269863" y="281026"/>
                  </a:lnTo>
                  <a:lnTo>
                    <a:pt x="251389" y="284756"/>
                  </a:lnTo>
                  <a:lnTo>
                    <a:pt x="47460" y="284756"/>
                  </a:lnTo>
                  <a:lnTo>
                    <a:pt x="28986" y="281026"/>
                  </a:lnTo>
                  <a:lnTo>
                    <a:pt x="13900" y="270855"/>
                  </a:lnTo>
                  <a:lnTo>
                    <a:pt x="3729" y="255769"/>
                  </a:lnTo>
                  <a:lnTo>
                    <a:pt x="0" y="237295"/>
                  </a:lnTo>
                  <a:lnTo>
                    <a:pt x="0" y="47460"/>
                  </a:lnTo>
                  <a:close/>
                </a:path>
              </a:pathLst>
            </a:custGeom>
            <a:ln w="15875">
              <a:solidFill>
                <a:srgbClr val="000000"/>
              </a:solidFill>
            </a:ln>
          </p:spPr>
          <p:txBody>
            <a:bodyPr wrap="square" lIns="0" tIns="0" rIns="0" bIns="0" rtlCol="0"/>
            <a:lstStyle/>
            <a:p>
              <a:endParaRPr/>
            </a:p>
          </p:txBody>
        </p:sp>
      </p:grpSp>
      <p:sp>
        <p:nvSpPr>
          <p:cNvPr id="25" name="object 25"/>
          <p:cNvSpPr txBox="1"/>
          <p:nvPr/>
        </p:nvSpPr>
        <p:spPr>
          <a:xfrm>
            <a:off x="6458468" y="4992116"/>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endParaRPr sz="1800">
              <a:latin typeface="Calibri"/>
              <a:cs typeface="Calibri"/>
            </a:endParaRPr>
          </a:p>
        </p:txBody>
      </p:sp>
      <p:sp>
        <p:nvSpPr>
          <p:cNvPr id="26" name="object 26"/>
          <p:cNvSpPr/>
          <p:nvPr/>
        </p:nvSpPr>
        <p:spPr>
          <a:xfrm>
            <a:off x="7056630" y="4998243"/>
            <a:ext cx="299085" cy="285115"/>
          </a:xfrm>
          <a:custGeom>
            <a:avLst/>
            <a:gdLst/>
            <a:ahLst/>
            <a:cxnLst/>
            <a:rect l="l" t="t" r="r" b="b"/>
            <a:pathLst>
              <a:path w="299084" h="285114">
                <a:moveTo>
                  <a:pt x="0" y="47460"/>
                </a:moveTo>
                <a:lnTo>
                  <a:pt x="3729" y="28986"/>
                </a:lnTo>
                <a:lnTo>
                  <a:pt x="13900" y="13900"/>
                </a:lnTo>
                <a:lnTo>
                  <a:pt x="28986" y="3729"/>
                </a:lnTo>
                <a:lnTo>
                  <a:pt x="47460" y="0"/>
                </a:lnTo>
                <a:lnTo>
                  <a:pt x="251389" y="0"/>
                </a:lnTo>
                <a:lnTo>
                  <a:pt x="269863" y="3729"/>
                </a:lnTo>
                <a:lnTo>
                  <a:pt x="284949" y="13900"/>
                </a:lnTo>
                <a:lnTo>
                  <a:pt x="295120" y="28986"/>
                </a:lnTo>
                <a:lnTo>
                  <a:pt x="298850" y="47460"/>
                </a:lnTo>
                <a:lnTo>
                  <a:pt x="298850" y="237295"/>
                </a:lnTo>
                <a:lnTo>
                  <a:pt x="295120" y="255769"/>
                </a:lnTo>
                <a:lnTo>
                  <a:pt x="284949" y="270855"/>
                </a:lnTo>
                <a:lnTo>
                  <a:pt x="269863" y="281026"/>
                </a:lnTo>
                <a:lnTo>
                  <a:pt x="251389" y="284756"/>
                </a:lnTo>
                <a:lnTo>
                  <a:pt x="47460" y="284756"/>
                </a:lnTo>
                <a:lnTo>
                  <a:pt x="28986" y="281026"/>
                </a:lnTo>
                <a:lnTo>
                  <a:pt x="13900" y="270855"/>
                </a:lnTo>
                <a:lnTo>
                  <a:pt x="3729" y="255769"/>
                </a:lnTo>
                <a:lnTo>
                  <a:pt x="0" y="237295"/>
                </a:lnTo>
                <a:lnTo>
                  <a:pt x="0" y="47460"/>
                </a:lnTo>
                <a:close/>
              </a:path>
            </a:pathLst>
          </a:custGeom>
          <a:ln w="15875">
            <a:solidFill>
              <a:srgbClr val="000000"/>
            </a:solidFill>
          </a:ln>
        </p:spPr>
        <p:txBody>
          <a:bodyPr wrap="square" lIns="0" tIns="0" rIns="0" bIns="0" rtlCol="0"/>
          <a:lstStyle/>
          <a:p>
            <a:endParaRPr/>
          </a:p>
        </p:txBody>
      </p:sp>
      <p:sp>
        <p:nvSpPr>
          <p:cNvPr id="27" name="object 27"/>
          <p:cNvSpPr txBox="1"/>
          <p:nvPr/>
        </p:nvSpPr>
        <p:spPr>
          <a:xfrm>
            <a:off x="7144937" y="4976876"/>
            <a:ext cx="1225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a:t>
            </a:r>
            <a:endParaRPr sz="1800">
              <a:latin typeface="Calibri"/>
              <a:cs typeface="Calibri"/>
            </a:endParaRPr>
          </a:p>
        </p:txBody>
      </p:sp>
      <p:grpSp>
        <p:nvGrpSpPr>
          <p:cNvPr id="28" name="object 28"/>
          <p:cNvGrpSpPr/>
          <p:nvPr/>
        </p:nvGrpSpPr>
        <p:grpSpPr>
          <a:xfrm>
            <a:off x="6524805" y="3751630"/>
            <a:ext cx="688340" cy="2729230"/>
            <a:chOff x="6524805" y="3751630"/>
            <a:chExt cx="688340" cy="2729230"/>
          </a:xfrm>
        </p:grpSpPr>
        <p:pic>
          <p:nvPicPr>
            <p:cNvPr id="29" name="object 29"/>
            <p:cNvPicPr/>
            <p:nvPr/>
          </p:nvPicPr>
          <p:blipFill>
            <a:blip r:embed="rId2" cstate="print"/>
            <a:stretch>
              <a:fillRect/>
            </a:stretch>
          </p:blipFill>
          <p:spPr>
            <a:xfrm>
              <a:off x="6819481" y="4444662"/>
              <a:ext cx="85702" cy="145954"/>
            </a:xfrm>
            <a:prstGeom prst="rect">
              <a:avLst/>
            </a:prstGeom>
          </p:spPr>
        </p:pic>
        <p:sp>
          <p:nvSpPr>
            <p:cNvPr id="30" name="object 30"/>
            <p:cNvSpPr/>
            <p:nvPr/>
          </p:nvSpPr>
          <p:spPr>
            <a:xfrm>
              <a:off x="6766002" y="3759568"/>
              <a:ext cx="191135" cy="183515"/>
            </a:xfrm>
            <a:custGeom>
              <a:avLst/>
              <a:gdLst/>
              <a:ahLst/>
              <a:cxnLst/>
              <a:rect l="l" t="t" r="r" b="b"/>
              <a:pathLst>
                <a:path w="191134" h="183514">
                  <a:moveTo>
                    <a:pt x="95313" y="0"/>
                  </a:moveTo>
                  <a:lnTo>
                    <a:pt x="58213" y="7197"/>
                  </a:lnTo>
                  <a:lnTo>
                    <a:pt x="27916" y="26826"/>
                  </a:lnTo>
                  <a:lnTo>
                    <a:pt x="7490" y="55939"/>
                  </a:lnTo>
                  <a:lnTo>
                    <a:pt x="0" y="91591"/>
                  </a:lnTo>
                  <a:lnTo>
                    <a:pt x="7490" y="127242"/>
                  </a:lnTo>
                  <a:lnTo>
                    <a:pt x="27916" y="156355"/>
                  </a:lnTo>
                  <a:lnTo>
                    <a:pt x="58213" y="175984"/>
                  </a:lnTo>
                  <a:lnTo>
                    <a:pt x="95313" y="183182"/>
                  </a:lnTo>
                  <a:lnTo>
                    <a:pt x="132414" y="175984"/>
                  </a:lnTo>
                  <a:lnTo>
                    <a:pt x="162711" y="156355"/>
                  </a:lnTo>
                  <a:lnTo>
                    <a:pt x="183138" y="127242"/>
                  </a:lnTo>
                  <a:lnTo>
                    <a:pt x="190628" y="91591"/>
                  </a:lnTo>
                  <a:lnTo>
                    <a:pt x="183138" y="55939"/>
                  </a:lnTo>
                  <a:lnTo>
                    <a:pt x="162711" y="26826"/>
                  </a:lnTo>
                  <a:lnTo>
                    <a:pt x="132414" y="7197"/>
                  </a:lnTo>
                  <a:lnTo>
                    <a:pt x="95313" y="0"/>
                  </a:lnTo>
                  <a:close/>
                </a:path>
              </a:pathLst>
            </a:custGeom>
            <a:solidFill>
              <a:srgbClr val="92D050"/>
            </a:solidFill>
          </p:spPr>
          <p:txBody>
            <a:bodyPr wrap="square" lIns="0" tIns="0" rIns="0" bIns="0" rtlCol="0"/>
            <a:lstStyle/>
            <a:p>
              <a:endParaRPr/>
            </a:p>
          </p:txBody>
        </p:sp>
        <p:sp>
          <p:nvSpPr>
            <p:cNvPr id="31" name="object 31"/>
            <p:cNvSpPr/>
            <p:nvPr/>
          </p:nvSpPr>
          <p:spPr>
            <a:xfrm>
              <a:off x="6766002" y="3759568"/>
              <a:ext cx="191135" cy="183515"/>
            </a:xfrm>
            <a:custGeom>
              <a:avLst/>
              <a:gdLst/>
              <a:ahLst/>
              <a:cxnLst/>
              <a:rect l="l" t="t" r="r" b="b"/>
              <a:pathLst>
                <a:path w="191134" h="183514">
                  <a:moveTo>
                    <a:pt x="0" y="91591"/>
                  </a:moveTo>
                  <a:lnTo>
                    <a:pt x="7490" y="55939"/>
                  </a:lnTo>
                  <a:lnTo>
                    <a:pt x="27916" y="26826"/>
                  </a:lnTo>
                  <a:lnTo>
                    <a:pt x="58213" y="7197"/>
                  </a:lnTo>
                  <a:lnTo>
                    <a:pt x="95314" y="0"/>
                  </a:lnTo>
                  <a:lnTo>
                    <a:pt x="132414" y="7197"/>
                  </a:lnTo>
                  <a:lnTo>
                    <a:pt x="162711" y="26826"/>
                  </a:lnTo>
                  <a:lnTo>
                    <a:pt x="183137" y="55939"/>
                  </a:lnTo>
                  <a:lnTo>
                    <a:pt x="190628" y="91591"/>
                  </a:lnTo>
                  <a:lnTo>
                    <a:pt x="183137" y="127243"/>
                  </a:lnTo>
                  <a:lnTo>
                    <a:pt x="162711" y="156356"/>
                  </a:lnTo>
                  <a:lnTo>
                    <a:pt x="132414" y="175985"/>
                  </a:lnTo>
                  <a:lnTo>
                    <a:pt x="95314" y="183183"/>
                  </a:lnTo>
                  <a:lnTo>
                    <a:pt x="58213" y="175985"/>
                  </a:lnTo>
                  <a:lnTo>
                    <a:pt x="27916" y="156356"/>
                  </a:lnTo>
                  <a:lnTo>
                    <a:pt x="7490" y="127243"/>
                  </a:lnTo>
                  <a:lnTo>
                    <a:pt x="0" y="91591"/>
                  </a:lnTo>
                  <a:close/>
                </a:path>
              </a:pathLst>
            </a:custGeom>
            <a:ln w="15875">
              <a:solidFill>
                <a:srgbClr val="826A47"/>
              </a:solidFill>
            </a:ln>
          </p:spPr>
          <p:txBody>
            <a:bodyPr wrap="square" lIns="0" tIns="0" rIns="0" bIns="0" rtlCol="0"/>
            <a:lstStyle/>
            <a:p>
              <a:endParaRPr/>
            </a:p>
          </p:txBody>
        </p:sp>
        <p:sp>
          <p:nvSpPr>
            <p:cNvPr id="32" name="object 32"/>
            <p:cNvSpPr/>
            <p:nvPr/>
          </p:nvSpPr>
          <p:spPr>
            <a:xfrm>
              <a:off x="6817500" y="3944403"/>
              <a:ext cx="395605" cy="1489710"/>
            </a:xfrm>
            <a:custGeom>
              <a:avLst/>
              <a:gdLst/>
              <a:ahLst/>
              <a:cxnLst/>
              <a:rect l="l" t="t" r="r" b="b"/>
              <a:pathLst>
                <a:path w="395604" h="1489710">
                  <a:moveTo>
                    <a:pt x="57150" y="0"/>
                  </a:moveTo>
                  <a:lnTo>
                    <a:pt x="28575" y="0"/>
                  </a:lnTo>
                  <a:lnTo>
                    <a:pt x="28575" y="85725"/>
                  </a:lnTo>
                  <a:lnTo>
                    <a:pt x="57150" y="85725"/>
                  </a:lnTo>
                  <a:lnTo>
                    <a:pt x="57150" y="0"/>
                  </a:lnTo>
                  <a:close/>
                </a:path>
                <a:path w="395604" h="1489710">
                  <a:moveTo>
                    <a:pt x="85725" y="137553"/>
                  </a:moveTo>
                  <a:lnTo>
                    <a:pt x="57150" y="137553"/>
                  </a:lnTo>
                  <a:lnTo>
                    <a:pt x="57150" y="114300"/>
                  </a:lnTo>
                  <a:lnTo>
                    <a:pt x="28575" y="114300"/>
                  </a:lnTo>
                  <a:lnTo>
                    <a:pt x="28575" y="137553"/>
                  </a:lnTo>
                  <a:lnTo>
                    <a:pt x="0" y="137553"/>
                  </a:lnTo>
                  <a:lnTo>
                    <a:pt x="42862" y="223278"/>
                  </a:lnTo>
                  <a:lnTo>
                    <a:pt x="78574" y="151841"/>
                  </a:lnTo>
                  <a:lnTo>
                    <a:pt x="85725" y="137553"/>
                  </a:lnTo>
                  <a:close/>
                </a:path>
                <a:path w="395604" h="1489710">
                  <a:moveTo>
                    <a:pt x="388556" y="1053846"/>
                  </a:moveTo>
                  <a:lnTo>
                    <a:pt x="372694" y="1025740"/>
                  </a:lnTo>
                  <a:lnTo>
                    <a:pt x="341452" y="970368"/>
                  </a:lnTo>
                  <a:lnTo>
                    <a:pt x="325475" y="994067"/>
                  </a:lnTo>
                  <a:lnTo>
                    <a:pt x="121475" y="856449"/>
                  </a:lnTo>
                  <a:lnTo>
                    <a:pt x="105498" y="880135"/>
                  </a:lnTo>
                  <a:lnTo>
                    <a:pt x="309499" y="1017752"/>
                  </a:lnTo>
                  <a:lnTo>
                    <a:pt x="293509" y="1041438"/>
                  </a:lnTo>
                  <a:lnTo>
                    <a:pt x="388556" y="1053846"/>
                  </a:lnTo>
                  <a:close/>
                </a:path>
                <a:path w="395604" h="1489710">
                  <a:moveTo>
                    <a:pt x="395427" y="1351127"/>
                  </a:moveTo>
                  <a:lnTo>
                    <a:pt x="381673" y="1326083"/>
                  </a:lnTo>
                  <a:lnTo>
                    <a:pt x="181737" y="1435912"/>
                  </a:lnTo>
                  <a:lnTo>
                    <a:pt x="167982" y="1410868"/>
                  </a:lnTo>
                  <a:lnTo>
                    <a:pt x="113487" y="1489697"/>
                  </a:lnTo>
                  <a:lnTo>
                    <a:pt x="209257" y="1486001"/>
                  </a:lnTo>
                  <a:lnTo>
                    <a:pt x="199275" y="1467827"/>
                  </a:lnTo>
                  <a:lnTo>
                    <a:pt x="195491" y="1460957"/>
                  </a:lnTo>
                  <a:lnTo>
                    <a:pt x="395427" y="1351127"/>
                  </a:lnTo>
                  <a:close/>
                </a:path>
              </a:pathLst>
            </a:custGeom>
            <a:solidFill>
              <a:srgbClr val="000000"/>
            </a:solidFill>
          </p:spPr>
          <p:txBody>
            <a:bodyPr wrap="square" lIns="0" tIns="0" rIns="0" bIns="0" rtlCol="0"/>
            <a:lstStyle/>
            <a:p>
              <a:endParaRPr/>
            </a:p>
          </p:txBody>
        </p:sp>
        <p:sp>
          <p:nvSpPr>
            <p:cNvPr id="33" name="object 33"/>
            <p:cNvSpPr/>
            <p:nvPr/>
          </p:nvSpPr>
          <p:spPr>
            <a:xfrm>
              <a:off x="6723905" y="4597209"/>
              <a:ext cx="277495" cy="277495"/>
            </a:xfrm>
            <a:custGeom>
              <a:avLst/>
              <a:gdLst/>
              <a:ahLst/>
              <a:cxnLst/>
              <a:rect l="l" t="t" r="r" b="b"/>
              <a:pathLst>
                <a:path w="277495" h="277495">
                  <a:moveTo>
                    <a:pt x="141331" y="0"/>
                  </a:moveTo>
                  <a:lnTo>
                    <a:pt x="277075" y="133949"/>
                  </a:lnTo>
                  <a:lnTo>
                    <a:pt x="135743" y="277174"/>
                  </a:lnTo>
                  <a:lnTo>
                    <a:pt x="0" y="143224"/>
                  </a:lnTo>
                  <a:lnTo>
                    <a:pt x="141331" y="0"/>
                  </a:lnTo>
                  <a:close/>
                </a:path>
              </a:pathLst>
            </a:custGeom>
            <a:ln w="12700">
              <a:solidFill>
                <a:srgbClr val="000000"/>
              </a:solidFill>
            </a:ln>
          </p:spPr>
          <p:txBody>
            <a:bodyPr wrap="square" lIns="0" tIns="0" rIns="0" bIns="0" rtlCol="0"/>
            <a:lstStyle/>
            <a:p>
              <a:endParaRPr/>
            </a:p>
          </p:txBody>
        </p:sp>
        <p:sp>
          <p:nvSpPr>
            <p:cNvPr id="34" name="object 34"/>
            <p:cNvSpPr/>
            <p:nvPr/>
          </p:nvSpPr>
          <p:spPr>
            <a:xfrm>
              <a:off x="6524805" y="5293032"/>
              <a:ext cx="255270" cy="135890"/>
            </a:xfrm>
            <a:custGeom>
              <a:avLst/>
              <a:gdLst/>
              <a:ahLst/>
              <a:cxnLst/>
              <a:rect l="l" t="t" r="r" b="b"/>
              <a:pathLst>
                <a:path w="255270" h="135889">
                  <a:moveTo>
                    <a:pt x="171738" y="110037"/>
                  </a:moveTo>
                  <a:lnTo>
                    <a:pt x="159136" y="135682"/>
                  </a:lnTo>
                  <a:lnTo>
                    <a:pt x="254977" y="135020"/>
                  </a:lnTo>
                  <a:lnTo>
                    <a:pt x="240763" y="116338"/>
                  </a:lnTo>
                  <a:lnTo>
                    <a:pt x="184561" y="116338"/>
                  </a:lnTo>
                  <a:lnTo>
                    <a:pt x="171738" y="110037"/>
                  </a:lnTo>
                  <a:close/>
                </a:path>
                <a:path w="255270" h="135889">
                  <a:moveTo>
                    <a:pt x="184340" y="84390"/>
                  </a:moveTo>
                  <a:lnTo>
                    <a:pt x="171738" y="110037"/>
                  </a:lnTo>
                  <a:lnTo>
                    <a:pt x="184561" y="116338"/>
                  </a:lnTo>
                  <a:lnTo>
                    <a:pt x="197163" y="90691"/>
                  </a:lnTo>
                  <a:lnTo>
                    <a:pt x="184340" y="84390"/>
                  </a:lnTo>
                  <a:close/>
                </a:path>
                <a:path w="255270" h="135889">
                  <a:moveTo>
                    <a:pt x="196942" y="58745"/>
                  </a:moveTo>
                  <a:lnTo>
                    <a:pt x="184340" y="84390"/>
                  </a:lnTo>
                  <a:lnTo>
                    <a:pt x="197163" y="90691"/>
                  </a:lnTo>
                  <a:lnTo>
                    <a:pt x="184561" y="116338"/>
                  </a:lnTo>
                  <a:lnTo>
                    <a:pt x="240763" y="116338"/>
                  </a:lnTo>
                  <a:lnTo>
                    <a:pt x="196942" y="58745"/>
                  </a:lnTo>
                  <a:close/>
                </a:path>
                <a:path w="255270" h="135889">
                  <a:moveTo>
                    <a:pt x="12603" y="0"/>
                  </a:moveTo>
                  <a:lnTo>
                    <a:pt x="0" y="25645"/>
                  </a:lnTo>
                  <a:lnTo>
                    <a:pt x="171738" y="110037"/>
                  </a:lnTo>
                  <a:lnTo>
                    <a:pt x="184340" y="84390"/>
                  </a:lnTo>
                  <a:lnTo>
                    <a:pt x="12603" y="0"/>
                  </a:lnTo>
                  <a:close/>
                </a:path>
              </a:pathLst>
            </a:custGeom>
            <a:solidFill>
              <a:srgbClr val="000000"/>
            </a:solidFill>
          </p:spPr>
          <p:txBody>
            <a:bodyPr wrap="square" lIns="0" tIns="0" rIns="0" bIns="0" rtlCol="0"/>
            <a:lstStyle/>
            <a:p>
              <a:endParaRPr/>
            </a:p>
          </p:txBody>
        </p:sp>
        <p:sp>
          <p:nvSpPr>
            <p:cNvPr id="35" name="object 35"/>
            <p:cNvSpPr/>
            <p:nvPr/>
          </p:nvSpPr>
          <p:spPr>
            <a:xfrm>
              <a:off x="6717585" y="5773414"/>
              <a:ext cx="299085" cy="285115"/>
            </a:xfrm>
            <a:custGeom>
              <a:avLst/>
              <a:gdLst/>
              <a:ahLst/>
              <a:cxnLst/>
              <a:rect l="l" t="t" r="r" b="b"/>
              <a:pathLst>
                <a:path w="299084" h="285114">
                  <a:moveTo>
                    <a:pt x="0" y="47460"/>
                  </a:moveTo>
                  <a:lnTo>
                    <a:pt x="3729" y="28986"/>
                  </a:lnTo>
                  <a:lnTo>
                    <a:pt x="13900" y="13900"/>
                  </a:lnTo>
                  <a:lnTo>
                    <a:pt x="28986" y="3729"/>
                  </a:lnTo>
                  <a:lnTo>
                    <a:pt x="47460" y="0"/>
                  </a:lnTo>
                  <a:lnTo>
                    <a:pt x="251389" y="0"/>
                  </a:lnTo>
                  <a:lnTo>
                    <a:pt x="269863" y="3729"/>
                  </a:lnTo>
                  <a:lnTo>
                    <a:pt x="284949" y="13900"/>
                  </a:lnTo>
                  <a:lnTo>
                    <a:pt x="295120" y="28986"/>
                  </a:lnTo>
                  <a:lnTo>
                    <a:pt x="298850" y="47460"/>
                  </a:lnTo>
                  <a:lnTo>
                    <a:pt x="298850" y="237295"/>
                  </a:lnTo>
                  <a:lnTo>
                    <a:pt x="295120" y="255769"/>
                  </a:lnTo>
                  <a:lnTo>
                    <a:pt x="284949" y="270855"/>
                  </a:lnTo>
                  <a:lnTo>
                    <a:pt x="269863" y="281026"/>
                  </a:lnTo>
                  <a:lnTo>
                    <a:pt x="251389" y="284756"/>
                  </a:lnTo>
                  <a:lnTo>
                    <a:pt x="47460" y="284756"/>
                  </a:lnTo>
                  <a:lnTo>
                    <a:pt x="28986" y="281026"/>
                  </a:lnTo>
                  <a:lnTo>
                    <a:pt x="13900" y="270855"/>
                  </a:lnTo>
                  <a:lnTo>
                    <a:pt x="3729" y="255769"/>
                  </a:lnTo>
                  <a:lnTo>
                    <a:pt x="0" y="237295"/>
                  </a:lnTo>
                  <a:lnTo>
                    <a:pt x="0" y="47460"/>
                  </a:lnTo>
                  <a:close/>
                </a:path>
              </a:pathLst>
            </a:custGeom>
            <a:ln w="15875">
              <a:solidFill>
                <a:srgbClr val="000000"/>
              </a:solidFill>
            </a:ln>
          </p:spPr>
          <p:txBody>
            <a:bodyPr wrap="square" lIns="0" tIns="0" rIns="0" bIns="0" rtlCol="0"/>
            <a:lstStyle/>
            <a:p>
              <a:endParaRPr/>
            </a:p>
          </p:txBody>
        </p:sp>
        <p:sp>
          <p:nvSpPr>
            <p:cNvPr id="36" name="object 36"/>
            <p:cNvSpPr/>
            <p:nvPr/>
          </p:nvSpPr>
          <p:spPr>
            <a:xfrm>
              <a:off x="6761275" y="6289427"/>
              <a:ext cx="191135" cy="183515"/>
            </a:xfrm>
            <a:custGeom>
              <a:avLst/>
              <a:gdLst/>
              <a:ahLst/>
              <a:cxnLst/>
              <a:rect l="l" t="t" r="r" b="b"/>
              <a:pathLst>
                <a:path w="191134" h="183514">
                  <a:moveTo>
                    <a:pt x="95313" y="0"/>
                  </a:moveTo>
                  <a:lnTo>
                    <a:pt x="58213" y="7197"/>
                  </a:lnTo>
                  <a:lnTo>
                    <a:pt x="27916" y="26826"/>
                  </a:lnTo>
                  <a:lnTo>
                    <a:pt x="7490" y="55939"/>
                  </a:lnTo>
                  <a:lnTo>
                    <a:pt x="0" y="91591"/>
                  </a:lnTo>
                  <a:lnTo>
                    <a:pt x="7490" y="127242"/>
                  </a:lnTo>
                  <a:lnTo>
                    <a:pt x="27916" y="156356"/>
                  </a:lnTo>
                  <a:lnTo>
                    <a:pt x="58213" y="175985"/>
                  </a:lnTo>
                  <a:lnTo>
                    <a:pt x="95313" y="183182"/>
                  </a:lnTo>
                  <a:lnTo>
                    <a:pt x="132413" y="175985"/>
                  </a:lnTo>
                  <a:lnTo>
                    <a:pt x="162710" y="156356"/>
                  </a:lnTo>
                  <a:lnTo>
                    <a:pt x="183136" y="127242"/>
                  </a:lnTo>
                  <a:lnTo>
                    <a:pt x="190626" y="91591"/>
                  </a:lnTo>
                  <a:lnTo>
                    <a:pt x="183136" y="55939"/>
                  </a:lnTo>
                  <a:lnTo>
                    <a:pt x="162710" y="26826"/>
                  </a:lnTo>
                  <a:lnTo>
                    <a:pt x="132413" y="7197"/>
                  </a:lnTo>
                  <a:lnTo>
                    <a:pt x="95313" y="0"/>
                  </a:lnTo>
                  <a:close/>
                </a:path>
              </a:pathLst>
            </a:custGeom>
            <a:solidFill>
              <a:srgbClr val="9BD0D5"/>
            </a:solidFill>
          </p:spPr>
          <p:txBody>
            <a:bodyPr wrap="square" lIns="0" tIns="0" rIns="0" bIns="0" rtlCol="0"/>
            <a:lstStyle/>
            <a:p>
              <a:endParaRPr/>
            </a:p>
          </p:txBody>
        </p:sp>
        <p:sp>
          <p:nvSpPr>
            <p:cNvPr id="37" name="object 37"/>
            <p:cNvSpPr/>
            <p:nvPr/>
          </p:nvSpPr>
          <p:spPr>
            <a:xfrm>
              <a:off x="6761275" y="6289427"/>
              <a:ext cx="191135" cy="183515"/>
            </a:xfrm>
            <a:custGeom>
              <a:avLst/>
              <a:gdLst/>
              <a:ahLst/>
              <a:cxnLst/>
              <a:rect l="l" t="t" r="r" b="b"/>
              <a:pathLst>
                <a:path w="191134" h="183514">
                  <a:moveTo>
                    <a:pt x="0" y="91591"/>
                  </a:moveTo>
                  <a:lnTo>
                    <a:pt x="7490" y="55939"/>
                  </a:lnTo>
                  <a:lnTo>
                    <a:pt x="27916" y="26826"/>
                  </a:lnTo>
                  <a:lnTo>
                    <a:pt x="58213" y="7197"/>
                  </a:lnTo>
                  <a:lnTo>
                    <a:pt x="95314" y="0"/>
                  </a:lnTo>
                  <a:lnTo>
                    <a:pt x="132414" y="7197"/>
                  </a:lnTo>
                  <a:lnTo>
                    <a:pt x="162711" y="26826"/>
                  </a:lnTo>
                  <a:lnTo>
                    <a:pt x="183137" y="55939"/>
                  </a:lnTo>
                  <a:lnTo>
                    <a:pt x="190628" y="91591"/>
                  </a:lnTo>
                  <a:lnTo>
                    <a:pt x="183137" y="127243"/>
                  </a:lnTo>
                  <a:lnTo>
                    <a:pt x="162711" y="156356"/>
                  </a:lnTo>
                  <a:lnTo>
                    <a:pt x="132414" y="175985"/>
                  </a:lnTo>
                  <a:lnTo>
                    <a:pt x="95314" y="183183"/>
                  </a:lnTo>
                  <a:lnTo>
                    <a:pt x="58213" y="175985"/>
                  </a:lnTo>
                  <a:lnTo>
                    <a:pt x="27916" y="156356"/>
                  </a:lnTo>
                  <a:lnTo>
                    <a:pt x="7490" y="127243"/>
                  </a:lnTo>
                  <a:lnTo>
                    <a:pt x="0" y="91591"/>
                  </a:lnTo>
                  <a:close/>
                </a:path>
              </a:pathLst>
            </a:custGeom>
            <a:ln w="15875">
              <a:solidFill>
                <a:srgbClr val="3D8991"/>
              </a:solidFill>
            </a:ln>
          </p:spPr>
          <p:txBody>
            <a:bodyPr wrap="square" lIns="0" tIns="0" rIns="0" bIns="0" rtlCol="0"/>
            <a:lstStyle/>
            <a:p>
              <a:endParaRPr/>
            </a:p>
          </p:txBody>
        </p:sp>
        <p:sp>
          <p:nvSpPr>
            <p:cNvPr id="38" name="object 38"/>
            <p:cNvSpPr/>
            <p:nvPr/>
          </p:nvSpPr>
          <p:spPr>
            <a:xfrm>
              <a:off x="6814281" y="6056185"/>
              <a:ext cx="85725" cy="223520"/>
            </a:xfrm>
            <a:custGeom>
              <a:avLst/>
              <a:gdLst/>
              <a:ahLst/>
              <a:cxnLst/>
              <a:rect l="l" t="t" r="r" b="b"/>
              <a:pathLst>
                <a:path w="85725" h="223520">
                  <a:moveTo>
                    <a:pt x="28576" y="0"/>
                  </a:moveTo>
                  <a:lnTo>
                    <a:pt x="28575" y="85725"/>
                  </a:lnTo>
                  <a:lnTo>
                    <a:pt x="57150" y="85725"/>
                  </a:lnTo>
                  <a:lnTo>
                    <a:pt x="57151" y="0"/>
                  </a:lnTo>
                  <a:lnTo>
                    <a:pt x="28576" y="0"/>
                  </a:lnTo>
                  <a:close/>
                </a:path>
                <a:path w="85725" h="223520">
                  <a:moveTo>
                    <a:pt x="0" y="137548"/>
                  </a:moveTo>
                  <a:lnTo>
                    <a:pt x="42862" y="223274"/>
                  </a:lnTo>
                  <a:lnTo>
                    <a:pt x="78581" y="151836"/>
                  </a:lnTo>
                  <a:lnTo>
                    <a:pt x="28575" y="151836"/>
                  </a:lnTo>
                  <a:lnTo>
                    <a:pt x="28575" y="137549"/>
                  </a:lnTo>
                  <a:lnTo>
                    <a:pt x="0" y="137548"/>
                  </a:lnTo>
                  <a:close/>
                </a:path>
                <a:path w="85725" h="223520">
                  <a:moveTo>
                    <a:pt x="28575" y="137549"/>
                  </a:moveTo>
                  <a:lnTo>
                    <a:pt x="28575" y="151836"/>
                  </a:lnTo>
                  <a:lnTo>
                    <a:pt x="57150" y="151836"/>
                  </a:lnTo>
                  <a:lnTo>
                    <a:pt x="57150" y="137549"/>
                  </a:lnTo>
                  <a:lnTo>
                    <a:pt x="28575" y="137549"/>
                  </a:lnTo>
                  <a:close/>
                </a:path>
                <a:path w="85725" h="223520">
                  <a:moveTo>
                    <a:pt x="57150" y="137549"/>
                  </a:moveTo>
                  <a:lnTo>
                    <a:pt x="57150" y="151836"/>
                  </a:lnTo>
                  <a:lnTo>
                    <a:pt x="78581" y="151836"/>
                  </a:lnTo>
                  <a:lnTo>
                    <a:pt x="85725" y="137549"/>
                  </a:lnTo>
                  <a:lnTo>
                    <a:pt x="57150" y="137549"/>
                  </a:lnTo>
                  <a:close/>
                </a:path>
                <a:path w="85725" h="223520">
                  <a:moveTo>
                    <a:pt x="28575" y="114300"/>
                  </a:moveTo>
                  <a:lnTo>
                    <a:pt x="28575" y="137549"/>
                  </a:lnTo>
                  <a:lnTo>
                    <a:pt x="57150" y="137549"/>
                  </a:lnTo>
                  <a:lnTo>
                    <a:pt x="57150" y="114300"/>
                  </a:lnTo>
                  <a:lnTo>
                    <a:pt x="28575" y="114300"/>
                  </a:lnTo>
                  <a:close/>
                </a:path>
              </a:pathLst>
            </a:custGeom>
            <a:solidFill>
              <a:srgbClr val="000000"/>
            </a:solidFill>
          </p:spPr>
          <p:txBody>
            <a:bodyPr wrap="square" lIns="0" tIns="0" rIns="0" bIns="0" rtlCol="0"/>
            <a:lstStyle/>
            <a:p>
              <a:endParaRPr/>
            </a:p>
          </p:txBody>
        </p:sp>
      </p:grpSp>
      <p:sp>
        <p:nvSpPr>
          <p:cNvPr id="39" name="object 39"/>
          <p:cNvSpPr txBox="1"/>
          <p:nvPr/>
        </p:nvSpPr>
        <p:spPr>
          <a:xfrm>
            <a:off x="6796237" y="4040585"/>
            <a:ext cx="167640" cy="853440"/>
          </a:xfrm>
          <a:prstGeom prst="rect">
            <a:avLst/>
          </a:prstGeom>
        </p:spPr>
        <p:txBody>
          <a:bodyPr vert="horz" wrap="square" lIns="0" tIns="110489" rIns="0" bIns="0" rtlCol="0">
            <a:spAutoFit/>
          </a:bodyPr>
          <a:lstStyle/>
          <a:p>
            <a:pPr marL="12700">
              <a:lnSpc>
                <a:spcPct val="100000"/>
              </a:lnSpc>
              <a:spcBef>
                <a:spcPts val="869"/>
              </a:spcBef>
            </a:pPr>
            <a:r>
              <a:rPr sz="1800" dirty="0">
                <a:latin typeface="Calibri"/>
                <a:cs typeface="Calibri"/>
              </a:rPr>
              <a:t>a</a:t>
            </a:r>
            <a:endParaRPr sz="1800">
              <a:latin typeface="Calibri"/>
              <a:cs typeface="Calibri"/>
            </a:endParaRPr>
          </a:p>
          <a:p>
            <a:pPr marL="15240">
              <a:lnSpc>
                <a:spcPct val="100000"/>
              </a:lnSpc>
              <a:spcBef>
                <a:spcPts val="944"/>
              </a:spcBef>
            </a:pPr>
            <a:r>
              <a:rPr sz="2200" b="1" dirty="0">
                <a:latin typeface="Calibri"/>
                <a:cs typeface="Calibri"/>
              </a:rPr>
              <a:t>+</a:t>
            </a:r>
            <a:endParaRPr sz="2200">
              <a:latin typeface="Calibri"/>
              <a:cs typeface="Calibri"/>
            </a:endParaRPr>
          </a:p>
        </p:txBody>
      </p:sp>
      <p:grpSp>
        <p:nvGrpSpPr>
          <p:cNvPr id="40" name="object 40"/>
          <p:cNvGrpSpPr/>
          <p:nvPr/>
        </p:nvGrpSpPr>
        <p:grpSpPr>
          <a:xfrm>
            <a:off x="6531494" y="4801541"/>
            <a:ext cx="476250" cy="829944"/>
            <a:chOff x="6531494" y="4801541"/>
            <a:chExt cx="476250" cy="829944"/>
          </a:xfrm>
        </p:grpSpPr>
        <p:sp>
          <p:nvSpPr>
            <p:cNvPr id="41" name="object 41"/>
            <p:cNvSpPr/>
            <p:nvPr/>
          </p:nvSpPr>
          <p:spPr>
            <a:xfrm>
              <a:off x="6531494" y="4801541"/>
              <a:ext cx="259079" cy="211454"/>
            </a:xfrm>
            <a:custGeom>
              <a:avLst/>
              <a:gdLst/>
              <a:ahLst/>
              <a:cxnLst/>
              <a:rect l="l" t="t" r="r" b="b"/>
              <a:pathLst>
                <a:path w="259079" h="211454">
                  <a:moveTo>
                    <a:pt x="40120" y="124366"/>
                  </a:moveTo>
                  <a:lnTo>
                    <a:pt x="0" y="211408"/>
                  </a:lnTo>
                  <a:lnTo>
                    <a:pt x="93705" y="191279"/>
                  </a:lnTo>
                  <a:lnTo>
                    <a:pt x="82996" y="177906"/>
                  </a:lnTo>
                  <a:lnTo>
                    <a:pt x="64692" y="177906"/>
                  </a:lnTo>
                  <a:lnTo>
                    <a:pt x="46829" y="155601"/>
                  </a:lnTo>
                  <a:lnTo>
                    <a:pt x="57982" y="146670"/>
                  </a:lnTo>
                  <a:lnTo>
                    <a:pt x="40120" y="124366"/>
                  </a:lnTo>
                  <a:close/>
                </a:path>
                <a:path w="259079" h="211454">
                  <a:moveTo>
                    <a:pt x="57982" y="146670"/>
                  </a:moveTo>
                  <a:lnTo>
                    <a:pt x="46829" y="155601"/>
                  </a:lnTo>
                  <a:lnTo>
                    <a:pt x="64692" y="177906"/>
                  </a:lnTo>
                  <a:lnTo>
                    <a:pt x="75844" y="168975"/>
                  </a:lnTo>
                  <a:lnTo>
                    <a:pt x="57982" y="146670"/>
                  </a:lnTo>
                  <a:close/>
                </a:path>
                <a:path w="259079" h="211454">
                  <a:moveTo>
                    <a:pt x="75844" y="168975"/>
                  </a:moveTo>
                  <a:lnTo>
                    <a:pt x="64692" y="177906"/>
                  </a:lnTo>
                  <a:lnTo>
                    <a:pt x="82996" y="177906"/>
                  </a:lnTo>
                  <a:lnTo>
                    <a:pt x="75844" y="168975"/>
                  </a:lnTo>
                  <a:close/>
                </a:path>
                <a:path w="259079" h="211454">
                  <a:moveTo>
                    <a:pt x="241137" y="0"/>
                  </a:moveTo>
                  <a:lnTo>
                    <a:pt x="57982" y="146670"/>
                  </a:lnTo>
                  <a:lnTo>
                    <a:pt x="75844" y="168975"/>
                  </a:lnTo>
                  <a:lnTo>
                    <a:pt x="258999" y="22303"/>
                  </a:lnTo>
                  <a:lnTo>
                    <a:pt x="241137" y="0"/>
                  </a:lnTo>
                  <a:close/>
                </a:path>
              </a:pathLst>
            </a:custGeom>
            <a:solidFill>
              <a:srgbClr val="000000"/>
            </a:solidFill>
          </p:spPr>
          <p:txBody>
            <a:bodyPr wrap="square" lIns="0" tIns="0" rIns="0" bIns="0" rtlCol="0"/>
            <a:lstStyle/>
            <a:p>
              <a:endParaRPr/>
            </a:p>
          </p:txBody>
        </p:sp>
        <p:sp>
          <p:nvSpPr>
            <p:cNvPr id="42" name="object 42"/>
            <p:cNvSpPr/>
            <p:nvPr/>
          </p:nvSpPr>
          <p:spPr>
            <a:xfrm>
              <a:off x="6723904" y="5347804"/>
              <a:ext cx="277495" cy="277495"/>
            </a:xfrm>
            <a:custGeom>
              <a:avLst/>
              <a:gdLst/>
              <a:ahLst/>
              <a:cxnLst/>
              <a:rect l="l" t="t" r="r" b="b"/>
              <a:pathLst>
                <a:path w="277495" h="277495">
                  <a:moveTo>
                    <a:pt x="141331" y="0"/>
                  </a:moveTo>
                  <a:lnTo>
                    <a:pt x="277075" y="133949"/>
                  </a:lnTo>
                  <a:lnTo>
                    <a:pt x="135743" y="277174"/>
                  </a:lnTo>
                  <a:lnTo>
                    <a:pt x="0" y="143224"/>
                  </a:lnTo>
                  <a:lnTo>
                    <a:pt x="141331" y="0"/>
                  </a:lnTo>
                  <a:close/>
                </a:path>
              </a:pathLst>
            </a:custGeom>
            <a:ln w="12700">
              <a:solidFill>
                <a:srgbClr val="000000"/>
              </a:solidFill>
            </a:ln>
          </p:spPr>
          <p:txBody>
            <a:bodyPr wrap="square" lIns="0" tIns="0" rIns="0" bIns="0" rtlCol="0"/>
            <a:lstStyle/>
            <a:p>
              <a:endParaRPr/>
            </a:p>
          </p:txBody>
        </p:sp>
      </p:grpSp>
      <p:sp>
        <p:nvSpPr>
          <p:cNvPr id="43" name="object 43"/>
          <p:cNvSpPr txBox="1"/>
          <p:nvPr/>
        </p:nvSpPr>
        <p:spPr>
          <a:xfrm>
            <a:off x="6793984" y="5116293"/>
            <a:ext cx="169545" cy="937894"/>
          </a:xfrm>
          <a:prstGeom prst="rect">
            <a:avLst/>
          </a:prstGeom>
        </p:spPr>
        <p:txBody>
          <a:bodyPr vert="horz" wrap="square" lIns="0" tIns="179070" rIns="0" bIns="0" rtlCol="0">
            <a:spAutoFit/>
          </a:bodyPr>
          <a:lstStyle/>
          <a:p>
            <a:pPr marL="17145">
              <a:lnSpc>
                <a:spcPct val="100000"/>
              </a:lnSpc>
              <a:spcBef>
                <a:spcPts val="1410"/>
              </a:spcBef>
            </a:pPr>
            <a:r>
              <a:rPr sz="2200" b="1" dirty="0">
                <a:latin typeface="Calibri"/>
                <a:cs typeface="Calibri"/>
              </a:rPr>
              <a:t>+</a:t>
            </a:r>
            <a:endParaRPr sz="2200">
              <a:latin typeface="Calibri"/>
              <a:cs typeface="Calibri"/>
            </a:endParaRPr>
          </a:p>
          <a:p>
            <a:pPr marL="12700">
              <a:lnSpc>
                <a:spcPct val="100000"/>
              </a:lnSpc>
              <a:spcBef>
                <a:spcPts val="1070"/>
              </a:spcBef>
            </a:pPr>
            <a:r>
              <a:rPr sz="1800" dirty="0">
                <a:latin typeface="Calibri"/>
                <a:cs typeface="Calibri"/>
              </a:rPr>
              <a:t>d</a:t>
            </a:r>
            <a:endParaRPr sz="1800">
              <a:latin typeface="Calibri"/>
              <a:cs typeface="Calibri"/>
            </a:endParaRPr>
          </a:p>
        </p:txBody>
      </p:sp>
      <p:pic>
        <p:nvPicPr>
          <p:cNvPr id="44" name="object 44"/>
          <p:cNvPicPr/>
          <p:nvPr/>
        </p:nvPicPr>
        <p:blipFill>
          <a:blip r:embed="rId2" cstate="print"/>
          <a:stretch>
            <a:fillRect/>
          </a:stretch>
        </p:blipFill>
        <p:spPr>
          <a:xfrm>
            <a:off x="6816136" y="5630431"/>
            <a:ext cx="85702" cy="145953"/>
          </a:xfrm>
          <a:prstGeom prst="rect">
            <a:avLst/>
          </a:prstGeom>
        </p:spPr>
      </p:pic>
      <p:grpSp>
        <p:nvGrpSpPr>
          <p:cNvPr id="45" name="object 45"/>
          <p:cNvGrpSpPr/>
          <p:nvPr/>
        </p:nvGrpSpPr>
        <p:grpSpPr>
          <a:xfrm>
            <a:off x="5482431" y="5222728"/>
            <a:ext cx="519430" cy="323850"/>
            <a:chOff x="5482431" y="5222728"/>
            <a:chExt cx="519430" cy="323850"/>
          </a:xfrm>
        </p:grpSpPr>
        <p:sp>
          <p:nvSpPr>
            <p:cNvPr id="46" name="object 46"/>
            <p:cNvSpPr/>
            <p:nvPr/>
          </p:nvSpPr>
          <p:spPr>
            <a:xfrm>
              <a:off x="5490368" y="5230666"/>
              <a:ext cx="503555" cy="307975"/>
            </a:xfrm>
            <a:custGeom>
              <a:avLst/>
              <a:gdLst/>
              <a:ahLst/>
              <a:cxnLst/>
              <a:rect l="l" t="t" r="r" b="b"/>
              <a:pathLst>
                <a:path w="503554" h="307975">
                  <a:moveTo>
                    <a:pt x="349478" y="0"/>
                  </a:moveTo>
                  <a:lnTo>
                    <a:pt x="349478" y="76902"/>
                  </a:lnTo>
                  <a:lnTo>
                    <a:pt x="0" y="76902"/>
                  </a:lnTo>
                  <a:lnTo>
                    <a:pt x="0" y="230708"/>
                  </a:lnTo>
                  <a:lnTo>
                    <a:pt x="349478" y="230708"/>
                  </a:lnTo>
                  <a:lnTo>
                    <a:pt x="349478" y="307610"/>
                  </a:lnTo>
                  <a:lnTo>
                    <a:pt x="503284" y="153804"/>
                  </a:lnTo>
                  <a:lnTo>
                    <a:pt x="349478" y="0"/>
                  </a:lnTo>
                  <a:close/>
                </a:path>
              </a:pathLst>
            </a:custGeom>
            <a:solidFill>
              <a:srgbClr val="9BD0D5"/>
            </a:solidFill>
          </p:spPr>
          <p:txBody>
            <a:bodyPr wrap="square" lIns="0" tIns="0" rIns="0" bIns="0" rtlCol="0"/>
            <a:lstStyle/>
            <a:p>
              <a:endParaRPr/>
            </a:p>
          </p:txBody>
        </p:sp>
        <p:sp>
          <p:nvSpPr>
            <p:cNvPr id="47" name="object 47"/>
            <p:cNvSpPr/>
            <p:nvPr/>
          </p:nvSpPr>
          <p:spPr>
            <a:xfrm>
              <a:off x="5490368" y="5230666"/>
              <a:ext cx="503555" cy="307975"/>
            </a:xfrm>
            <a:custGeom>
              <a:avLst/>
              <a:gdLst/>
              <a:ahLst/>
              <a:cxnLst/>
              <a:rect l="l" t="t" r="r" b="b"/>
              <a:pathLst>
                <a:path w="503554" h="307975">
                  <a:moveTo>
                    <a:pt x="0" y="76902"/>
                  </a:moveTo>
                  <a:lnTo>
                    <a:pt x="349478" y="76902"/>
                  </a:lnTo>
                  <a:lnTo>
                    <a:pt x="349478" y="0"/>
                  </a:lnTo>
                  <a:lnTo>
                    <a:pt x="503284" y="153805"/>
                  </a:lnTo>
                  <a:lnTo>
                    <a:pt x="349478" y="307611"/>
                  </a:lnTo>
                  <a:lnTo>
                    <a:pt x="349478" y="230708"/>
                  </a:lnTo>
                  <a:lnTo>
                    <a:pt x="0" y="230708"/>
                  </a:lnTo>
                  <a:lnTo>
                    <a:pt x="0" y="76902"/>
                  </a:lnTo>
                  <a:close/>
                </a:path>
              </a:pathLst>
            </a:custGeom>
            <a:ln w="15875">
              <a:solidFill>
                <a:srgbClr val="3D8991"/>
              </a:solidFill>
            </a:ln>
          </p:spPr>
          <p:txBody>
            <a:bodyPr wrap="square" lIns="0" tIns="0" rIns="0" bIns="0" rtlCol="0"/>
            <a:lstStyle/>
            <a:p>
              <a:endParaRPr/>
            </a:p>
          </p:txBody>
        </p:sp>
      </p:grpSp>
      <p:pic>
        <p:nvPicPr>
          <p:cNvPr id="48" name="object 48"/>
          <p:cNvPicPr/>
          <p:nvPr/>
        </p:nvPicPr>
        <p:blipFill>
          <a:blip r:embed="rId3" cstate="print"/>
          <a:stretch>
            <a:fillRect/>
          </a:stretch>
        </p:blipFill>
        <p:spPr>
          <a:xfrm>
            <a:off x="8810481" y="2732283"/>
            <a:ext cx="1611491" cy="2288603"/>
          </a:xfrm>
          <a:prstGeom prst="rect">
            <a:avLst/>
          </a:prstGeom>
        </p:spPr>
      </p:pic>
      <p:sp>
        <p:nvSpPr>
          <p:cNvPr id="49" name="object 49"/>
          <p:cNvSpPr txBox="1"/>
          <p:nvPr/>
        </p:nvSpPr>
        <p:spPr>
          <a:xfrm>
            <a:off x="9506099" y="3044444"/>
            <a:ext cx="1352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endParaRPr sz="1800">
              <a:latin typeface="Calibri"/>
              <a:cs typeface="Calibri"/>
            </a:endParaRPr>
          </a:p>
        </p:txBody>
      </p:sp>
      <p:sp>
        <p:nvSpPr>
          <p:cNvPr id="50" name="object 50"/>
          <p:cNvSpPr txBox="1"/>
          <p:nvPr/>
        </p:nvSpPr>
        <p:spPr>
          <a:xfrm>
            <a:off x="9500543" y="3477259"/>
            <a:ext cx="146050" cy="119316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endParaRPr sz="1800">
              <a:latin typeface="Calibri"/>
              <a:cs typeface="Calibri"/>
            </a:endParaRPr>
          </a:p>
          <a:p>
            <a:pPr marL="12700" marR="10795" indent="11430">
              <a:lnSpc>
                <a:spcPts val="3529"/>
              </a:lnSpc>
              <a:spcBef>
                <a:spcPts val="120"/>
              </a:spcBef>
            </a:pPr>
            <a:r>
              <a:rPr sz="1800" dirty="0">
                <a:latin typeface="Calibri"/>
                <a:cs typeface="Calibri"/>
              </a:rPr>
              <a:t>c  e</a:t>
            </a:r>
            <a:endParaRPr sz="1800">
              <a:latin typeface="Calibri"/>
              <a:cs typeface="Calibri"/>
            </a:endParaRPr>
          </a:p>
        </p:txBody>
      </p:sp>
      <p:sp>
        <p:nvSpPr>
          <p:cNvPr id="51" name="object 51"/>
          <p:cNvSpPr txBox="1"/>
          <p:nvPr/>
        </p:nvSpPr>
        <p:spPr>
          <a:xfrm>
            <a:off x="8894024" y="3922267"/>
            <a:ext cx="952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a:t>
            </a:r>
            <a:endParaRPr sz="1800">
              <a:latin typeface="Calibri"/>
              <a:cs typeface="Calibri"/>
            </a:endParaRPr>
          </a:p>
        </p:txBody>
      </p:sp>
      <p:sp>
        <p:nvSpPr>
          <p:cNvPr id="52" name="object 52"/>
          <p:cNvSpPr txBox="1"/>
          <p:nvPr/>
        </p:nvSpPr>
        <p:spPr>
          <a:xfrm>
            <a:off x="10217778" y="3925316"/>
            <a:ext cx="146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d</a:t>
            </a:r>
            <a:endParaRPr sz="180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482583" y="940930"/>
            <a:ext cx="2444750" cy="5837555"/>
            <a:chOff x="8482583" y="940930"/>
            <a:chExt cx="2444750" cy="5837555"/>
          </a:xfrm>
        </p:grpSpPr>
        <p:pic>
          <p:nvPicPr>
            <p:cNvPr id="3" name="object 3"/>
            <p:cNvPicPr/>
            <p:nvPr/>
          </p:nvPicPr>
          <p:blipFill>
            <a:blip r:embed="rId2" cstate="print"/>
            <a:stretch>
              <a:fillRect/>
            </a:stretch>
          </p:blipFill>
          <p:spPr>
            <a:xfrm>
              <a:off x="8482583" y="1112519"/>
              <a:ext cx="2444496" cy="1514855"/>
            </a:xfrm>
            <a:prstGeom prst="rect">
              <a:avLst/>
            </a:prstGeom>
          </p:spPr>
        </p:pic>
        <p:pic>
          <p:nvPicPr>
            <p:cNvPr id="4" name="object 4"/>
            <p:cNvPicPr/>
            <p:nvPr/>
          </p:nvPicPr>
          <p:blipFill>
            <a:blip r:embed="rId3" cstate="print"/>
            <a:stretch>
              <a:fillRect/>
            </a:stretch>
          </p:blipFill>
          <p:spPr>
            <a:xfrm>
              <a:off x="8675091" y="1305112"/>
              <a:ext cx="2060629" cy="1128788"/>
            </a:xfrm>
            <a:prstGeom prst="rect">
              <a:avLst/>
            </a:prstGeom>
          </p:spPr>
        </p:pic>
        <p:sp>
          <p:nvSpPr>
            <p:cNvPr id="5" name="object 5"/>
            <p:cNvSpPr/>
            <p:nvPr/>
          </p:nvSpPr>
          <p:spPr>
            <a:xfrm>
              <a:off x="8929260" y="1483257"/>
              <a:ext cx="1511935" cy="210820"/>
            </a:xfrm>
            <a:custGeom>
              <a:avLst/>
              <a:gdLst/>
              <a:ahLst/>
              <a:cxnLst/>
              <a:rect l="l" t="t" r="r" b="b"/>
              <a:pathLst>
                <a:path w="1511934" h="210819">
                  <a:moveTo>
                    <a:pt x="0" y="0"/>
                  </a:moveTo>
                  <a:lnTo>
                    <a:pt x="1511466" y="0"/>
                  </a:lnTo>
                  <a:lnTo>
                    <a:pt x="1511466" y="210613"/>
                  </a:lnTo>
                  <a:lnTo>
                    <a:pt x="0" y="210613"/>
                  </a:lnTo>
                  <a:lnTo>
                    <a:pt x="0" y="0"/>
                  </a:lnTo>
                  <a:close/>
                </a:path>
              </a:pathLst>
            </a:custGeom>
            <a:ln w="31750">
              <a:solidFill>
                <a:srgbClr val="0C8791"/>
              </a:solidFill>
            </a:ln>
          </p:spPr>
          <p:txBody>
            <a:bodyPr wrap="square" lIns="0" tIns="0" rIns="0" bIns="0" rtlCol="0"/>
            <a:lstStyle/>
            <a:p>
              <a:endParaRPr/>
            </a:p>
          </p:txBody>
        </p:sp>
      </p:grpSp>
      <p:sp>
        <p:nvSpPr>
          <p:cNvPr id="6" name="object 6"/>
          <p:cNvSpPr txBox="1">
            <a:spLocks noGrp="1"/>
          </p:cNvSpPr>
          <p:nvPr>
            <p:ph type="title"/>
          </p:nvPr>
        </p:nvSpPr>
        <p:spPr>
          <a:xfrm>
            <a:off x="262257" y="696468"/>
            <a:ext cx="4479925" cy="513080"/>
          </a:xfrm>
          <a:prstGeom prst="rect">
            <a:avLst/>
          </a:prstGeom>
        </p:spPr>
        <p:txBody>
          <a:bodyPr vert="horz" wrap="square" lIns="0" tIns="12700" rIns="0" bIns="0" rtlCol="0">
            <a:spAutoFit/>
          </a:bodyPr>
          <a:lstStyle/>
          <a:p>
            <a:pPr marL="12700">
              <a:lnSpc>
                <a:spcPct val="100000"/>
              </a:lnSpc>
              <a:spcBef>
                <a:spcPts val="100"/>
              </a:spcBef>
            </a:pPr>
            <a:r>
              <a:rPr spc="-10" dirty="0"/>
              <a:t>Discovery</a:t>
            </a:r>
            <a:r>
              <a:rPr spc="-25" dirty="0"/>
              <a:t> </a:t>
            </a:r>
            <a:r>
              <a:rPr spc="-5" dirty="0"/>
              <a:t>of</a:t>
            </a:r>
            <a:r>
              <a:rPr spc="-25" dirty="0"/>
              <a:t> </a:t>
            </a:r>
            <a:r>
              <a:rPr spc="-5" dirty="0"/>
              <a:t>BPMN</a:t>
            </a:r>
            <a:r>
              <a:rPr spc="-30" dirty="0"/>
              <a:t> </a:t>
            </a:r>
            <a:r>
              <a:rPr dirty="0"/>
              <a:t>models</a:t>
            </a:r>
          </a:p>
        </p:txBody>
      </p:sp>
      <p:grpSp>
        <p:nvGrpSpPr>
          <p:cNvPr id="7" name="object 7"/>
          <p:cNvGrpSpPr/>
          <p:nvPr/>
        </p:nvGrpSpPr>
        <p:grpSpPr>
          <a:xfrm>
            <a:off x="4765027" y="3793515"/>
            <a:ext cx="314325" cy="445770"/>
            <a:chOff x="4765027" y="3793515"/>
            <a:chExt cx="314325" cy="445770"/>
          </a:xfrm>
        </p:grpSpPr>
        <p:sp>
          <p:nvSpPr>
            <p:cNvPr id="8" name="object 8"/>
            <p:cNvSpPr/>
            <p:nvPr/>
          </p:nvSpPr>
          <p:spPr>
            <a:xfrm>
              <a:off x="4772964" y="3801452"/>
              <a:ext cx="298450" cy="429895"/>
            </a:xfrm>
            <a:custGeom>
              <a:avLst/>
              <a:gdLst/>
              <a:ahLst/>
              <a:cxnLst/>
              <a:rect l="l" t="t" r="r" b="b"/>
              <a:pathLst>
                <a:path w="298450" h="429895">
                  <a:moveTo>
                    <a:pt x="223410" y="0"/>
                  </a:moveTo>
                  <a:lnTo>
                    <a:pt x="74470" y="0"/>
                  </a:lnTo>
                  <a:lnTo>
                    <a:pt x="74470" y="280360"/>
                  </a:lnTo>
                  <a:lnTo>
                    <a:pt x="0" y="280360"/>
                  </a:lnTo>
                  <a:lnTo>
                    <a:pt x="148940" y="429300"/>
                  </a:lnTo>
                  <a:lnTo>
                    <a:pt x="297881" y="280360"/>
                  </a:lnTo>
                  <a:lnTo>
                    <a:pt x="223410" y="280360"/>
                  </a:lnTo>
                  <a:lnTo>
                    <a:pt x="223410" y="0"/>
                  </a:lnTo>
                  <a:close/>
                </a:path>
              </a:pathLst>
            </a:custGeom>
            <a:solidFill>
              <a:srgbClr val="9BD0D5"/>
            </a:solidFill>
          </p:spPr>
          <p:txBody>
            <a:bodyPr wrap="square" lIns="0" tIns="0" rIns="0" bIns="0" rtlCol="0"/>
            <a:lstStyle/>
            <a:p>
              <a:endParaRPr/>
            </a:p>
          </p:txBody>
        </p:sp>
        <p:sp>
          <p:nvSpPr>
            <p:cNvPr id="9" name="object 9"/>
            <p:cNvSpPr/>
            <p:nvPr/>
          </p:nvSpPr>
          <p:spPr>
            <a:xfrm>
              <a:off x="4772964" y="3801452"/>
              <a:ext cx="298450" cy="429895"/>
            </a:xfrm>
            <a:custGeom>
              <a:avLst/>
              <a:gdLst/>
              <a:ahLst/>
              <a:cxnLst/>
              <a:rect l="l" t="t" r="r" b="b"/>
              <a:pathLst>
                <a:path w="298450" h="429895">
                  <a:moveTo>
                    <a:pt x="223410" y="0"/>
                  </a:moveTo>
                  <a:lnTo>
                    <a:pt x="223410" y="280359"/>
                  </a:lnTo>
                  <a:lnTo>
                    <a:pt x="297881" y="280359"/>
                  </a:lnTo>
                  <a:lnTo>
                    <a:pt x="148940" y="429300"/>
                  </a:lnTo>
                  <a:lnTo>
                    <a:pt x="0" y="280359"/>
                  </a:lnTo>
                  <a:lnTo>
                    <a:pt x="74470" y="280359"/>
                  </a:lnTo>
                  <a:lnTo>
                    <a:pt x="74470" y="0"/>
                  </a:lnTo>
                  <a:lnTo>
                    <a:pt x="223410" y="0"/>
                  </a:lnTo>
                  <a:close/>
                </a:path>
              </a:pathLst>
            </a:custGeom>
            <a:ln w="15875">
              <a:solidFill>
                <a:srgbClr val="3D8991"/>
              </a:solidFill>
            </a:ln>
          </p:spPr>
          <p:txBody>
            <a:bodyPr wrap="square" lIns="0" tIns="0" rIns="0" bIns="0" rtlCol="0"/>
            <a:lstStyle/>
            <a:p>
              <a:endParaRPr/>
            </a:p>
          </p:txBody>
        </p:sp>
      </p:grpSp>
      <p:sp>
        <p:nvSpPr>
          <p:cNvPr id="10" name="object 10"/>
          <p:cNvSpPr txBox="1"/>
          <p:nvPr/>
        </p:nvSpPr>
        <p:spPr>
          <a:xfrm>
            <a:off x="5236057" y="3842004"/>
            <a:ext cx="468185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404040"/>
                </a:solidFill>
                <a:latin typeface="Calibri"/>
                <a:cs typeface="Calibri"/>
              </a:rPr>
              <a:t>A</a:t>
            </a:r>
            <a:r>
              <a:rPr sz="1400" spc="30" dirty="0">
                <a:solidFill>
                  <a:srgbClr val="404040"/>
                </a:solidFill>
                <a:latin typeface="Calibri"/>
                <a:cs typeface="Calibri"/>
              </a:rPr>
              <a:t> </a:t>
            </a:r>
            <a:r>
              <a:rPr sz="1400" spc="5" dirty="0">
                <a:solidFill>
                  <a:srgbClr val="404040"/>
                </a:solidFill>
                <a:latin typeface="Calibri"/>
                <a:cs typeface="Calibri"/>
              </a:rPr>
              <a:t>given</a:t>
            </a:r>
            <a:r>
              <a:rPr sz="1400" spc="30" dirty="0">
                <a:solidFill>
                  <a:srgbClr val="404040"/>
                </a:solidFill>
                <a:latin typeface="Calibri"/>
                <a:cs typeface="Calibri"/>
              </a:rPr>
              <a:t> </a:t>
            </a:r>
            <a:r>
              <a:rPr sz="1400" spc="5" dirty="0">
                <a:solidFill>
                  <a:srgbClr val="404040"/>
                </a:solidFill>
                <a:latin typeface="Calibri"/>
                <a:cs typeface="Calibri"/>
              </a:rPr>
              <a:t>configuration</a:t>
            </a:r>
            <a:r>
              <a:rPr sz="1400" spc="30" dirty="0">
                <a:solidFill>
                  <a:srgbClr val="404040"/>
                </a:solidFill>
                <a:latin typeface="Calibri"/>
                <a:cs typeface="Calibri"/>
              </a:rPr>
              <a:t> </a:t>
            </a:r>
            <a:r>
              <a:rPr sz="1400" spc="10" dirty="0">
                <a:solidFill>
                  <a:srgbClr val="404040"/>
                </a:solidFill>
                <a:latin typeface="Calibri"/>
                <a:cs typeface="Calibri"/>
              </a:rPr>
              <a:t>of</a:t>
            </a:r>
            <a:r>
              <a:rPr sz="1400" spc="15" dirty="0">
                <a:solidFill>
                  <a:srgbClr val="404040"/>
                </a:solidFill>
                <a:latin typeface="Calibri"/>
                <a:cs typeface="Calibri"/>
              </a:rPr>
              <a:t> </a:t>
            </a:r>
            <a:r>
              <a:rPr sz="1400" spc="10" dirty="0">
                <a:solidFill>
                  <a:srgbClr val="404040"/>
                </a:solidFill>
                <a:latin typeface="Calibri"/>
                <a:cs typeface="Calibri"/>
              </a:rPr>
              <a:t>node/arc</a:t>
            </a:r>
            <a:r>
              <a:rPr sz="1400" spc="20" dirty="0">
                <a:solidFill>
                  <a:srgbClr val="404040"/>
                </a:solidFill>
                <a:latin typeface="Calibri"/>
                <a:cs typeface="Calibri"/>
              </a:rPr>
              <a:t> </a:t>
            </a:r>
            <a:r>
              <a:rPr sz="1400" spc="5" dirty="0">
                <a:solidFill>
                  <a:srgbClr val="404040"/>
                </a:solidFill>
                <a:latin typeface="Calibri"/>
                <a:cs typeface="Calibri"/>
              </a:rPr>
              <a:t>sliders,</a:t>
            </a:r>
            <a:r>
              <a:rPr sz="1400" spc="20" dirty="0">
                <a:solidFill>
                  <a:srgbClr val="404040"/>
                </a:solidFill>
                <a:latin typeface="Calibri"/>
                <a:cs typeface="Calibri"/>
              </a:rPr>
              <a:t> </a:t>
            </a:r>
            <a:r>
              <a:rPr sz="1400" spc="10" dirty="0">
                <a:solidFill>
                  <a:srgbClr val="404040"/>
                </a:solidFill>
                <a:latin typeface="Calibri"/>
                <a:cs typeface="Calibri"/>
              </a:rPr>
              <a:t>and</a:t>
            </a:r>
            <a:r>
              <a:rPr sz="1400" spc="45" dirty="0">
                <a:solidFill>
                  <a:srgbClr val="404040"/>
                </a:solidFill>
                <a:latin typeface="Calibri"/>
                <a:cs typeface="Calibri"/>
              </a:rPr>
              <a:t> </a:t>
            </a:r>
            <a:r>
              <a:rPr sz="1400" u="sng" spc="5" dirty="0">
                <a:solidFill>
                  <a:srgbClr val="404040"/>
                </a:solidFill>
                <a:uFill>
                  <a:solidFill>
                    <a:srgbClr val="404040"/>
                  </a:solidFill>
                </a:uFill>
                <a:latin typeface="Calibri"/>
                <a:cs typeface="Calibri"/>
              </a:rPr>
              <a:t>parallelism</a:t>
            </a:r>
            <a:r>
              <a:rPr sz="1400" u="sng" spc="35" dirty="0">
                <a:solidFill>
                  <a:srgbClr val="404040"/>
                </a:solidFill>
                <a:uFill>
                  <a:solidFill>
                    <a:srgbClr val="404040"/>
                  </a:solidFill>
                </a:uFill>
                <a:latin typeface="Calibri"/>
                <a:cs typeface="Calibri"/>
              </a:rPr>
              <a:t> </a:t>
            </a:r>
            <a:r>
              <a:rPr sz="1400" u="sng" spc="5" dirty="0">
                <a:solidFill>
                  <a:srgbClr val="404040"/>
                </a:solidFill>
                <a:uFill>
                  <a:solidFill>
                    <a:srgbClr val="404040"/>
                  </a:solidFill>
                </a:uFill>
                <a:latin typeface="Calibri"/>
                <a:cs typeface="Calibri"/>
              </a:rPr>
              <a:t>slider</a:t>
            </a:r>
            <a:endParaRPr sz="1400">
              <a:latin typeface="Calibri"/>
              <a:cs typeface="Calibri"/>
            </a:endParaRPr>
          </a:p>
        </p:txBody>
      </p:sp>
      <p:sp>
        <p:nvSpPr>
          <p:cNvPr id="11" name="object 11"/>
          <p:cNvSpPr txBox="1"/>
          <p:nvPr/>
        </p:nvSpPr>
        <p:spPr>
          <a:xfrm>
            <a:off x="110629" y="6122923"/>
            <a:ext cx="8776970" cy="299720"/>
          </a:xfrm>
          <a:prstGeom prst="rect">
            <a:avLst/>
          </a:prstGeom>
        </p:spPr>
        <p:txBody>
          <a:bodyPr vert="horz" wrap="square" lIns="0" tIns="12700" rIns="0" bIns="0" rtlCol="0">
            <a:spAutoFit/>
          </a:bodyPr>
          <a:lstStyle/>
          <a:p>
            <a:pPr marL="12700">
              <a:lnSpc>
                <a:spcPct val="100000"/>
              </a:lnSpc>
              <a:spcBef>
                <a:spcPts val="100"/>
              </a:spcBef>
            </a:pPr>
            <a:r>
              <a:rPr sz="1800" i="1" spc="-5" dirty="0">
                <a:solidFill>
                  <a:srgbClr val="404040"/>
                </a:solidFill>
                <a:latin typeface="Calibri"/>
                <a:cs typeface="Calibri"/>
              </a:rPr>
              <a:t>Note:</a:t>
            </a:r>
            <a:r>
              <a:rPr sz="1800" i="1" spc="5" dirty="0">
                <a:solidFill>
                  <a:srgbClr val="404040"/>
                </a:solidFill>
                <a:latin typeface="Calibri"/>
                <a:cs typeface="Calibri"/>
              </a:rPr>
              <a:t> </a:t>
            </a:r>
            <a:r>
              <a:rPr sz="1800" i="1" spc="-5" dirty="0">
                <a:solidFill>
                  <a:srgbClr val="404040"/>
                </a:solidFill>
                <a:latin typeface="Calibri"/>
                <a:cs typeface="Calibri"/>
              </a:rPr>
              <a:t>Apromore</a:t>
            </a:r>
            <a:r>
              <a:rPr sz="1800" i="1" dirty="0">
                <a:solidFill>
                  <a:srgbClr val="404040"/>
                </a:solidFill>
                <a:latin typeface="Calibri"/>
                <a:cs typeface="Calibri"/>
              </a:rPr>
              <a:t> </a:t>
            </a:r>
            <a:r>
              <a:rPr sz="1800" i="1" spc="-5" dirty="0">
                <a:solidFill>
                  <a:srgbClr val="404040"/>
                </a:solidFill>
                <a:latin typeface="Calibri"/>
                <a:cs typeface="Calibri"/>
              </a:rPr>
              <a:t>uses</a:t>
            </a:r>
            <a:r>
              <a:rPr sz="1800" i="1" spc="5" dirty="0">
                <a:solidFill>
                  <a:srgbClr val="404040"/>
                </a:solidFill>
                <a:latin typeface="Calibri"/>
                <a:cs typeface="Calibri"/>
              </a:rPr>
              <a:t> </a:t>
            </a:r>
            <a:r>
              <a:rPr sz="1800" i="1" spc="-5" dirty="0">
                <a:solidFill>
                  <a:srgbClr val="404040"/>
                </a:solidFill>
                <a:latin typeface="Calibri"/>
                <a:cs typeface="Calibri"/>
              </a:rPr>
              <a:t>an</a:t>
            </a:r>
            <a:r>
              <a:rPr sz="1800" i="1" dirty="0">
                <a:solidFill>
                  <a:srgbClr val="404040"/>
                </a:solidFill>
                <a:latin typeface="Calibri"/>
                <a:cs typeface="Calibri"/>
              </a:rPr>
              <a:t> </a:t>
            </a:r>
            <a:r>
              <a:rPr sz="1800" i="1" spc="-5" dirty="0">
                <a:solidFill>
                  <a:srgbClr val="404040"/>
                </a:solidFill>
                <a:latin typeface="Calibri"/>
                <a:cs typeface="Calibri"/>
              </a:rPr>
              <a:t>algorithm</a:t>
            </a:r>
            <a:r>
              <a:rPr sz="1800" i="1" spc="5" dirty="0">
                <a:solidFill>
                  <a:srgbClr val="404040"/>
                </a:solidFill>
                <a:latin typeface="Calibri"/>
                <a:cs typeface="Calibri"/>
              </a:rPr>
              <a:t> </a:t>
            </a:r>
            <a:r>
              <a:rPr sz="1800" i="1" spc="-5" dirty="0">
                <a:solidFill>
                  <a:srgbClr val="404040"/>
                </a:solidFill>
                <a:latin typeface="Calibri"/>
                <a:cs typeface="Calibri"/>
              </a:rPr>
              <a:t>called</a:t>
            </a:r>
            <a:r>
              <a:rPr sz="1800" i="1" spc="15" dirty="0">
                <a:solidFill>
                  <a:srgbClr val="404040"/>
                </a:solidFill>
                <a:latin typeface="Calibri"/>
                <a:cs typeface="Calibri"/>
              </a:rPr>
              <a:t> </a:t>
            </a:r>
            <a:r>
              <a:rPr sz="1800" b="1" i="1" spc="-5" dirty="0">
                <a:solidFill>
                  <a:srgbClr val="404040"/>
                </a:solidFill>
                <a:latin typeface="Calibri"/>
                <a:cs typeface="Calibri"/>
              </a:rPr>
              <a:t>Split</a:t>
            </a:r>
            <a:r>
              <a:rPr sz="1800" b="1" i="1" spc="5" dirty="0">
                <a:solidFill>
                  <a:srgbClr val="404040"/>
                </a:solidFill>
                <a:latin typeface="Calibri"/>
                <a:cs typeface="Calibri"/>
              </a:rPr>
              <a:t> </a:t>
            </a:r>
            <a:r>
              <a:rPr sz="1800" b="1" i="1" spc="-5" dirty="0">
                <a:solidFill>
                  <a:srgbClr val="404040"/>
                </a:solidFill>
                <a:latin typeface="Calibri"/>
                <a:cs typeface="Calibri"/>
              </a:rPr>
              <a:t>Miner</a:t>
            </a:r>
            <a:r>
              <a:rPr sz="1800" b="1" i="1" spc="5" dirty="0">
                <a:solidFill>
                  <a:srgbClr val="404040"/>
                </a:solidFill>
                <a:latin typeface="Calibri"/>
                <a:cs typeface="Calibri"/>
              </a:rPr>
              <a:t> </a:t>
            </a:r>
            <a:r>
              <a:rPr sz="1800" i="1" spc="-15" dirty="0">
                <a:solidFill>
                  <a:srgbClr val="404040"/>
                </a:solidFill>
                <a:latin typeface="Calibri"/>
                <a:cs typeface="Calibri"/>
              </a:rPr>
              <a:t>to</a:t>
            </a:r>
            <a:r>
              <a:rPr sz="1800" i="1" spc="10" dirty="0">
                <a:solidFill>
                  <a:srgbClr val="404040"/>
                </a:solidFill>
                <a:latin typeface="Calibri"/>
                <a:cs typeface="Calibri"/>
              </a:rPr>
              <a:t> </a:t>
            </a:r>
            <a:r>
              <a:rPr sz="1800" i="1" spc="-5" dirty="0">
                <a:solidFill>
                  <a:srgbClr val="404040"/>
                </a:solidFill>
                <a:latin typeface="Calibri"/>
                <a:cs typeface="Calibri"/>
              </a:rPr>
              <a:t>turn</a:t>
            </a:r>
            <a:r>
              <a:rPr sz="1800" i="1" spc="5" dirty="0">
                <a:solidFill>
                  <a:srgbClr val="404040"/>
                </a:solidFill>
                <a:latin typeface="Calibri"/>
                <a:cs typeface="Calibri"/>
              </a:rPr>
              <a:t> </a:t>
            </a:r>
            <a:r>
              <a:rPr sz="1800" i="1" spc="-5" dirty="0">
                <a:solidFill>
                  <a:srgbClr val="404040"/>
                </a:solidFill>
                <a:latin typeface="Calibri"/>
                <a:cs typeface="Calibri"/>
              </a:rPr>
              <a:t>process</a:t>
            </a:r>
            <a:r>
              <a:rPr sz="1800" i="1" spc="5" dirty="0">
                <a:solidFill>
                  <a:srgbClr val="404040"/>
                </a:solidFill>
                <a:latin typeface="Calibri"/>
                <a:cs typeface="Calibri"/>
              </a:rPr>
              <a:t> </a:t>
            </a:r>
            <a:r>
              <a:rPr sz="1800" i="1" spc="-5" dirty="0">
                <a:solidFill>
                  <a:srgbClr val="404040"/>
                </a:solidFill>
                <a:latin typeface="Calibri"/>
                <a:cs typeface="Calibri"/>
              </a:rPr>
              <a:t>maps</a:t>
            </a:r>
            <a:r>
              <a:rPr sz="1800" i="1" spc="10" dirty="0">
                <a:solidFill>
                  <a:srgbClr val="404040"/>
                </a:solidFill>
                <a:latin typeface="Calibri"/>
                <a:cs typeface="Calibri"/>
              </a:rPr>
              <a:t> </a:t>
            </a:r>
            <a:r>
              <a:rPr sz="1800" i="1" spc="-15" dirty="0">
                <a:solidFill>
                  <a:srgbClr val="404040"/>
                </a:solidFill>
                <a:latin typeface="Calibri"/>
                <a:cs typeface="Calibri"/>
              </a:rPr>
              <a:t>into</a:t>
            </a:r>
            <a:r>
              <a:rPr sz="1800" i="1" spc="5" dirty="0">
                <a:solidFill>
                  <a:srgbClr val="404040"/>
                </a:solidFill>
                <a:latin typeface="Calibri"/>
                <a:cs typeface="Calibri"/>
              </a:rPr>
              <a:t> </a:t>
            </a:r>
            <a:r>
              <a:rPr sz="1800" i="1" spc="-5" dirty="0">
                <a:solidFill>
                  <a:srgbClr val="404040"/>
                </a:solidFill>
                <a:latin typeface="Calibri"/>
                <a:cs typeface="Calibri"/>
              </a:rPr>
              <a:t>process</a:t>
            </a:r>
            <a:r>
              <a:rPr sz="1800" i="1" spc="5" dirty="0">
                <a:solidFill>
                  <a:srgbClr val="404040"/>
                </a:solidFill>
                <a:latin typeface="Calibri"/>
                <a:cs typeface="Calibri"/>
              </a:rPr>
              <a:t> </a:t>
            </a:r>
            <a:r>
              <a:rPr sz="1800" i="1" spc="-5" dirty="0">
                <a:solidFill>
                  <a:srgbClr val="404040"/>
                </a:solidFill>
                <a:latin typeface="Calibri"/>
                <a:cs typeface="Calibri"/>
              </a:rPr>
              <a:t>models</a:t>
            </a:r>
            <a:endParaRPr sz="1800">
              <a:latin typeface="Calibri"/>
              <a:cs typeface="Calibri"/>
            </a:endParaRPr>
          </a:p>
        </p:txBody>
      </p:sp>
      <p:pic>
        <p:nvPicPr>
          <p:cNvPr id="12" name="object 12"/>
          <p:cNvPicPr/>
          <p:nvPr/>
        </p:nvPicPr>
        <p:blipFill>
          <a:blip r:embed="rId4" cstate="print"/>
          <a:stretch>
            <a:fillRect/>
          </a:stretch>
        </p:blipFill>
        <p:spPr>
          <a:xfrm>
            <a:off x="1263278" y="4671402"/>
            <a:ext cx="7283635" cy="869294"/>
          </a:xfrm>
          <a:prstGeom prst="rect">
            <a:avLst/>
          </a:prstGeom>
        </p:spPr>
      </p:pic>
      <p:pic>
        <p:nvPicPr>
          <p:cNvPr id="13" name="object 13"/>
          <p:cNvPicPr/>
          <p:nvPr/>
        </p:nvPicPr>
        <p:blipFill>
          <a:blip r:embed="rId5" cstate="print"/>
          <a:stretch>
            <a:fillRect/>
          </a:stretch>
        </p:blipFill>
        <p:spPr>
          <a:xfrm>
            <a:off x="2322911" y="1872750"/>
            <a:ext cx="4669608" cy="1262814"/>
          </a:xfrm>
          <a:prstGeom prst="rect">
            <a:avLst/>
          </a:prstGeom>
        </p:spPr>
      </p:pic>
      <p:pic>
        <p:nvPicPr>
          <p:cNvPr id="14" name="object 14"/>
          <p:cNvPicPr/>
          <p:nvPr/>
        </p:nvPicPr>
        <p:blipFill>
          <a:blip r:embed="rId6" cstate="print"/>
          <a:stretch>
            <a:fillRect/>
          </a:stretch>
        </p:blipFill>
        <p:spPr>
          <a:xfrm>
            <a:off x="10643854" y="417093"/>
            <a:ext cx="246794" cy="251176"/>
          </a:xfrm>
          <a:prstGeom prst="rect">
            <a:avLst/>
          </a:prstGeom>
        </p:spPr>
      </p:pic>
      <p:sp>
        <p:nvSpPr>
          <p:cNvPr id="15" name="object 15"/>
          <p:cNvSpPr txBox="1"/>
          <p:nvPr/>
        </p:nvSpPr>
        <p:spPr>
          <a:xfrm>
            <a:off x="10698194" y="406907"/>
            <a:ext cx="13525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Calibri"/>
                <a:cs typeface="Calibri"/>
              </a:rPr>
              <a:t>D</a:t>
            </a:r>
            <a:endParaRPr sz="1400">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341" y="424179"/>
            <a:ext cx="2211705"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074184"/>
                </a:solidFill>
              </a:rPr>
              <a:t>Process</a:t>
            </a:r>
            <a:r>
              <a:rPr sz="2800" spc="-45" dirty="0">
                <a:solidFill>
                  <a:srgbClr val="074184"/>
                </a:solidFill>
              </a:rPr>
              <a:t> </a:t>
            </a:r>
            <a:r>
              <a:rPr sz="2800" spc="-5" dirty="0">
                <a:solidFill>
                  <a:srgbClr val="074184"/>
                </a:solidFill>
              </a:rPr>
              <a:t>Mining</a:t>
            </a:r>
            <a:endParaRPr sz="2800"/>
          </a:p>
        </p:txBody>
      </p:sp>
      <p:sp>
        <p:nvSpPr>
          <p:cNvPr id="3" name="object 3"/>
          <p:cNvSpPr txBox="1"/>
          <p:nvPr/>
        </p:nvSpPr>
        <p:spPr>
          <a:xfrm>
            <a:off x="9776923" y="6282435"/>
            <a:ext cx="23495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7F7F7F"/>
                </a:solidFill>
                <a:latin typeface="Calibri"/>
                <a:cs typeface="Calibri"/>
              </a:rPr>
              <a:t>69</a:t>
            </a:r>
            <a:endParaRPr sz="1600">
              <a:latin typeface="Calibri"/>
              <a:cs typeface="Calibri"/>
            </a:endParaRPr>
          </a:p>
        </p:txBody>
      </p:sp>
      <p:grpSp>
        <p:nvGrpSpPr>
          <p:cNvPr id="4" name="object 4"/>
          <p:cNvGrpSpPr/>
          <p:nvPr/>
        </p:nvGrpSpPr>
        <p:grpSpPr>
          <a:xfrm>
            <a:off x="3998553" y="3517873"/>
            <a:ext cx="3379470" cy="2111375"/>
            <a:chOff x="3998553" y="3517873"/>
            <a:chExt cx="3379470" cy="2111375"/>
          </a:xfrm>
        </p:grpSpPr>
        <p:sp>
          <p:nvSpPr>
            <p:cNvPr id="5" name="object 5"/>
            <p:cNvSpPr/>
            <p:nvPr/>
          </p:nvSpPr>
          <p:spPr>
            <a:xfrm>
              <a:off x="4964328" y="3517874"/>
              <a:ext cx="2413635" cy="2111375"/>
            </a:xfrm>
            <a:custGeom>
              <a:avLst/>
              <a:gdLst/>
              <a:ahLst/>
              <a:cxnLst/>
              <a:rect l="l" t="t" r="r" b="b"/>
              <a:pathLst>
                <a:path w="2413634" h="2111375">
                  <a:moveTo>
                    <a:pt x="114274" y="772198"/>
                  </a:moveTo>
                  <a:lnTo>
                    <a:pt x="76187" y="772922"/>
                  </a:lnTo>
                  <a:lnTo>
                    <a:pt x="61531" y="0"/>
                  </a:lnTo>
                  <a:lnTo>
                    <a:pt x="23431" y="723"/>
                  </a:lnTo>
                  <a:lnTo>
                    <a:pt x="38087" y="773645"/>
                  </a:lnTo>
                  <a:lnTo>
                    <a:pt x="0" y="774357"/>
                  </a:lnTo>
                  <a:lnTo>
                    <a:pt x="59296" y="887552"/>
                  </a:lnTo>
                  <a:lnTo>
                    <a:pt x="104508" y="792683"/>
                  </a:lnTo>
                  <a:lnTo>
                    <a:pt x="114274" y="772198"/>
                  </a:lnTo>
                  <a:close/>
                </a:path>
                <a:path w="2413634" h="2111375">
                  <a:moveTo>
                    <a:pt x="124866" y="1671726"/>
                  </a:moveTo>
                  <a:lnTo>
                    <a:pt x="115341" y="1652676"/>
                  </a:lnTo>
                  <a:lnTo>
                    <a:pt x="67716" y="1557426"/>
                  </a:lnTo>
                  <a:lnTo>
                    <a:pt x="10566" y="1671726"/>
                  </a:lnTo>
                  <a:lnTo>
                    <a:pt x="48666" y="1671726"/>
                  </a:lnTo>
                  <a:lnTo>
                    <a:pt x="48666" y="2110867"/>
                  </a:lnTo>
                  <a:lnTo>
                    <a:pt x="86766" y="2110867"/>
                  </a:lnTo>
                  <a:lnTo>
                    <a:pt x="86766" y="1671726"/>
                  </a:lnTo>
                  <a:lnTo>
                    <a:pt x="124866" y="1671726"/>
                  </a:lnTo>
                  <a:close/>
                </a:path>
                <a:path w="2413634" h="2111375">
                  <a:moveTo>
                    <a:pt x="2413114" y="1202855"/>
                  </a:moveTo>
                  <a:lnTo>
                    <a:pt x="2376792" y="1185494"/>
                  </a:lnTo>
                  <a:lnTo>
                    <a:pt x="2297823" y="1147737"/>
                  </a:lnTo>
                  <a:lnTo>
                    <a:pt x="2298496" y="1185824"/>
                  </a:lnTo>
                  <a:lnTo>
                    <a:pt x="1082154" y="1207287"/>
                  </a:lnTo>
                  <a:lnTo>
                    <a:pt x="1082827" y="1245387"/>
                  </a:lnTo>
                  <a:lnTo>
                    <a:pt x="2299170" y="1223924"/>
                  </a:lnTo>
                  <a:lnTo>
                    <a:pt x="2299843" y="1262011"/>
                  </a:lnTo>
                  <a:lnTo>
                    <a:pt x="2413114" y="1202855"/>
                  </a:lnTo>
                  <a:close/>
                </a:path>
              </a:pathLst>
            </a:custGeom>
            <a:solidFill>
              <a:srgbClr val="000000"/>
            </a:solidFill>
          </p:spPr>
          <p:txBody>
            <a:bodyPr wrap="square" lIns="0" tIns="0" rIns="0" bIns="0" rtlCol="0"/>
            <a:lstStyle/>
            <a:p>
              <a:endParaRPr/>
            </a:p>
          </p:txBody>
        </p:sp>
        <p:sp>
          <p:nvSpPr>
            <p:cNvPr id="6" name="object 6"/>
            <p:cNvSpPr/>
            <p:nvPr/>
          </p:nvSpPr>
          <p:spPr>
            <a:xfrm>
              <a:off x="4011253" y="4417165"/>
              <a:ext cx="2066289" cy="654685"/>
            </a:xfrm>
            <a:custGeom>
              <a:avLst/>
              <a:gdLst/>
              <a:ahLst/>
              <a:cxnLst/>
              <a:rect l="l" t="t" r="r" b="b"/>
              <a:pathLst>
                <a:path w="2066289" h="654685">
                  <a:moveTo>
                    <a:pt x="2066225" y="0"/>
                  </a:moveTo>
                  <a:lnTo>
                    <a:pt x="0" y="0"/>
                  </a:lnTo>
                  <a:lnTo>
                    <a:pt x="0" y="654074"/>
                  </a:lnTo>
                  <a:lnTo>
                    <a:pt x="2066225" y="654074"/>
                  </a:lnTo>
                  <a:lnTo>
                    <a:pt x="2066225" y="0"/>
                  </a:lnTo>
                  <a:close/>
                </a:path>
              </a:pathLst>
            </a:custGeom>
            <a:solidFill>
              <a:srgbClr val="E7ECED"/>
            </a:solidFill>
          </p:spPr>
          <p:txBody>
            <a:bodyPr wrap="square" lIns="0" tIns="0" rIns="0" bIns="0" rtlCol="0"/>
            <a:lstStyle/>
            <a:p>
              <a:endParaRPr/>
            </a:p>
          </p:txBody>
        </p:sp>
        <p:sp>
          <p:nvSpPr>
            <p:cNvPr id="7" name="object 7"/>
            <p:cNvSpPr/>
            <p:nvPr/>
          </p:nvSpPr>
          <p:spPr>
            <a:xfrm>
              <a:off x="4011253" y="4417165"/>
              <a:ext cx="2066289" cy="654685"/>
            </a:xfrm>
            <a:custGeom>
              <a:avLst/>
              <a:gdLst/>
              <a:ahLst/>
              <a:cxnLst/>
              <a:rect l="l" t="t" r="r" b="b"/>
              <a:pathLst>
                <a:path w="2066289" h="654685">
                  <a:moveTo>
                    <a:pt x="0" y="0"/>
                  </a:moveTo>
                  <a:lnTo>
                    <a:pt x="2066226" y="0"/>
                  </a:lnTo>
                  <a:lnTo>
                    <a:pt x="2066226" y="654074"/>
                  </a:lnTo>
                  <a:lnTo>
                    <a:pt x="0" y="654074"/>
                  </a:lnTo>
                  <a:lnTo>
                    <a:pt x="0" y="0"/>
                  </a:lnTo>
                  <a:close/>
                </a:path>
              </a:pathLst>
            </a:custGeom>
            <a:ln w="25400">
              <a:solidFill>
                <a:srgbClr val="648086"/>
              </a:solidFill>
            </a:ln>
          </p:spPr>
          <p:txBody>
            <a:bodyPr wrap="square" lIns="0" tIns="0" rIns="0" bIns="0" rtlCol="0"/>
            <a:lstStyle/>
            <a:p>
              <a:endParaRPr/>
            </a:p>
          </p:txBody>
        </p:sp>
      </p:grpSp>
      <p:sp>
        <p:nvSpPr>
          <p:cNvPr id="8" name="object 8"/>
          <p:cNvSpPr txBox="1"/>
          <p:nvPr/>
        </p:nvSpPr>
        <p:spPr>
          <a:xfrm>
            <a:off x="7581413" y="4462272"/>
            <a:ext cx="680085" cy="467359"/>
          </a:xfrm>
          <a:prstGeom prst="rect">
            <a:avLst/>
          </a:prstGeom>
        </p:spPr>
        <p:txBody>
          <a:bodyPr vert="horz" wrap="square" lIns="0" tIns="12700" rIns="0" bIns="0" rtlCol="0">
            <a:spAutoFit/>
          </a:bodyPr>
          <a:lstStyle/>
          <a:p>
            <a:pPr marL="302260" indent="-290195">
              <a:lnSpc>
                <a:spcPct val="100000"/>
              </a:lnSpc>
              <a:spcBef>
                <a:spcPts val="100"/>
              </a:spcBef>
              <a:buClr>
                <a:srgbClr val="336600"/>
              </a:buClr>
              <a:buSzPct val="96551"/>
              <a:buFont typeface="Wingdings"/>
              <a:buChar char=""/>
              <a:tabLst>
                <a:tab pos="302895" algn="l"/>
              </a:tabLst>
            </a:pPr>
            <a:r>
              <a:rPr sz="2900" spc="-5" dirty="0">
                <a:latin typeface="Calibri Light"/>
                <a:cs typeface="Calibri Light"/>
              </a:rPr>
              <a:t>/</a:t>
            </a:r>
            <a:r>
              <a:rPr sz="2900" dirty="0">
                <a:solidFill>
                  <a:srgbClr val="C00000"/>
                </a:solidFill>
                <a:latin typeface="Wingdings"/>
                <a:cs typeface="Wingdings"/>
              </a:rPr>
              <a:t></a:t>
            </a:r>
            <a:endParaRPr sz="2900">
              <a:latin typeface="Wingdings"/>
              <a:cs typeface="Wingdings"/>
            </a:endParaRPr>
          </a:p>
        </p:txBody>
      </p:sp>
      <p:sp>
        <p:nvSpPr>
          <p:cNvPr id="9" name="object 9"/>
          <p:cNvSpPr txBox="1"/>
          <p:nvPr/>
        </p:nvSpPr>
        <p:spPr>
          <a:xfrm>
            <a:off x="4483483" y="3172459"/>
            <a:ext cx="8686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Light"/>
                <a:cs typeface="Calibri Light"/>
              </a:rPr>
              <a:t>event</a:t>
            </a:r>
            <a:r>
              <a:rPr sz="1800" spc="-65" dirty="0">
                <a:latin typeface="Calibri Light"/>
                <a:cs typeface="Calibri Light"/>
              </a:rPr>
              <a:t> </a:t>
            </a:r>
            <a:r>
              <a:rPr sz="1800" spc="-5" dirty="0">
                <a:latin typeface="Calibri Light"/>
                <a:cs typeface="Calibri Light"/>
              </a:rPr>
              <a:t>log</a:t>
            </a:r>
            <a:endParaRPr sz="1800">
              <a:latin typeface="Calibri Light"/>
              <a:cs typeface="Calibri Light"/>
            </a:endParaRPr>
          </a:p>
        </p:txBody>
      </p:sp>
      <p:grpSp>
        <p:nvGrpSpPr>
          <p:cNvPr id="10" name="object 10"/>
          <p:cNvGrpSpPr/>
          <p:nvPr/>
        </p:nvGrpSpPr>
        <p:grpSpPr>
          <a:xfrm>
            <a:off x="4512505" y="1768807"/>
            <a:ext cx="923290" cy="1450975"/>
            <a:chOff x="4512505" y="1768807"/>
            <a:chExt cx="923290" cy="1450975"/>
          </a:xfrm>
        </p:grpSpPr>
        <p:sp>
          <p:nvSpPr>
            <p:cNvPr id="11" name="object 11"/>
            <p:cNvSpPr/>
            <p:nvPr/>
          </p:nvSpPr>
          <p:spPr>
            <a:xfrm>
              <a:off x="4966486" y="1768807"/>
              <a:ext cx="114300" cy="674370"/>
            </a:xfrm>
            <a:custGeom>
              <a:avLst/>
              <a:gdLst/>
              <a:ahLst/>
              <a:cxnLst/>
              <a:rect l="l" t="t" r="r" b="b"/>
              <a:pathLst>
                <a:path w="114300" h="674369">
                  <a:moveTo>
                    <a:pt x="76200" y="95250"/>
                  </a:moveTo>
                  <a:lnTo>
                    <a:pt x="38100" y="95250"/>
                  </a:lnTo>
                  <a:lnTo>
                    <a:pt x="38098" y="674198"/>
                  </a:lnTo>
                  <a:lnTo>
                    <a:pt x="76198" y="674199"/>
                  </a:lnTo>
                  <a:lnTo>
                    <a:pt x="76200" y="95250"/>
                  </a:lnTo>
                  <a:close/>
                </a:path>
                <a:path w="114300" h="674369">
                  <a:moveTo>
                    <a:pt x="57150" y="0"/>
                  </a:moveTo>
                  <a:lnTo>
                    <a:pt x="0" y="114300"/>
                  </a:lnTo>
                  <a:lnTo>
                    <a:pt x="38099" y="114300"/>
                  </a:lnTo>
                  <a:lnTo>
                    <a:pt x="38100" y="95250"/>
                  </a:lnTo>
                  <a:lnTo>
                    <a:pt x="104775" y="95250"/>
                  </a:lnTo>
                  <a:lnTo>
                    <a:pt x="57150" y="0"/>
                  </a:lnTo>
                  <a:close/>
                </a:path>
                <a:path w="114300" h="674369">
                  <a:moveTo>
                    <a:pt x="104775" y="95250"/>
                  </a:moveTo>
                  <a:lnTo>
                    <a:pt x="76200" y="95250"/>
                  </a:lnTo>
                  <a:lnTo>
                    <a:pt x="76199" y="114300"/>
                  </a:lnTo>
                  <a:lnTo>
                    <a:pt x="114300" y="114300"/>
                  </a:lnTo>
                  <a:lnTo>
                    <a:pt x="104775" y="95250"/>
                  </a:lnTo>
                  <a:close/>
                </a:path>
              </a:pathLst>
            </a:custGeom>
            <a:solidFill>
              <a:srgbClr val="000000"/>
            </a:solidFill>
          </p:spPr>
          <p:txBody>
            <a:bodyPr wrap="square" lIns="0" tIns="0" rIns="0" bIns="0" rtlCol="0"/>
            <a:lstStyle/>
            <a:p>
              <a:endParaRPr/>
            </a:p>
          </p:txBody>
        </p:sp>
        <p:pic>
          <p:nvPicPr>
            <p:cNvPr id="12" name="object 12"/>
            <p:cNvPicPr/>
            <p:nvPr/>
          </p:nvPicPr>
          <p:blipFill>
            <a:blip r:embed="rId2" cstate="print"/>
            <a:stretch>
              <a:fillRect/>
            </a:stretch>
          </p:blipFill>
          <p:spPr>
            <a:xfrm>
              <a:off x="4512505" y="2485135"/>
              <a:ext cx="923209" cy="734574"/>
            </a:xfrm>
            <a:prstGeom prst="rect">
              <a:avLst/>
            </a:prstGeom>
          </p:spPr>
        </p:pic>
      </p:grpSp>
      <p:sp>
        <p:nvSpPr>
          <p:cNvPr id="13" name="object 13"/>
          <p:cNvSpPr txBox="1"/>
          <p:nvPr/>
        </p:nvSpPr>
        <p:spPr>
          <a:xfrm>
            <a:off x="6498968" y="1468628"/>
            <a:ext cx="1360805" cy="580390"/>
          </a:xfrm>
          <a:prstGeom prst="rect">
            <a:avLst/>
          </a:prstGeom>
        </p:spPr>
        <p:txBody>
          <a:bodyPr vert="horz" wrap="square" lIns="0" tIns="6350" rIns="0" bIns="0" rtlCol="0">
            <a:spAutoFit/>
          </a:bodyPr>
          <a:lstStyle/>
          <a:p>
            <a:pPr marL="12700" marR="5080" indent="172720">
              <a:lnSpc>
                <a:spcPct val="102200"/>
              </a:lnSpc>
              <a:spcBef>
                <a:spcPts val="50"/>
              </a:spcBef>
            </a:pPr>
            <a:r>
              <a:rPr sz="1800" spc="-10" dirty="0">
                <a:latin typeface="Calibri Light"/>
                <a:cs typeface="Calibri Light"/>
              </a:rPr>
              <a:t>discovered </a:t>
            </a:r>
            <a:r>
              <a:rPr sz="1800" spc="-5" dirty="0">
                <a:latin typeface="Calibri Light"/>
                <a:cs typeface="Calibri Light"/>
              </a:rPr>
              <a:t> </a:t>
            </a:r>
            <a:r>
              <a:rPr sz="1800" spc="-10" dirty="0">
                <a:latin typeface="Calibri Light"/>
                <a:cs typeface="Calibri Light"/>
              </a:rPr>
              <a:t>process</a:t>
            </a:r>
            <a:r>
              <a:rPr sz="1800" spc="-5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pic>
        <p:nvPicPr>
          <p:cNvPr id="14" name="object 14"/>
          <p:cNvPicPr/>
          <p:nvPr/>
        </p:nvPicPr>
        <p:blipFill>
          <a:blip r:embed="rId3" cstate="print"/>
          <a:stretch>
            <a:fillRect/>
          </a:stretch>
        </p:blipFill>
        <p:spPr>
          <a:xfrm>
            <a:off x="6041198" y="981363"/>
            <a:ext cx="2154329" cy="458832"/>
          </a:xfrm>
          <a:prstGeom prst="rect">
            <a:avLst/>
          </a:prstGeom>
        </p:spPr>
      </p:pic>
      <p:sp>
        <p:nvSpPr>
          <p:cNvPr id="15" name="object 15"/>
          <p:cNvSpPr txBox="1"/>
          <p:nvPr/>
        </p:nvSpPr>
        <p:spPr>
          <a:xfrm>
            <a:off x="3949984" y="1029404"/>
            <a:ext cx="1949450" cy="697865"/>
          </a:xfrm>
          <a:prstGeom prst="rect">
            <a:avLst/>
          </a:prstGeom>
          <a:solidFill>
            <a:srgbClr val="E7ECED"/>
          </a:solidFill>
          <a:ln w="25400">
            <a:solidFill>
              <a:srgbClr val="648086"/>
            </a:solidFill>
          </a:ln>
        </p:spPr>
        <p:txBody>
          <a:bodyPr vert="horz" wrap="square" lIns="0" tIns="78105" rIns="0" bIns="0" rtlCol="0">
            <a:spAutoFit/>
          </a:bodyPr>
          <a:lstStyle/>
          <a:p>
            <a:pPr marL="159385" marR="151765" indent="299720">
              <a:lnSpc>
                <a:spcPts val="2090"/>
              </a:lnSpc>
              <a:spcBef>
                <a:spcPts val="615"/>
              </a:spcBef>
            </a:pPr>
            <a:r>
              <a:rPr sz="1800" spc="-10" dirty="0">
                <a:latin typeface="Calibri Light"/>
                <a:cs typeface="Calibri Light"/>
              </a:rPr>
              <a:t>Automated </a:t>
            </a:r>
            <a:r>
              <a:rPr sz="1800" spc="-5" dirty="0">
                <a:latin typeface="Calibri Light"/>
                <a:cs typeface="Calibri Light"/>
              </a:rPr>
              <a:t> </a:t>
            </a:r>
            <a:r>
              <a:rPr sz="1800" spc="-10" dirty="0">
                <a:latin typeface="Calibri Light"/>
                <a:cs typeface="Calibri Light"/>
              </a:rPr>
              <a:t>Process</a:t>
            </a:r>
            <a:r>
              <a:rPr sz="1800" spc="-45" dirty="0">
                <a:latin typeface="Calibri Light"/>
                <a:cs typeface="Calibri Light"/>
              </a:rPr>
              <a:t> </a:t>
            </a:r>
            <a:r>
              <a:rPr sz="1800" spc="-10" dirty="0">
                <a:latin typeface="Calibri Light"/>
                <a:cs typeface="Calibri Light"/>
              </a:rPr>
              <a:t>Discovery</a:t>
            </a:r>
            <a:endParaRPr sz="1800">
              <a:latin typeface="Calibri Light"/>
              <a:cs typeface="Calibri Light"/>
            </a:endParaRPr>
          </a:p>
        </p:txBody>
      </p:sp>
      <p:sp>
        <p:nvSpPr>
          <p:cNvPr id="16" name="object 16"/>
          <p:cNvSpPr txBox="1"/>
          <p:nvPr/>
        </p:nvSpPr>
        <p:spPr>
          <a:xfrm>
            <a:off x="4059637" y="4443476"/>
            <a:ext cx="1957705" cy="568325"/>
          </a:xfrm>
          <a:prstGeom prst="rect">
            <a:avLst/>
          </a:prstGeom>
        </p:spPr>
        <p:txBody>
          <a:bodyPr vert="horz" wrap="square" lIns="0" tIns="26670" rIns="0" bIns="0" rtlCol="0">
            <a:spAutoFit/>
          </a:bodyPr>
          <a:lstStyle/>
          <a:p>
            <a:pPr marL="568960" marR="346075" indent="-203835">
              <a:lnSpc>
                <a:spcPts val="2110"/>
              </a:lnSpc>
              <a:spcBef>
                <a:spcPts val="210"/>
              </a:spcBef>
            </a:pPr>
            <a:r>
              <a:rPr sz="1800" spc="-5" dirty="0">
                <a:latin typeface="Calibri Light"/>
                <a:cs typeface="Calibri Light"/>
              </a:rPr>
              <a:t>Co</a:t>
            </a:r>
            <a:r>
              <a:rPr sz="1800" spc="-10" dirty="0">
                <a:latin typeface="Calibri Light"/>
                <a:cs typeface="Calibri Light"/>
              </a:rPr>
              <a:t>n</a:t>
            </a:r>
            <a:r>
              <a:rPr sz="1800" spc="-50" dirty="0">
                <a:latin typeface="Calibri Light"/>
                <a:cs typeface="Calibri Light"/>
              </a:rPr>
              <a:t>f</a:t>
            </a:r>
            <a:r>
              <a:rPr sz="1800" spc="-5" dirty="0">
                <a:latin typeface="Calibri Light"/>
                <a:cs typeface="Calibri Light"/>
              </a:rPr>
              <a:t>o</a:t>
            </a:r>
            <a:r>
              <a:rPr sz="1800" dirty="0">
                <a:latin typeface="Calibri Light"/>
                <a:cs typeface="Calibri Light"/>
              </a:rPr>
              <a:t>rman</a:t>
            </a:r>
            <a:r>
              <a:rPr sz="1800" spc="-5" dirty="0">
                <a:latin typeface="Calibri Light"/>
                <a:cs typeface="Calibri Light"/>
              </a:rPr>
              <a:t>c</a:t>
            </a:r>
            <a:r>
              <a:rPr sz="1800" dirty="0">
                <a:latin typeface="Calibri Light"/>
                <a:cs typeface="Calibri Light"/>
              </a:rPr>
              <a:t>e  </a:t>
            </a:r>
            <a:r>
              <a:rPr sz="1800" spc="-5" dirty="0">
                <a:latin typeface="Calibri Light"/>
                <a:cs typeface="Calibri Light"/>
              </a:rPr>
              <a:t>Checking</a:t>
            </a:r>
            <a:endParaRPr sz="1800">
              <a:latin typeface="Calibri Light"/>
              <a:cs typeface="Calibri Light"/>
            </a:endParaRPr>
          </a:p>
        </p:txBody>
      </p:sp>
      <p:pic>
        <p:nvPicPr>
          <p:cNvPr id="17" name="object 17"/>
          <p:cNvPicPr/>
          <p:nvPr/>
        </p:nvPicPr>
        <p:blipFill>
          <a:blip r:embed="rId4" cstate="print"/>
          <a:stretch>
            <a:fillRect/>
          </a:stretch>
        </p:blipFill>
        <p:spPr>
          <a:xfrm>
            <a:off x="4015393" y="5738735"/>
            <a:ext cx="2717789" cy="286339"/>
          </a:xfrm>
          <a:prstGeom prst="rect">
            <a:avLst/>
          </a:prstGeom>
        </p:spPr>
      </p:pic>
      <p:sp>
        <p:nvSpPr>
          <p:cNvPr id="18" name="object 18"/>
          <p:cNvSpPr txBox="1"/>
          <p:nvPr/>
        </p:nvSpPr>
        <p:spPr>
          <a:xfrm>
            <a:off x="3830940" y="6104635"/>
            <a:ext cx="321818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Light"/>
                <a:cs typeface="Calibri Light"/>
              </a:rPr>
              <a:t>process</a:t>
            </a:r>
            <a:r>
              <a:rPr sz="1800" spc="-5" dirty="0">
                <a:latin typeface="Calibri Light"/>
                <a:cs typeface="Calibri Light"/>
              </a:rPr>
              <a:t> model</a:t>
            </a:r>
            <a:r>
              <a:rPr sz="1800" dirty="0">
                <a:latin typeface="Calibri Light"/>
                <a:cs typeface="Calibri Light"/>
              </a:rPr>
              <a:t> </a:t>
            </a:r>
            <a:r>
              <a:rPr sz="1800" spc="-5" dirty="0">
                <a:latin typeface="Calibri Light"/>
                <a:cs typeface="Calibri Light"/>
              </a:rPr>
              <a:t>or</a:t>
            </a:r>
            <a:r>
              <a:rPr sz="1800" dirty="0">
                <a:latin typeface="Calibri Light"/>
                <a:cs typeface="Calibri Light"/>
              </a:rPr>
              <a:t> </a:t>
            </a:r>
            <a:r>
              <a:rPr sz="1800" spc="-5" dirty="0">
                <a:latin typeface="Calibri Light"/>
                <a:cs typeface="Calibri Light"/>
              </a:rPr>
              <a:t>compliance rules</a:t>
            </a:r>
            <a:endParaRPr sz="1800">
              <a:latin typeface="Calibri Light"/>
              <a:cs typeface="Calibri Light"/>
            </a:endParaRPr>
          </a:p>
        </p:txBody>
      </p:sp>
      <p:sp>
        <p:nvSpPr>
          <p:cNvPr id="19" name="object 19"/>
          <p:cNvSpPr/>
          <p:nvPr/>
        </p:nvSpPr>
        <p:spPr>
          <a:xfrm>
            <a:off x="4034237" y="4399174"/>
            <a:ext cx="2008505" cy="663575"/>
          </a:xfrm>
          <a:custGeom>
            <a:avLst/>
            <a:gdLst/>
            <a:ahLst/>
            <a:cxnLst/>
            <a:rect l="l" t="t" r="r" b="b"/>
            <a:pathLst>
              <a:path w="2008504" h="663575">
                <a:moveTo>
                  <a:pt x="0" y="0"/>
                </a:moveTo>
                <a:lnTo>
                  <a:pt x="2008477" y="0"/>
                </a:lnTo>
                <a:lnTo>
                  <a:pt x="2008477" y="663212"/>
                </a:lnTo>
                <a:lnTo>
                  <a:pt x="0" y="663212"/>
                </a:lnTo>
                <a:lnTo>
                  <a:pt x="0" y="0"/>
                </a:lnTo>
                <a:close/>
              </a:path>
            </a:pathLst>
          </a:custGeom>
          <a:ln w="50800">
            <a:solidFill>
              <a:srgbClr val="C00000"/>
            </a:solidFill>
          </a:ln>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91194" y="2055748"/>
            <a:ext cx="6423729" cy="1982237"/>
          </a:xfrm>
          <a:prstGeom prst="rect">
            <a:avLst/>
          </a:prstGeom>
        </p:spPr>
      </p:pic>
      <p:sp>
        <p:nvSpPr>
          <p:cNvPr id="3" name="object 3"/>
          <p:cNvSpPr txBox="1"/>
          <p:nvPr/>
        </p:nvSpPr>
        <p:spPr>
          <a:xfrm>
            <a:off x="1862004" y="1775008"/>
            <a:ext cx="7442834" cy="3908425"/>
          </a:xfrm>
          <a:prstGeom prst="rect">
            <a:avLst/>
          </a:prstGeom>
        </p:spPr>
        <p:txBody>
          <a:bodyPr vert="horz" wrap="square" lIns="0" tIns="81915" rIns="0" bIns="0" rtlCol="0">
            <a:spAutoFit/>
          </a:bodyPr>
          <a:lstStyle/>
          <a:p>
            <a:pPr marR="21590" algn="r">
              <a:lnSpc>
                <a:spcPct val="100000"/>
              </a:lnSpc>
              <a:spcBef>
                <a:spcPts val="645"/>
              </a:spcBef>
            </a:pPr>
            <a:r>
              <a:rPr sz="2200" b="1" spc="-40" dirty="0">
                <a:latin typeface="Calibri"/>
                <a:cs typeface="Calibri"/>
              </a:rPr>
              <a:t>Event</a:t>
            </a:r>
            <a:r>
              <a:rPr sz="2200" b="1" spc="-55" dirty="0">
                <a:latin typeface="Calibri"/>
                <a:cs typeface="Calibri"/>
              </a:rPr>
              <a:t> </a:t>
            </a:r>
            <a:r>
              <a:rPr sz="2200" b="1" spc="-15" dirty="0">
                <a:latin typeface="Calibri"/>
                <a:cs typeface="Calibri"/>
              </a:rPr>
              <a:t>log:</a:t>
            </a:r>
            <a:endParaRPr sz="2200">
              <a:latin typeface="Calibri"/>
              <a:cs typeface="Calibri"/>
            </a:endParaRPr>
          </a:p>
          <a:p>
            <a:pPr marL="6656705" marR="5080">
              <a:lnSpc>
                <a:spcPct val="120400"/>
              </a:lnSpc>
              <a:spcBef>
                <a:spcPts val="10"/>
              </a:spcBef>
            </a:pPr>
            <a:r>
              <a:rPr sz="1800" spc="-5" dirty="0">
                <a:latin typeface="Calibri"/>
                <a:cs typeface="Calibri"/>
              </a:rPr>
              <a:t>AB</a:t>
            </a:r>
            <a:r>
              <a:rPr sz="1800" dirty="0">
                <a:latin typeface="Calibri"/>
                <a:cs typeface="Calibri"/>
              </a:rPr>
              <a:t>C</a:t>
            </a:r>
            <a:r>
              <a:rPr sz="1800" spc="5" dirty="0">
                <a:latin typeface="Calibri"/>
                <a:cs typeface="Calibri"/>
              </a:rPr>
              <a:t>D</a:t>
            </a:r>
            <a:r>
              <a:rPr sz="1800" spc="-5" dirty="0">
                <a:latin typeface="Calibri"/>
                <a:cs typeface="Calibri"/>
              </a:rPr>
              <a:t>E</a:t>
            </a:r>
            <a:r>
              <a:rPr sz="1800" dirty="0">
                <a:latin typeface="Calibri"/>
                <a:cs typeface="Calibri"/>
              </a:rPr>
              <a:t>H  </a:t>
            </a:r>
            <a:r>
              <a:rPr sz="1800" spc="-20" dirty="0">
                <a:latin typeface="Calibri"/>
                <a:cs typeface="Calibri"/>
              </a:rPr>
              <a:t>A</a:t>
            </a:r>
            <a:r>
              <a:rPr sz="1800" dirty="0">
                <a:latin typeface="Calibri"/>
                <a:cs typeface="Calibri"/>
              </a:rPr>
              <a:t>C</a:t>
            </a:r>
            <a:r>
              <a:rPr sz="1800" spc="-5" dirty="0">
                <a:latin typeface="Calibri"/>
                <a:cs typeface="Calibri"/>
              </a:rPr>
              <a:t>B</a:t>
            </a:r>
            <a:r>
              <a:rPr sz="1800" spc="5" dirty="0">
                <a:latin typeface="Calibri"/>
                <a:cs typeface="Calibri"/>
              </a:rPr>
              <a:t>D</a:t>
            </a:r>
            <a:r>
              <a:rPr sz="1800" spc="-5" dirty="0">
                <a:latin typeface="Calibri"/>
                <a:cs typeface="Calibri"/>
              </a:rPr>
              <a:t>E</a:t>
            </a:r>
            <a:r>
              <a:rPr sz="1800" dirty="0">
                <a:latin typeface="Calibri"/>
                <a:cs typeface="Calibri"/>
              </a:rPr>
              <a:t>H  </a:t>
            </a:r>
            <a:r>
              <a:rPr sz="1800" spc="-5" dirty="0">
                <a:latin typeface="Calibri"/>
                <a:cs typeface="Calibri"/>
              </a:rPr>
              <a:t>AB</a:t>
            </a:r>
            <a:r>
              <a:rPr sz="1800" dirty="0">
                <a:latin typeface="Calibri"/>
                <a:cs typeface="Calibri"/>
              </a:rPr>
              <a:t>C</a:t>
            </a:r>
            <a:r>
              <a:rPr sz="1800" spc="5" dirty="0">
                <a:latin typeface="Calibri"/>
                <a:cs typeface="Calibri"/>
              </a:rPr>
              <a:t>D</a:t>
            </a:r>
            <a:r>
              <a:rPr sz="1800" spc="-5" dirty="0">
                <a:latin typeface="Calibri"/>
                <a:cs typeface="Calibri"/>
              </a:rPr>
              <a:t>F</a:t>
            </a:r>
            <a:r>
              <a:rPr sz="1800" dirty="0">
                <a:latin typeface="Calibri"/>
                <a:cs typeface="Calibri"/>
              </a:rPr>
              <a:t>H  </a:t>
            </a:r>
            <a:r>
              <a:rPr sz="1800" spc="-20" dirty="0">
                <a:latin typeface="Calibri"/>
                <a:cs typeface="Calibri"/>
              </a:rPr>
              <a:t>A</a:t>
            </a:r>
            <a:r>
              <a:rPr sz="1800" dirty="0">
                <a:latin typeface="Calibri"/>
                <a:cs typeface="Calibri"/>
              </a:rPr>
              <a:t>C</a:t>
            </a:r>
            <a:r>
              <a:rPr sz="1800" spc="-5" dirty="0">
                <a:latin typeface="Calibri"/>
                <a:cs typeface="Calibri"/>
              </a:rPr>
              <a:t>B</a:t>
            </a:r>
            <a:r>
              <a:rPr sz="1800" spc="5" dirty="0">
                <a:latin typeface="Calibri"/>
                <a:cs typeface="Calibri"/>
              </a:rPr>
              <a:t>D</a:t>
            </a:r>
            <a:r>
              <a:rPr sz="1800" spc="-5" dirty="0">
                <a:latin typeface="Calibri"/>
                <a:cs typeface="Calibri"/>
              </a:rPr>
              <a:t>F</a:t>
            </a:r>
            <a:r>
              <a:rPr sz="1800" dirty="0">
                <a:latin typeface="Calibri"/>
                <a:cs typeface="Calibri"/>
              </a:rPr>
              <a:t>H  </a:t>
            </a:r>
            <a:r>
              <a:rPr sz="1800" spc="-5" dirty="0">
                <a:latin typeface="Calibri"/>
                <a:cs typeface="Calibri"/>
              </a:rPr>
              <a:t>ABDEH </a:t>
            </a:r>
            <a:r>
              <a:rPr sz="1800" dirty="0">
                <a:latin typeface="Calibri"/>
                <a:cs typeface="Calibri"/>
              </a:rPr>
              <a:t> </a:t>
            </a:r>
            <a:r>
              <a:rPr sz="1800" spc="-5" dirty="0">
                <a:latin typeface="Calibri"/>
                <a:cs typeface="Calibri"/>
              </a:rPr>
              <a:t>ABDFH</a:t>
            </a:r>
            <a:endParaRPr sz="1800">
              <a:latin typeface="Calibri"/>
              <a:cs typeface="Calibri"/>
            </a:endParaRPr>
          </a:p>
          <a:p>
            <a:pPr marL="12700">
              <a:lnSpc>
                <a:spcPct val="100000"/>
              </a:lnSpc>
              <a:spcBef>
                <a:spcPts val="415"/>
              </a:spcBef>
            </a:pPr>
            <a:r>
              <a:rPr sz="2200" spc="-10" dirty="0">
                <a:solidFill>
                  <a:srgbClr val="404040"/>
                </a:solidFill>
                <a:latin typeface="Calibri"/>
                <a:cs typeface="Calibri"/>
              </a:rPr>
              <a:t>Unfitting</a:t>
            </a:r>
            <a:r>
              <a:rPr sz="2200" spc="-75" dirty="0">
                <a:solidFill>
                  <a:srgbClr val="404040"/>
                </a:solidFill>
                <a:latin typeface="Calibri"/>
                <a:cs typeface="Calibri"/>
              </a:rPr>
              <a:t> </a:t>
            </a:r>
            <a:r>
              <a:rPr sz="2200" spc="-10" dirty="0">
                <a:solidFill>
                  <a:srgbClr val="404040"/>
                </a:solidFill>
                <a:latin typeface="Calibri"/>
                <a:cs typeface="Calibri"/>
              </a:rPr>
              <a:t>behaviour:</a:t>
            </a:r>
            <a:endParaRPr sz="2200">
              <a:latin typeface="Calibri"/>
              <a:cs typeface="Calibri"/>
            </a:endParaRPr>
          </a:p>
          <a:p>
            <a:pPr marL="12700" marR="1778000">
              <a:lnSpc>
                <a:spcPct val="110000"/>
              </a:lnSpc>
              <a:buClr>
                <a:srgbClr val="7F7F7F"/>
              </a:buClr>
              <a:buFont typeface="Arial MT"/>
              <a:buChar char="•"/>
              <a:tabLst>
                <a:tab pos="195580" algn="l"/>
              </a:tabLst>
            </a:pPr>
            <a:r>
              <a:rPr sz="2200" spc="-45" dirty="0">
                <a:solidFill>
                  <a:srgbClr val="404040"/>
                </a:solidFill>
                <a:latin typeface="Calibri"/>
                <a:cs typeface="Calibri"/>
              </a:rPr>
              <a:t>Task</a:t>
            </a:r>
            <a:r>
              <a:rPr sz="2200" spc="-5" dirty="0">
                <a:solidFill>
                  <a:srgbClr val="404040"/>
                </a:solidFill>
                <a:latin typeface="Calibri"/>
                <a:cs typeface="Calibri"/>
              </a:rPr>
              <a:t> </a:t>
            </a:r>
            <a:r>
              <a:rPr sz="2200" dirty="0">
                <a:solidFill>
                  <a:srgbClr val="404040"/>
                </a:solidFill>
                <a:latin typeface="Calibri"/>
                <a:cs typeface="Calibri"/>
              </a:rPr>
              <a:t>C</a:t>
            </a:r>
            <a:r>
              <a:rPr sz="2200" spc="5" dirty="0">
                <a:solidFill>
                  <a:srgbClr val="404040"/>
                </a:solidFill>
                <a:latin typeface="Calibri"/>
                <a:cs typeface="Calibri"/>
              </a:rPr>
              <a:t> </a:t>
            </a:r>
            <a:r>
              <a:rPr sz="2200" spc="-5" dirty="0">
                <a:solidFill>
                  <a:srgbClr val="404040"/>
                </a:solidFill>
                <a:latin typeface="Calibri"/>
                <a:cs typeface="Calibri"/>
              </a:rPr>
              <a:t>is</a:t>
            </a:r>
            <a:r>
              <a:rPr sz="2200" dirty="0">
                <a:solidFill>
                  <a:srgbClr val="404040"/>
                </a:solidFill>
                <a:latin typeface="Calibri"/>
                <a:cs typeface="Calibri"/>
              </a:rPr>
              <a:t> </a:t>
            </a:r>
            <a:r>
              <a:rPr sz="2200" i="1" spc="-10" dirty="0">
                <a:solidFill>
                  <a:srgbClr val="404040"/>
                </a:solidFill>
                <a:latin typeface="Calibri"/>
                <a:cs typeface="Calibri"/>
              </a:rPr>
              <a:t>optional </a:t>
            </a:r>
            <a:r>
              <a:rPr sz="2200" spc="-5" dirty="0">
                <a:solidFill>
                  <a:srgbClr val="404040"/>
                </a:solidFill>
                <a:latin typeface="Calibri"/>
                <a:cs typeface="Calibri"/>
              </a:rPr>
              <a:t>(i.e. </a:t>
            </a:r>
            <a:r>
              <a:rPr sz="2200" spc="-15" dirty="0">
                <a:solidFill>
                  <a:srgbClr val="404040"/>
                </a:solidFill>
                <a:latin typeface="Calibri"/>
                <a:cs typeface="Calibri"/>
              </a:rPr>
              <a:t>may</a:t>
            </a:r>
            <a:r>
              <a:rPr sz="2200" spc="5" dirty="0">
                <a:solidFill>
                  <a:srgbClr val="404040"/>
                </a:solidFill>
                <a:latin typeface="Calibri"/>
                <a:cs typeface="Calibri"/>
              </a:rPr>
              <a:t> </a:t>
            </a:r>
            <a:r>
              <a:rPr sz="2200" spc="-5" dirty="0">
                <a:solidFill>
                  <a:srgbClr val="404040"/>
                </a:solidFill>
                <a:latin typeface="Calibri"/>
                <a:cs typeface="Calibri"/>
              </a:rPr>
              <a:t>be</a:t>
            </a:r>
            <a:r>
              <a:rPr sz="2200" dirty="0">
                <a:solidFill>
                  <a:srgbClr val="404040"/>
                </a:solidFill>
                <a:latin typeface="Calibri"/>
                <a:cs typeface="Calibri"/>
              </a:rPr>
              <a:t> </a:t>
            </a:r>
            <a:r>
              <a:rPr sz="2200" spc="-5" dirty="0">
                <a:solidFill>
                  <a:srgbClr val="404040"/>
                </a:solidFill>
                <a:latin typeface="Calibri"/>
                <a:cs typeface="Calibri"/>
              </a:rPr>
              <a:t>skipped) in the</a:t>
            </a:r>
            <a:r>
              <a:rPr sz="2200" spc="5" dirty="0">
                <a:solidFill>
                  <a:srgbClr val="404040"/>
                </a:solidFill>
                <a:latin typeface="Calibri"/>
                <a:cs typeface="Calibri"/>
              </a:rPr>
              <a:t> </a:t>
            </a:r>
            <a:r>
              <a:rPr sz="2200" spc="-5" dirty="0">
                <a:solidFill>
                  <a:srgbClr val="404040"/>
                </a:solidFill>
                <a:latin typeface="Calibri"/>
                <a:cs typeface="Calibri"/>
              </a:rPr>
              <a:t>log </a:t>
            </a:r>
            <a:r>
              <a:rPr sz="2200" spc="-484" dirty="0">
                <a:solidFill>
                  <a:srgbClr val="404040"/>
                </a:solidFill>
                <a:latin typeface="Calibri"/>
                <a:cs typeface="Calibri"/>
              </a:rPr>
              <a:t> </a:t>
            </a:r>
            <a:r>
              <a:rPr sz="2200" spc="-5" dirty="0">
                <a:solidFill>
                  <a:srgbClr val="404040"/>
                </a:solidFill>
                <a:latin typeface="Calibri"/>
                <a:cs typeface="Calibri"/>
              </a:rPr>
              <a:t>Additional</a:t>
            </a:r>
            <a:r>
              <a:rPr sz="2200" spc="-15" dirty="0">
                <a:solidFill>
                  <a:srgbClr val="404040"/>
                </a:solidFill>
                <a:latin typeface="Calibri"/>
                <a:cs typeface="Calibri"/>
              </a:rPr>
              <a:t> </a:t>
            </a:r>
            <a:r>
              <a:rPr sz="2200" spc="-10" dirty="0">
                <a:solidFill>
                  <a:srgbClr val="404040"/>
                </a:solidFill>
                <a:latin typeface="Calibri"/>
                <a:cs typeface="Calibri"/>
              </a:rPr>
              <a:t>behavior:</a:t>
            </a:r>
            <a:endParaRPr sz="2200">
              <a:latin typeface="Calibri"/>
              <a:cs typeface="Calibri"/>
            </a:endParaRPr>
          </a:p>
          <a:p>
            <a:pPr marL="195580" indent="-182880">
              <a:lnSpc>
                <a:spcPct val="100000"/>
              </a:lnSpc>
              <a:spcBef>
                <a:spcPts val="265"/>
              </a:spcBef>
              <a:buClr>
                <a:srgbClr val="7F7F7F"/>
              </a:buClr>
              <a:buFont typeface="Arial MT"/>
              <a:buChar char="•"/>
              <a:tabLst>
                <a:tab pos="195580" algn="l"/>
              </a:tabLst>
            </a:pPr>
            <a:r>
              <a:rPr sz="2200" spc="-5" dirty="0">
                <a:solidFill>
                  <a:srgbClr val="404040"/>
                </a:solidFill>
                <a:latin typeface="Calibri"/>
                <a:cs typeface="Calibri"/>
              </a:rPr>
              <a:t>The</a:t>
            </a:r>
            <a:r>
              <a:rPr sz="2200" dirty="0">
                <a:solidFill>
                  <a:srgbClr val="404040"/>
                </a:solidFill>
                <a:latin typeface="Calibri"/>
                <a:cs typeface="Calibri"/>
              </a:rPr>
              <a:t> </a:t>
            </a:r>
            <a:r>
              <a:rPr sz="2200" i="1" spc="-5" dirty="0">
                <a:solidFill>
                  <a:srgbClr val="404040"/>
                </a:solidFill>
                <a:latin typeface="Calibri"/>
                <a:cs typeface="Calibri"/>
              </a:rPr>
              <a:t>cycle</a:t>
            </a:r>
            <a:r>
              <a:rPr sz="2200" i="1" dirty="0">
                <a:solidFill>
                  <a:srgbClr val="404040"/>
                </a:solidFill>
                <a:latin typeface="Calibri"/>
                <a:cs typeface="Calibri"/>
              </a:rPr>
              <a:t> </a:t>
            </a:r>
            <a:r>
              <a:rPr sz="2200" spc="-10" dirty="0">
                <a:solidFill>
                  <a:srgbClr val="404040"/>
                </a:solidFill>
                <a:latin typeface="Calibri"/>
                <a:cs typeface="Calibri"/>
              </a:rPr>
              <a:t>including</a:t>
            </a:r>
            <a:r>
              <a:rPr sz="2200" dirty="0">
                <a:solidFill>
                  <a:srgbClr val="404040"/>
                </a:solidFill>
                <a:latin typeface="Calibri"/>
                <a:cs typeface="Calibri"/>
              </a:rPr>
              <a:t> </a:t>
            </a:r>
            <a:r>
              <a:rPr sz="2200" spc="-5" dirty="0">
                <a:solidFill>
                  <a:srgbClr val="404040"/>
                </a:solidFill>
                <a:latin typeface="Calibri"/>
                <a:cs typeface="Calibri"/>
              </a:rPr>
              <a:t>IGDF</a:t>
            </a:r>
            <a:r>
              <a:rPr sz="2200" spc="5" dirty="0">
                <a:solidFill>
                  <a:srgbClr val="404040"/>
                </a:solidFill>
                <a:latin typeface="Calibri"/>
                <a:cs typeface="Calibri"/>
              </a:rPr>
              <a:t> </a:t>
            </a:r>
            <a:r>
              <a:rPr sz="2200" spc="-5" dirty="0">
                <a:solidFill>
                  <a:srgbClr val="404040"/>
                </a:solidFill>
                <a:latin typeface="Calibri"/>
                <a:cs typeface="Calibri"/>
              </a:rPr>
              <a:t>is</a:t>
            </a:r>
            <a:r>
              <a:rPr sz="2200" dirty="0">
                <a:solidFill>
                  <a:srgbClr val="404040"/>
                </a:solidFill>
                <a:latin typeface="Calibri"/>
                <a:cs typeface="Calibri"/>
              </a:rPr>
              <a:t> </a:t>
            </a:r>
            <a:r>
              <a:rPr sz="2200" spc="-5" dirty="0">
                <a:solidFill>
                  <a:srgbClr val="404040"/>
                </a:solidFill>
                <a:latin typeface="Calibri"/>
                <a:cs typeface="Calibri"/>
              </a:rPr>
              <a:t>not observed in the</a:t>
            </a:r>
            <a:r>
              <a:rPr sz="2200" spc="5" dirty="0">
                <a:solidFill>
                  <a:srgbClr val="404040"/>
                </a:solidFill>
                <a:latin typeface="Calibri"/>
                <a:cs typeface="Calibri"/>
              </a:rPr>
              <a:t> </a:t>
            </a:r>
            <a:r>
              <a:rPr sz="2200" spc="-5" dirty="0">
                <a:solidFill>
                  <a:srgbClr val="404040"/>
                </a:solidFill>
                <a:latin typeface="Calibri"/>
                <a:cs typeface="Calibri"/>
              </a:rPr>
              <a:t>log</a:t>
            </a:r>
            <a:endParaRPr sz="2200">
              <a:latin typeface="Calibri"/>
              <a:cs typeface="Calibri"/>
            </a:endParaRPr>
          </a:p>
        </p:txBody>
      </p:sp>
      <p:grpSp>
        <p:nvGrpSpPr>
          <p:cNvPr id="4" name="object 4"/>
          <p:cNvGrpSpPr/>
          <p:nvPr/>
        </p:nvGrpSpPr>
        <p:grpSpPr>
          <a:xfrm>
            <a:off x="2307809" y="2922186"/>
            <a:ext cx="5407660" cy="1212850"/>
            <a:chOff x="2307809" y="2922186"/>
            <a:chExt cx="5407660" cy="1212850"/>
          </a:xfrm>
        </p:grpSpPr>
        <p:sp>
          <p:nvSpPr>
            <p:cNvPr id="5" name="object 5"/>
            <p:cNvSpPr/>
            <p:nvPr/>
          </p:nvSpPr>
          <p:spPr>
            <a:xfrm>
              <a:off x="3752872" y="3337123"/>
              <a:ext cx="3943985" cy="778510"/>
            </a:xfrm>
            <a:custGeom>
              <a:avLst/>
              <a:gdLst/>
              <a:ahLst/>
              <a:cxnLst/>
              <a:rect l="l" t="t" r="r" b="b"/>
              <a:pathLst>
                <a:path w="3943984" h="778510">
                  <a:moveTo>
                    <a:pt x="0" y="0"/>
                  </a:moveTo>
                  <a:lnTo>
                    <a:pt x="3943510" y="0"/>
                  </a:lnTo>
                  <a:lnTo>
                    <a:pt x="3943510" y="778249"/>
                  </a:lnTo>
                  <a:lnTo>
                    <a:pt x="0" y="778249"/>
                  </a:lnTo>
                  <a:lnTo>
                    <a:pt x="0" y="0"/>
                  </a:lnTo>
                  <a:close/>
                </a:path>
              </a:pathLst>
            </a:custGeom>
            <a:ln w="38100">
              <a:solidFill>
                <a:srgbClr val="C00000"/>
              </a:solidFill>
            </a:ln>
          </p:spPr>
          <p:txBody>
            <a:bodyPr wrap="square" lIns="0" tIns="0" rIns="0" bIns="0" rtlCol="0"/>
            <a:lstStyle/>
            <a:p>
              <a:endParaRPr/>
            </a:p>
          </p:txBody>
        </p:sp>
        <p:sp>
          <p:nvSpPr>
            <p:cNvPr id="6" name="object 6"/>
            <p:cNvSpPr/>
            <p:nvPr/>
          </p:nvSpPr>
          <p:spPr>
            <a:xfrm>
              <a:off x="2326859" y="2941236"/>
              <a:ext cx="988694" cy="778510"/>
            </a:xfrm>
            <a:custGeom>
              <a:avLst/>
              <a:gdLst/>
              <a:ahLst/>
              <a:cxnLst/>
              <a:rect l="l" t="t" r="r" b="b"/>
              <a:pathLst>
                <a:path w="988695" h="778510">
                  <a:moveTo>
                    <a:pt x="0" y="0"/>
                  </a:moveTo>
                  <a:lnTo>
                    <a:pt x="988113" y="0"/>
                  </a:lnTo>
                  <a:lnTo>
                    <a:pt x="988113" y="778249"/>
                  </a:lnTo>
                  <a:lnTo>
                    <a:pt x="0" y="778249"/>
                  </a:lnTo>
                  <a:lnTo>
                    <a:pt x="0" y="0"/>
                  </a:lnTo>
                  <a:close/>
                </a:path>
              </a:pathLst>
            </a:custGeom>
            <a:ln w="38100">
              <a:solidFill>
                <a:srgbClr val="C00000"/>
              </a:solidFill>
            </a:ln>
          </p:spPr>
          <p:txBody>
            <a:bodyPr wrap="square" lIns="0" tIns="0" rIns="0" bIns="0" rtlCol="0"/>
            <a:lstStyle/>
            <a:p>
              <a:endParaRPr/>
            </a:p>
          </p:txBody>
        </p:sp>
      </p:grpSp>
      <p:sp>
        <p:nvSpPr>
          <p:cNvPr id="7" name="object 7"/>
          <p:cNvSpPr txBox="1">
            <a:spLocks noGrp="1"/>
          </p:cNvSpPr>
          <p:nvPr>
            <p:ph type="title"/>
          </p:nvPr>
        </p:nvSpPr>
        <p:spPr>
          <a:xfrm>
            <a:off x="640200" y="708659"/>
            <a:ext cx="6400165" cy="513080"/>
          </a:xfrm>
          <a:prstGeom prst="rect">
            <a:avLst/>
          </a:prstGeom>
        </p:spPr>
        <p:txBody>
          <a:bodyPr vert="horz" wrap="square" lIns="0" tIns="12700" rIns="0" bIns="0" rtlCol="0">
            <a:spAutoFit/>
          </a:bodyPr>
          <a:lstStyle/>
          <a:p>
            <a:pPr marL="12700">
              <a:lnSpc>
                <a:spcPct val="100000"/>
              </a:lnSpc>
              <a:spcBef>
                <a:spcPts val="100"/>
              </a:spcBef>
            </a:pPr>
            <a:r>
              <a:rPr spc="5" dirty="0"/>
              <a:t>Conformance</a:t>
            </a:r>
            <a:r>
              <a:rPr spc="25" dirty="0"/>
              <a:t> </a:t>
            </a:r>
            <a:r>
              <a:rPr spc="10" dirty="0"/>
              <a:t>Checking</a:t>
            </a:r>
            <a:r>
              <a:rPr spc="20" dirty="0"/>
              <a:t> </a:t>
            </a:r>
            <a:r>
              <a:rPr spc="15" dirty="0"/>
              <a:t>(model-based)</a:t>
            </a:r>
          </a:p>
        </p:txBody>
      </p:sp>
      <p:sp>
        <p:nvSpPr>
          <p:cNvPr id="8" name="object 8"/>
          <p:cNvSpPr txBox="1"/>
          <p:nvPr/>
        </p:nvSpPr>
        <p:spPr>
          <a:xfrm>
            <a:off x="9572935" y="6370320"/>
            <a:ext cx="161925" cy="19304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7F7F7F"/>
                </a:solidFill>
                <a:latin typeface="Calibri"/>
                <a:cs typeface="Calibri"/>
              </a:rPr>
              <a:t>70</a:t>
            </a:r>
            <a:endParaRPr sz="110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0332"/>
            <a:ext cx="5952490" cy="513080"/>
          </a:xfrm>
          <a:prstGeom prst="rect">
            <a:avLst/>
          </a:prstGeom>
        </p:spPr>
        <p:txBody>
          <a:bodyPr vert="horz" wrap="square" lIns="0" tIns="12700" rIns="0" bIns="0" rtlCol="0">
            <a:spAutoFit/>
          </a:bodyPr>
          <a:lstStyle/>
          <a:p>
            <a:pPr marL="12700">
              <a:lnSpc>
                <a:spcPct val="100000"/>
              </a:lnSpc>
              <a:spcBef>
                <a:spcPts val="100"/>
              </a:spcBef>
            </a:pPr>
            <a:r>
              <a:rPr spc="5" dirty="0"/>
              <a:t>Conformance</a:t>
            </a:r>
            <a:r>
              <a:rPr spc="25" dirty="0"/>
              <a:t> </a:t>
            </a:r>
            <a:r>
              <a:rPr spc="15" dirty="0"/>
              <a:t>checking</a:t>
            </a:r>
            <a:r>
              <a:rPr spc="20" dirty="0"/>
              <a:t> </a:t>
            </a:r>
            <a:r>
              <a:rPr spc="10" dirty="0"/>
              <a:t>(rule-based)</a:t>
            </a:r>
          </a:p>
        </p:txBody>
      </p:sp>
      <p:sp>
        <p:nvSpPr>
          <p:cNvPr id="3" name="object 3"/>
          <p:cNvSpPr txBox="1"/>
          <p:nvPr/>
        </p:nvSpPr>
        <p:spPr>
          <a:xfrm>
            <a:off x="640197" y="1273556"/>
            <a:ext cx="7990205" cy="2229485"/>
          </a:xfrm>
          <a:prstGeom prst="rect">
            <a:avLst/>
          </a:prstGeom>
        </p:spPr>
        <p:txBody>
          <a:bodyPr vert="horz" wrap="square" lIns="0" tIns="88900" rIns="0" bIns="0" rtlCol="0">
            <a:spAutoFit/>
          </a:bodyPr>
          <a:lstStyle/>
          <a:p>
            <a:pPr marL="195580" indent="-182880">
              <a:lnSpc>
                <a:spcPct val="100000"/>
              </a:lnSpc>
              <a:spcBef>
                <a:spcPts val="700"/>
              </a:spcBef>
              <a:buClr>
                <a:srgbClr val="7F7F7F"/>
              </a:buClr>
              <a:buFont typeface="Arial MT"/>
              <a:buChar char="•"/>
              <a:tabLst>
                <a:tab pos="195580" algn="l"/>
              </a:tabLst>
            </a:pPr>
            <a:r>
              <a:rPr sz="2400" spc="-10" dirty="0">
                <a:solidFill>
                  <a:srgbClr val="404040"/>
                </a:solidFill>
                <a:latin typeface="Calibri"/>
                <a:cs typeface="Calibri"/>
              </a:rPr>
              <a:t>Oftentimes,</a:t>
            </a:r>
            <a:r>
              <a:rPr sz="2400" spc="-5" dirty="0">
                <a:solidFill>
                  <a:srgbClr val="404040"/>
                </a:solidFill>
                <a:latin typeface="Calibri"/>
                <a:cs typeface="Calibri"/>
              </a:rPr>
              <a:t> </a:t>
            </a:r>
            <a:r>
              <a:rPr sz="2400" spc="-15" dirty="0">
                <a:solidFill>
                  <a:srgbClr val="404040"/>
                </a:solidFill>
                <a:latin typeface="Calibri"/>
                <a:cs typeface="Calibri"/>
              </a:rPr>
              <a:t>we</a:t>
            </a:r>
            <a:r>
              <a:rPr sz="2400" spc="5" dirty="0">
                <a:solidFill>
                  <a:srgbClr val="404040"/>
                </a:solidFill>
                <a:latin typeface="Calibri"/>
                <a:cs typeface="Calibri"/>
              </a:rPr>
              <a:t> </a:t>
            </a:r>
            <a:r>
              <a:rPr sz="2400" spc="-5" dirty="0">
                <a:solidFill>
                  <a:srgbClr val="404040"/>
                </a:solidFill>
                <a:latin typeface="Calibri"/>
                <a:cs typeface="Calibri"/>
              </a:rPr>
              <a:t>don’t</a:t>
            </a:r>
            <a:r>
              <a:rPr sz="2400" spc="-10" dirty="0">
                <a:solidFill>
                  <a:srgbClr val="404040"/>
                </a:solidFill>
                <a:latin typeface="Calibri"/>
                <a:cs typeface="Calibri"/>
              </a:rPr>
              <a:t> </a:t>
            </a:r>
            <a:r>
              <a:rPr sz="2400" spc="-20" dirty="0">
                <a:solidFill>
                  <a:srgbClr val="404040"/>
                </a:solidFill>
                <a:latin typeface="Calibri"/>
                <a:cs typeface="Calibri"/>
              </a:rPr>
              <a:t>have</a:t>
            </a:r>
            <a:r>
              <a:rPr sz="2400" spc="5" dirty="0">
                <a:solidFill>
                  <a:srgbClr val="404040"/>
                </a:solidFill>
                <a:latin typeface="Calibri"/>
                <a:cs typeface="Calibri"/>
              </a:rPr>
              <a:t> </a:t>
            </a:r>
            <a:r>
              <a:rPr sz="2400" dirty="0">
                <a:solidFill>
                  <a:srgbClr val="404040"/>
                </a:solidFill>
                <a:latin typeface="Calibri"/>
                <a:cs typeface="Calibri"/>
              </a:rPr>
              <a:t>a</a:t>
            </a:r>
            <a:r>
              <a:rPr sz="2400" spc="-5" dirty="0">
                <a:solidFill>
                  <a:srgbClr val="404040"/>
                </a:solidFill>
                <a:latin typeface="Calibri"/>
                <a:cs typeface="Calibri"/>
              </a:rPr>
              <a:t> </a:t>
            </a:r>
            <a:r>
              <a:rPr sz="2400" dirty="0">
                <a:solidFill>
                  <a:srgbClr val="404040"/>
                </a:solidFill>
                <a:latin typeface="Calibri"/>
                <a:cs typeface="Calibri"/>
              </a:rPr>
              <a:t>full</a:t>
            </a:r>
            <a:r>
              <a:rPr sz="2400" spc="-5" dirty="0">
                <a:solidFill>
                  <a:srgbClr val="404040"/>
                </a:solidFill>
                <a:latin typeface="Calibri"/>
                <a:cs typeface="Calibri"/>
              </a:rPr>
              <a:t> </a:t>
            </a:r>
            <a:r>
              <a:rPr sz="2400" spc="-10" dirty="0">
                <a:solidFill>
                  <a:srgbClr val="404040"/>
                </a:solidFill>
                <a:latin typeface="Calibri"/>
                <a:cs typeface="Calibri"/>
              </a:rPr>
              <a:t>process </a:t>
            </a:r>
            <a:r>
              <a:rPr sz="2400" spc="-5" dirty="0">
                <a:solidFill>
                  <a:srgbClr val="404040"/>
                </a:solidFill>
                <a:latin typeface="Calibri"/>
                <a:cs typeface="Calibri"/>
              </a:rPr>
              <a:t>model </a:t>
            </a:r>
            <a:r>
              <a:rPr sz="2400" spc="-10" dirty="0">
                <a:solidFill>
                  <a:srgbClr val="404040"/>
                </a:solidFill>
                <a:latin typeface="Calibri"/>
                <a:cs typeface="Calibri"/>
              </a:rPr>
              <a:t>available</a:t>
            </a:r>
            <a:endParaRPr sz="2400">
              <a:latin typeface="Calibri"/>
              <a:cs typeface="Calibri"/>
            </a:endParaRPr>
          </a:p>
          <a:p>
            <a:pPr marL="195580" indent="-182880">
              <a:lnSpc>
                <a:spcPct val="100000"/>
              </a:lnSpc>
              <a:spcBef>
                <a:spcPts val="600"/>
              </a:spcBef>
              <a:buClr>
                <a:srgbClr val="7F7F7F"/>
              </a:buClr>
              <a:buFont typeface="Arial MT"/>
              <a:buChar char="•"/>
              <a:tabLst>
                <a:tab pos="195580" algn="l"/>
              </a:tabLst>
            </a:pPr>
            <a:r>
              <a:rPr sz="2400" spc="-10" dirty="0">
                <a:solidFill>
                  <a:srgbClr val="404040"/>
                </a:solidFill>
                <a:latin typeface="Calibri"/>
                <a:cs typeface="Calibri"/>
              </a:rPr>
              <a:t>Instead, </a:t>
            </a:r>
            <a:r>
              <a:rPr sz="2400" spc="-15" dirty="0">
                <a:solidFill>
                  <a:srgbClr val="404040"/>
                </a:solidFill>
                <a:latin typeface="Calibri"/>
                <a:cs typeface="Calibri"/>
              </a:rPr>
              <a:t>we</a:t>
            </a:r>
            <a:r>
              <a:rPr sz="2400" spc="-5" dirty="0">
                <a:solidFill>
                  <a:srgbClr val="404040"/>
                </a:solidFill>
                <a:latin typeface="Calibri"/>
                <a:cs typeface="Calibri"/>
              </a:rPr>
              <a:t> </a:t>
            </a:r>
            <a:r>
              <a:rPr sz="2400" spc="-20" dirty="0">
                <a:solidFill>
                  <a:srgbClr val="404040"/>
                </a:solidFill>
                <a:latin typeface="Calibri"/>
                <a:cs typeface="Calibri"/>
              </a:rPr>
              <a:t>have</a:t>
            </a:r>
            <a:r>
              <a:rPr sz="2400" dirty="0">
                <a:solidFill>
                  <a:srgbClr val="404040"/>
                </a:solidFill>
                <a:latin typeface="Calibri"/>
                <a:cs typeface="Calibri"/>
              </a:rPr>
              <a:t> a</a:t>
            </a:r>
            <a:r>
              <a:rPr sz="2400" spc="-10" dirty="0">
                <a:solidFill>
                  <a:srgbClr val="404040"/>
                </a:solidFill>
                <a:latin typeface="Calibri"/>
                <a:cs typeface="Calibri"/>
              </a:rPr>
              <a:t> </a:t>
            </a:r>
            <a:r>
              <a:rPr sz="2400" spc="-5" dirty="0">
                <a:solidFill>
                  <a:srgbClr val="404040"/>
                </a:solidFill>
                <a:latin typeface="Calibri"/>
                <a:cs typeface="Calibri"/>
              </a:rPr>
              <a:t>set</a:t>
            </a:r>
            <a:r>
              <a:rPr sz="2400" spc="-15" dirty="0">
                <a:solidFill>
                  <a:srgbClr val="404040"/>
                </a:solidFill>
                <a:latin typeface="Calibri"/>
                <a:cs typeface="Calibri"/>
              </a:rPr>
              <a:t> </a:t>
            </a:r>
            <a:r>
              <a:rPr sz="2400" spc="-5" dirty="0">
                <a:solidFill>
                  <a:srgbClr val="404040"/>
                </a:solidFill>
                <a:latin typeface="Calibri"/>
                <a:cs typeface="Calibri"/>
              </a:rPr>
              <a:t>of</a:t>
            </a:r>
            <a:r>
              <a:rPr sz="2400" dirty="0">
                <a:solidFill>
                  <a:srgbClr val="404040"/>
                </a:solidFill>
                <a:latin typeface="Calibri"/>
                <a:cs typeface="Calibri"/>
              </a:rPr>
              <a:t> </a:t>
            </a:r>
            <a:r>
              <a:rPr sz="2400" spc="-5" dirty="0">
                <a:solidFill>
                  <a:srgbClr val="404040"/>
                </a:solidFill>
                <a:latin typeface="Calibri"/>
                <a:cs typeface="Calibri"/>
              </a:rPr>
              <a:t>compliance rules,</a:t>
            </a:r>
            <a:r>
              <a:rPr sz="2400" spc="-10" dirty="0">
                <a:solidFill>
                  <a:srgbClr val="404040"/>
                </a:solidFill>
                <a:latin typeface="Calibri"/>
                <a:cs typeface="Calibri"/>
              </a:rPr>
              <a:t> </a:t>
            </a:r>
            <a:r>
              <a:rPr sz="2400" spc="5" dirty="0">
                <a:solidFill>
                  <a:srgbClr val="404040"/>
                </a:solidFill>
                <a:latin typeface="Calibri"/>
                <a:cs typeface="Calibri"/>
              </a:rPr>
              <a:t>e.g.</a:t>
            </a:r>
            <a:endParaRPr sz="2400">
              <a:latin typeface="Calibri"/>
              <a:cs typeface="Calibri"/>
            </a:endParaRPr>
          </a:p>
          <a:p>
            <a:pPr marL="424180" lvl="1" indent="-182880">
              <a:lnSpc>
                <a:spcPct val="100000"/>
              </a:lnSpc>
              <a:spcBef>
                <a:spcPts val="525"/>
              </a:spcBef>
              <a:buClr>
                <a:srgbClr val="7F7F7F"/>
              </a:buClr>
              <a:buFont typeface="Arial MT"/>
              <a:buChar char="•"/>
              <a:tabLst>
                <a:tab pos="424180" algn="l"/>
              </a:tabLst>
            </a:pPr>
            <a:r>
              <a:rPr sz="1800" spc="-10" dirty="0">
                <a:solidFill>
                  <a:srgbClr val="404040"/>
                </a:solidFill>
                <a:latin typeface="Calibri"/>
                <a:cs typeface="Calibri"/>
              </a:rPr>
              <a:t>Certain</a:t>
            </a:r>
            <a:r>
              <a:rPr sz="1800" spc="5" dirty="0">
                <a:solidFill>
                  <a:srgbClr val="404040"/>
                </a:solidFill>
                <a:latin typeface="Calibri"/>
                <a:cs typeface="Calibri"/>
              </a:rPr>
              <a:t> </a:t>
            </a:r>
            <a:r>
              <a:rPr sz="1800" spc="-15" dirty="0">
                <a:solidFill>
                  <a:srgbClr val="404040"/>
                </a:solidFill>
                <a:latin typeface="Calibri"/>
                <a:cs typeface="Calibri"/>
              </a:rPr>
              <a:t>tasks</a:t>
            </a:r>
            <a:r>
              <a:rPr sz="1800" dirty="0">
                <a:solidFill>
                  <a:srgbClr val="404040"/>
                </a:solidFill>
                <a:latin typeface="Calibri"/>
                <a:cs typeface="Calibri"/>
              </a:rPr>
              <a:t> </a:t>
            </a:r>
            <a:r>
              <a:rPr sz="1800" spc="-10" dirty="0">
                <a:solidFill>
                  <a:srgbClr val="404040"/>
                </a:solidFill>
                <a:latin typeface="Calibri"/>
                <a:cs typeface="Calibri"/>
              </a:rPr>
              <a:t>MUST</a:t>
            </a:r>
            <a:r>
              <a:rPr sz="1800" spc="-5" dirty="0">
                <a:solidFill>
                  <a:srgbClr val="404040"/>
                </a:solidFill>
                <a:latin typeface="Calibri"/>
                <a:cs typeface="Calibri"/>
              </a:rPr>
              <a:t> </a:t>
            </a:r>
            <a:r>
              <a:rPr sz="1800" dirty="0">
                <a:solidFill>
                  <a:srgbClr val="404040"/>
                </a:solidFill>
                <a:latin typeface="Calibri"/>
                <a:cs typeface="Calibri"/>
              </a:rPr>
              <a:t>be</a:t>
            </a:r>
            <a:r>
              <a:rPr sz="1800" spc="10" dirty="0">
                <a:solidFill>
                  <a:srgbClr val="404040"/>
                </a:solidFill>
                <a:latin typeface="Calibri"/>
                <a:cs typeface="Calibri"/>
              </a:rPr>
              <a:t> </a:t>
            </a:r>
            <a:r>
              <a:rPr sz="1800" spc="-15" dirty="0">
                <a:solidFill>
                  <a:srgbClr val="404040"/>
                </a:solidFill>
                <a:latin typeface="Calibri"/>
                <a:cs typeface="Calibri"/>
              </a:rPr>
              <a:t>executed</a:t>
            </a:r>
            <a:r>
              <a:rPr sz="1800" spc="5" dirty="0">
                <a:solidFill>
                  <a:srgbClr val="404040"/>
                </a:solidFill>
                <a:latin typeface="Calibri"/>
                <a:cs typeface="Calibri"/>
              </a:rPr>
              <a:t> </a:t>
            </a:r>
            <a:r>
              <a:rPr sz="1800" spc="-5" dirty="0">
                <a:solidFill>
                  <a:srgbClr val="404040"/>
                </a:solidFill>
                <a:latin typeface="Calibri"/>
                <a:cs typeface="Calibri"/>
              </a:rPr>
              <a:t>in</a:t>
            </a:r>
            <a:r>
              <a:rPr sz="1800" spc="10" dirty="0">
                <a:solidFill>
                  <a:srgbClr val="404040"/>
                </a:solidFill>
                <a:latin typeface="Calibri"/>
                <a:cs typeface="Calibri"/>
              </a:rPr>
              <a:t> </a:t>
            </a:r>
            <a:r>
              <a:rPr sz="1800" spc="-5" dirty="0">
                <a:solidFill>
                  <a:srgbClr val="404040"/>
                </a:solidFill>
                <a:latin typeface="Calibri"/>
                <a:cs typeface="Calibri"/>
              </a:rPr>
              <a:t>every </a:t>
            </a:r>
            <a:r>
              <a:rPr sz="1800" spc="-10" dirty="0">
                <a:solidFill>
                  <a:srgbClr val="404040"/>
                </a:solidFill>
                <a:latin typeface="Calibri"/>
                <a:cs typeface="Calibri"/>
              </a:rPr>
              <a:t>case</a:t>
            </a:r>
            <a:endParaRPr sz="1800">
              <a:latin typeface="Calibri"/>
              <a:cs typeface="Calibri"/>
            </a:endParaRPr>
          </a:p>
          <a:p>
            <a:pPr marL="424180" lvl="1" indent="-182880">
              <a:lnSpc>
                <a:spcPct val="100000"/>
              </a:lnSpc>
              <a:spcBef>
                <a:spcPts val="335"/>
              </a:spcBef>
              <a:buClr>
                <a:srgbClr val="7F7F7F"/>
              </a:buClr>
              <a:buFont typeface="Arial MT"/>
              <a:buChar char="•"/>
              <a:tabLst>
                <a:tab pos="424180" algn="l"/>
              </a:tabLst>
            </a:pPr>
            <a:r>
              <a:rPr sz="1800" spc="-10" dirty="0">
                <a:solidFill>
                  <a:srgbClr val="404040"/>
                </a:solidFill>
                <a:latin typeface="Calibri"/>
                <a:cs typeface="Calibri"/>
              </a:rPr>
              <a:t>Certain</a:t>
            </a:r>
            <a:r>
              <a:rPr sz="1800" spc="5" dirty="0">
                <a:solidFill>
                  <a:srgbClr val="404040"/>
                </a:solidFill>
                <a:latin typeface="Calibri"/>
                <a:cs typeface="Calibri"/>
              </a:rPr>
              <a:t> </a:t>
            </a:r>
            <a:r>
              <a:rPr sz="1800" spc="-15" dirty="0">
                <a:solidFill>
                  <a:srgbClr val="404040"/>
                </a:solidFill>
                <a:latin typeface="Calibri"/>
                <a:cs typeface="Calibri"/>
              </a:rPr>
              <a:t>tasks</a:t>
            </a:r>
            <a:r>
              <a:rPr sz="1800" spc="-5" dirty="0">
                <a:solidFill>
                  <a:srgbClr val="404040"/>
                </a:solidFill>
                <a:latin typeface="Calibri"/>
                <a:cs typeface="Calibri"/>
              </a:rPr>
              <a:t> </a:t>
            </a:r>
            <a:r>
              <a:rPr sz="1800" spc="-10" dirty="0">
                <a:solidFill>
                  <a:srgbClr val="404040"/>
                </a:solidFill>
                <a:latin typeface="Calibri"/>
                <a:cs typeface="Calibri"/>
              </a:rPr>
              <a:t>can</a:t>
            </a:r>
            <a:r>
              <a:rPr sz="1800" spc="5" dirty="0">
                <a:solidFill>
                  <a:srgbClr val="404040"/>
                </a:solidFill>
                <a:latin typeface="Calibri"/>
                <a:cs typeface="Calibri"/>
              </a:rPr>
              <a:t> </a:t>
            </a:r>
            <a:r>
              <a:rPr sz="1800" dirty="0">
                <a:solidFill>
                  <a:srgbClr val="404040"/>
                </a:solidFill>
                <a:latin typeface="Calibri"/>
                <a:cs typeface="Calibri"/>
              </a:rPr>
              <a:t>be</a:t>
            </a:r>
            <a:r>
              <a:rPr sz="1800" spc="10" dirty="0">
                <a:solidFill>
                  <a:srgbClr val="404040"/>
                </a:solidFill>
                <a:latin typeface="Calibri"/>
                <a:cs typeface="Calibri"/>
              </a:rPr>
              <a:t> </a:t>
            </a:r>
            <a:r>
              <a:rPr sz="1800" spc="-15" dirty="0">
                <a:solidFill>
                  <a:srgbClr val="404040"/>
                </a:solidFill>
                <a:latin typeface="Calibri"/>
                <a:cs typeface="Calibri"/>
              </a:rPr>
              <a:t>executed</a:t>
            </a:r>
            <a:r>
              <a:rPr sz="1800" spc="5" dirty="0">
                <a:solidFill>
                  <a:srgbClr val="404040"/>
                </a:solidFill>
                <a:latin typeface="Calibri"/>
                <a:cs typeface="Calibri"/>
              </a:rPr>
              <a:t> </a:t>
            </a:r>
            <a:r>
              <a:rPr sz="1800" spc="-10" dirty="0">
                <a:solidFill>
                  <a:srgbClr val="404040"/>
                </a:solidFill>
                <a:latin typeface="Calibri"/>
                <a:cs typeface="Calibri"/>
              </a:rPr>
              <a:t>at</a:t>
            </a:r>
            <a:r>
              <a:rPr sz="1800" spc="-5" dirty="0">
                <a:solidFill>
                  <a:srgbClr val="404040"/>
                </a:solidFill>
                <a:latin typeface="Calibri"/>
                <a:cs typeface="Calibri"/>
              </a:rPr>
              <a:t> </a:t>
            </a:r>
            <a:r>
              <a:rPr sz="1800" spc="-10" dirty="0">
                <a:solidFill>
                  <a:srgbClr val="404040"/>
                </a:solidFill>
                <a:latin typeface="Calibri"/>
                <a:cs typeface="Calibri"/>
              </a:rPr>
              <a:t>most</a:t>
            </a:r>
            <a:r>
              <a:rPr sz="1800" dirty="0">
                <a:solidFill>
                  <a:srgbClr val="404040"/>
                </a:solidFill>
                <a:latin typeface="Calibri"/>
                <a:cs typeface="Calibri"/>
              </a:rPr>
              <a:t> once</a:t>
            </a:r>
            <a:endParaRPr sz="1800">
              <a:latin typeface="Calibri"/>
              <a:cs typeface="Calibri"/>
            </a:endParaRPr>
          </a:p>
          <a:p>
            <a:pPr marL="424180" lvl="1" indent="-182880">
              <a:lnSpc>
                <a:spcPct val="100000"/>
              </a:lnSpc>
              <a:spcBef>
                <a:spcPts val="459"/>
              </a:spcBef>
              <a:buClr>
                <a:srgbClr val="7F7F7F"/>
              </a:buClr>
              <a:buFont typeface="Arial MT"/>
              <a:buChar char="•"/>
              <a:tabLst>
                <a:tab pos="424180" algn="l"/>
              </a:tabLst>
            </a:pPr>
            <a:r>
              <a:rPr sz="1800" spc="-5" dirty="0">
                <a:solidFill>
                  <a:srgbClr val="404040"/>
                </a:solidFill>
                <a:latin typeface="Calibri"/>
                <a:cs typeface="Calibri"/>
              </a:rPr>
              <a:t>When</a:t>
            </a:r>
            <a:r>
              <a:rPr sz="1800" spc="10" dirty="0">
                <a:solidFill>
                  <a:srgbClr val="404040"/>
                </a:solidFill>
                <a:latin typeface="Calibri"/>
                <a:cs typeface="Calibri"/>
              </a:rPr>
              <a:t> </a:t>
            </a:r>
            <a:r>
              <a:rPr sz="1800" dirty="0">
                <a:solidFill>
                  <a:srgbClr val="404040"/>
                </a:solidFill>
                <a:latin typeface="Calibri"/>
                <a:cs typeface="Calibri"/>
              </a:rPr>
              <a:t>a</a:t>
            </a:r>
            <a:r>
              <a:rPr sz="1800" spc="10" dirty="0">
                <a:solidFill>
                  <a:srgbClr val="404040"/>
                </a:solidFill>
                <a:latin typeface="Calibri"/>
                <a:cs typeface="Calibri"/>
              </a:rPr>
              <a:t> </a:t>
            </a:r>
            <a:r>
              <a:rPr sz="1800" spc="-10" dirty="0">
                <a:solidFill>
                  <a:srgbClr val="404040"/>
                </a:solidFill>
                <a:latin typeface="Calibri"/>
                <a:cs typeface="Calibri"/>
              </a:rPr>
              <a:t>task</a:t>
            </a:r>
            <a:r>
              <a:rPr sz="1800" dirty="0">
                <a:solidFill>
                  <a:srgbClr val="404040"/>
                </a:solidFill>
                <a:latin typeface="Calibri"/>
                <a:cs typeface="Calibri"/>
              </a:rPr>
              <a:t> A</a:t>
            </a:r>
            <a:r>
              <a:rPr sz="1800" spc="5" dirty="0">
                <a:solidFill>
                  <a:srgbClr val="404040"/>
                </a:solidFill>
                <a:latin typeface="Calibri"/>
                <a:cs typeface="Calibri"/>
              </a:rPr>
              <a:t> </a:t>
            </a:r>
            <a:r>
              <a:rPr sz="1800" spc="-10" dirty="0">
                <a:solidFill>
                  <a:srgbClr val="404040"/>
                </a:solidFill>
                <a:latin typeface="Calibri"/>
                <a:cs typeface="Calibri"/>
              </a:rPr>
              <a:t>occurs,</a:t>
            </a:r>
            <a:r>
              <a:rPr sz="1800" spc="10" dirty="0">
                <a:solidFill>
                  <a:srgbClr val="404040"/>
                </a:solidFill>
                <a:latin typeface="Calibri"/>
                <a:cs typeface="Calibri"/>
              </a:rPr>
              <a:t> </a:t>
            </a:r>
            <a:r>
              <a:rPr sz="1800" spc="-5" dirty="0">
                <a:solidFill>
                  <a:srgbClr val="404040"/>
                </a:solidFill>
                <a:latin typeface="Calibri"/>
                <a:cs typeface="Calibri"/>
              </a:rPr>
              <a:t>another</a:t>
            </a:r>
            <a:r>
              <a:rPr sz="1800" spc="5" dirty="0">
                <a:solidFill>
                  <a:srgbClr val="404040"/>
                </a:solidFill>
                <a:latin typeface="Calibri"/>
                <a:cs typeface="Calibri"/>
              </a:rPr>
              <a:t> </a:t>
            </a:r>
            <a:r>
              <a:rPr sz="1800" spc="-10" dirty="0">
                <a:solidFill>
                  <a:srgbClr val="404040"/>
                </a:solidFill>
                <a:latin typeface="Calibri"/>
                <a:cs typeface="Calibri"/>
              </a:rPr>
              <a:t>task</a:t>
            </a:r>
            <a:r>
              <a:rPr sz="1800" dirty="0">
                <a:solidFill>
                  <a:srgbClr val="404040"/>
                </a:solidFill>
                <a:latin typeface="Calibri"/>
                <a:cs typeface="Calibri"/>
              </a:rPr>
              <a:t> B</a:t>
            </a:r>
            <a:r>
              <a:rPr sz="1800" spc="5" dirty="0">
                <a:solidFill>
                  <a:srgbClr val="404040"/>
                </a:solidFill>
                <a:latin typeface="Calibri"/>
                <a:cs typeface="Calibri"/>
              </a:rPr>
              <a:t> </a:t>
            </a:r>
            <a:r>
              <a:rPr sz="1800" spc="-10" dirty="0">
                <a:solidFill>
                  <a:srgbClr val="404040"/>
                </a:solidFill>
                <a:latin typeface="Calibri"/>
                <a:cs typeface="Calibri"/>
              </a:rPr>
              <a:t>must</a:t>
            </a:r>
            <a:r>
              <a:rPr sz="1800" spc="5" dirty="0">
                <a:solidFill>
                  <a:srgbClr val="404040"/>
                </a:solidFill>
                <a:latin typeface="Calibri"/>
                <a:cs typeface="Calibri"/>
              </a:rPr>
              <a:t> </a:t>
            </a:r>
            <a:r>
              <a:rPr sz="1800" spc="-5" dirty="0">
                <a:solidFill>
                  <a:srgbClr val="404040"/>
                </a:solidFill>
                <a:latin typeface="Calibri"/>
                <a:cs typeface="Calibri"/>
              </a:rPr>
              <a:t>also</a:t>
            </a:r>
            <a:r>
              <a:rPr sz="1800" spc="10" dirty="0">
                <a:solidFill>
                  <a:srgbClr val="404040"/>
                </a:solidFill>
                <a:latin typeface="Calibri"/>
                <a:cs typeface="Calibri"/>
              </a:rPr>
              <a:t> </a:t>
            </a:r>
            <a:r>
              <a:rPr sz="1800" dirty="0">
                <a:solidFill>
                  <a:srgbClr val="404040"/>
                </a:solidFill>
                <a:latin typeface="Calibri"/>
                <a:cs typeface="Calibri"/>
              </a:rPr>
              <a:t>occur </a:t>
            </a:r>
            <a:r>
              <a:rPr sz="1800" spc="-5" dirty="0">
                <a:solidFill>
                  <a:srgbClr val="404040"/>
                </a:solidFill>
                <a:latin typeface="Calibri"/>
                <a:cs typeface="Calibri"/>
              </a:rPr>
              <a:t>(within</a:t>
            </a:r>
            <a:r>
              <a:rPr sz="1800" spc="10" dirty="0">
                <a:solidFill>
                  <a:srgbClr val="404040"/>
                </a:solidFill>
                <a:latin typeface="Calibri"/>
                <a:cs typeface="Calibri"/>
              </a:rPr>
              <a:t> </a:t>
            </a:r>
            <a:r>
              <a:rPr sz="1800" dirty="0">
                <a:solidFill>
                  <a:srgbClr val="404040"/>
                </a:solidFill>
                <a:latin typeface="Calibri"/>
                <a:cs typeface="Calibri"/>
              </a:rPr>
              <a:t>e.g. 2</a:t>
            </a:r>
            <a:r>
              <a:rPr sz="1800" spc="10" dirty="0">
                <a:solidFill>
                  <a:srgbClr val="404040"/>
                </a:solidFill>
                <a:latin typeface="Calibri"/>
                <a:cs typeface="Calibri"/>
              </a:rPr>
              <a:t> </a:t>
            </a:r>
            <a:r>
              <a:rPr sz="1800" spc="-10" dirty="0">
                <a:solidFill>
                  <a:srgbClr val="404040"/>
                </a:solidFill>
                <a:latin typeface="Calibri"/>
                <a:cs typeface="Calibri"/>
              </a:rPr>
              <a:t>hours)</a:t>
            </a:r>
            <a:endParaRPr sz="1800">
              <a:latin typeface="Calibri"/>
              <a:cs typeface="Calibri"/>
            </a:endParaRPr>
          </a:p>
          <a:p>
            <a:pPr marL="424180" lvl="1" indent="-182880">
              <a:lnSpc>
                <a:spcPct val="100000"/>
              </a:lnSpc>
              <a:spcBef>
                <a:spcPts val="430"/>
              </a:spcBef>
              <a:buClr>
                <a:srgbClr val="7F7F7F"/>
              </a:buClr>
              <a:buFont typeface="Arial MT"/>
              <a:buChar char="•"/>
              <a:tabLst>
                <a:tab pos="424180" algn="l"/>
              </a:tabLst>
            </a:pPr>
            <a:r>
              <a:rPr sz="1800" spc="-35" dirty="0">
                <a:solidFill>
                  <a:srgbClr val="404040"/>
                </a:solidFill>
                <a:latin typeface="Calibri"/>
                <a:cs typeface="Calibri"/>
              </a:rPr>
              <a:t>Two</a:t>
            </a:r>
            <a:r>
              <a:rPr sz="1800" spc="5" dirty="0">
                <a:solidFill>
                  <a:srgbClr val="404040"/>
                </a:solidFill>
                <a:latin typeface="Calibri"/>
                <a:cs typeface="Calibri"/>
              </a:rPr>
              <a:t> </a:t>
            </a:r>
            <a:r>
              <a:rPr sz="1800" spc="-15" dirty="0">
                <a:solidFill>
                  <a:srgbClr val="404040"/>
                </a:solidFill>
                <a:latin typeface="Calibri"/>
                <a:cs typeface="Calibri"/>
              </a:rPr>
              <a:t>tasks</a:t>
            </a:r>
            <a:r>
              <a:rPr sz="1800" spc="5" dirty="0">
                <a:solidFill>
                  <a:srgbClr val="404040"/>
                </a:solidFill>
                <a:latin typeface="Calibri"/>
                <a:cs typeface="Calibri"/>
              </a:rPr>
              <a:t> </a:t>
            </a:r>
            <a:r>
              <a:rPr sz="1800" dirty="0">
                <a:solidFill>
                  <a:srgbClr val="404040"/>
                </a:solidFill>
                <a:latin typeface="Calibri"/>
                <a:cs typeface="Calibri"/>
              </a:rPr>
              <a:t>A and</a:t>
            </a:r>
            <a:r>
              <a:rPr sz="1800" spc="15" dirty="0">
                <a:solidFill>
                  <a:srgbClr val="404040"/>
                </a:solidFill>
                <a:latin typeface="Calibri"/>
                <a:cs typeface="Calibri"/>
              </a:rPr>
              <a:t> </a:t>
            </a:r>
            <a:r>
              <a:rPr sz="1800" dirty="0">
                <a:solidFill>
                  <a:srgbClr val="404040"/>
                </a:solidFill>
                <a:latin typeface="Calibri"/>
                <a:cs typeface="Calibri"/>
              </a:rPr>
              <a:t>B </a:t>
            </a:r>
            <a:r>
              <a:rPr sz="1800" spc="-10" dirty="0">
                <a:solidFill>
                  <a:srgbClr val="404040"/>
                </a:solidFill>
                <a:latin typeface="Calibri"/>
                <a:cs typeface="Calibri"/>
              </a:rPr>
              <a:t>CANNOT</a:t>
            </a:r>
            <a:r>
              <a:rPr sz="1800" spc="5" dirty="0">
                <a:solidFill>
                  <a:srgbClr val="404040"/>
                </a:solidFill>
                <a:latin typeface="Calibri"/>
                <a:cs typeface="Calibri"/>
              </a:rPr>
              <a:t> </a:t>
            </a:r>
            <a:r>
              <a:rPr sz="1800" dirty="0">
                <a:solidFill>
                  <a:srgbClr val="404040"/>
                </a:solidFill>
                <a:latin typeface="Calibri"/>
                <a:cs typeface="Calibri"/>
              </a:rPr>
              <a:t>be</a:t>
            </a:r>
            <a:r>
              <a:rPr sz="1800" spc="10" dirty="0">
                <a:solidFill>
                  <a:srgbClr val="404040"/>
                </a:solidFill>
                <a:latin typeface="Calibri"/>
                <a:cs typeface="Calibri"/>
              </a:rPr>
              <a:t> </a:t>
            </a:r>
            <a:r>
              <a:rPr sz="1800" spc="-15" dirty="0">
                <a:solidFill>
                  <a:srgbClr val="404040"/>
                </a:solidFill>
                <a:latin typeface="Calibri"/>
                <a:cs typeface="Calibri"/>
              </a:rPr>
              <a:t>executed</a:t>
            </a:r>
            <a:r>
              <a:rPr sz="1800" spc="15" dirty="0">
                <a:solidFill>
                  <a:srgbClr val="404040"/>
                </a:solidFill>
                <a:latin typeface="Calibri"/>
                <a:cs typeface="Calibri"/>
              </a:rPr>
              <a:t> </a:t>
            </a:r>
            <a:r>
              <a:rPr sz="1800" spc="-5" dirty="0">
                <a:solidFill>
                  <a:srgbClr val="404040"/>
                </a:solidFill>
                <a:latin typeface="Calibri"/>
                <a:cs typeface="Calibri"/>
              </a:rPr>
              <a:t>by</a:t>
            </a:r>
            <a:r>
              <a:rPr sz="1800" dirty="0">
                <a:solidFill>
                  <a:srgbClr val="404040"/>
                </a:solidFill>
                <a:latin typeface="Calibri"/>
                <a:cs typeface="Calibri"/>
              </a:rPr>
              <a:t> the</a:t>
            </a:r>
            <a:r>
              <a:rPr sz="1800" spc="15" dirty="0">
                <a:solidFill>
                  <a:srgbClr val="404040"/>
                </a:solidFill>
                <a:latin typeface="Calibri"/>
                <a:cs typeface="Calibri"/>
              </a:rPr>
              <a:t> </a:t>
            </a:r>
            <a:r>
              <a:rPr sz="1800" spc="-5" dirty="0">
                <a:solidFill>
                  <a:srgbClr val="404040"/>
                </a:solidFill>
                <a:latin typeface="Calibri"/>
                <a:cs typeface="Calibri"/>
              </a:rPr>
              <a:t>same</a:t>
            </a:r>
            <a:r>
              <a:rPr sz="1800" spc="15" dirty="0">
                <a:solidFill>
                  <a:srgbClr val="404040"/>
                </a:solidFill>
                <a:latin typeface="Calibri"/>
                <a:cs typeface="Calibri"/>
              </a:rPr>
              <a:t> </a:t>
            </a:r>
            <a:r>
              <a:rPr sz="1800" spc="-10" dirty="0">
                <a:solidFill>
                  <a:srgbClr val="404040"/>
                </a:solidFill>
                <a:latin typeface="Calibri"/>
                <a:cs typeface="Calibri"/>
              </a:rPr>
              <a:t>person</a:t>
            </a:r>
            <a:r>
              <a:rPr sz="1800" spc="425" dirty="0">
                <a:solidFill>
                  <a:srgbClr val="404040"/>
                </a:solidFill>
                <a:latin typeface="Calibri"/>
                <a:cs typeface="Calibri"/>
              </a:rPr>
              <a:t> </a:t>
            </a:r>
            <a:r>
              <a:rPr sz="1800" spc="-15" dirty="0">
                <a:solidFill>
                  <a:srgbClr val="404040"/>
                </a:solidFill>
                <a:latin typeface="Calibri"/>
                <a:cs typeface="Calibri"/>
              </a:rPr>
              <a:t>(four-eyes</a:t>
            </a:r>
            <a:r>
              <a:rPr sz="1800" spc="5" dirty="0">
                <a:solidFill>
                  <a:srgbClr val="404040"/>
                </a:solidFill>
                <a:latin typeface="Calibri"/>
                <a:cs typeface="Calibri"/>
              </a:rPr>
              <a:t> </a:t>
            </a:r>
            <a:r>
              <a:rPr sz="1800" spc="-5" dirty="0">
                <a:solidFill>
                  <a:srgbClr val="404040"/>
                </a:solidFill>
                <a:latin typeface="Calibri"/>
                <a:cs typeface="Calibri"/>
              </a:rPr>
              <a:t>principle)</a:t>
            </a:r>
            <a:endParaRPr sz="1800">
              <a:latin typeface="Calibri"/>
              <a:cs typeface="Calibri"/>
            </a:endParaRPr>
          </a:p>
        </p:txBody>
      </p:sp>
      <p:sp>
        <p:nvSpPr>
          <p:cNvPr id="4" name="object 4"/>
          <p:cNvSpPr txBox="1"/>
          <p:nvPr/>
        </p:nvSpPr>
        <p:spPr>
          <a:xfrm>
            <a:off x="9000279" y="6217920"/>
            <a:ext cx="161925" cy="193040"/>
          </a:xfrm>
          <a:prstGeom prst="rect">
            <a:avLst/>
          </a:prstGeom>
        </p:spPr>
        <p:txBody>
          <a:bodyPr vert="horz" wrap="square" lIns="0" tIns="12700" rIns="0" bIns="0" rtlCol="0">
            <a:spAutoFit/>
          </a:bodyPr>
          <a:lstStyle/>
          <a:p>
            <a:pPr marL="12700">
              <a:lnSpc>
                <a:spcPct val="100000"/>
              </a:lnSpc>
              <a:spcBef>
                <a:spcPts val="100"/>
              </a:spcBef>
            </a:pPr>
            <a:r>
              <a:rPr sz="1100" spc="-25" dirty="0">
                <a:latin typeface="Calibri"/>
                <a:cs typeface="Calibri"/>
              </a:rPr>
              <a:t>71</a:t>
            </a:r>
            <a:endParaRPr sz="1100">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689" y="574547"/>
            <a:ext cx="4925060" cy="513080"/>
          </a:xfrm>
          <a:prstGeom prst="rect">
            <a:avLst/>
          </a:prstGeom>
        </p:spPr>
        <p:txBody>
          <a:bodyPr vert="horz" wrap="square" lIns="0" tIns="12700" rIns="0" bIns="0" rtlCol="0">
            <a:spAutoFit/>
          </a:bodyPr>
          <a:lstStyle/>
          <a:p>
            <a:pPr marL="12700">
              <a:lnSpc>
                <a:spcPct val="100000"/>
              </a:lnSpc>
              <a:spcBef>
                <a:spcPts val="100"/>
              </a:spcBef>
            </a:pPr>
            <a:r>
              <a:rPr spc="-10" dirty="0"/>
              <a:t>Conformance</a:t>
            </a:r>
            <a:r>
              <a:rPr spc="-25" dirty="0"/>
              <a:t> </a:t>
            </a:r>
            <a:r>
              <a:rPr spc="-5" dirty="0"/>
              <a:t>Checking</a:t>
            </a:r>
            <a:r>
              <a:rPr spc="-20" dirty="0"/>
              <a:t> </a:t>
            </a:r>
            <a:r>
              <a:rPr spc="-10" dirty="0"/>
              <a:t>Levels</a:t>
            </a:r>
          </a:p>
        </p:txBody>
      </p:sp>
      <p:sp>
        <p:nvSpPr>
          <p:cNvPr id="3" name="object 3"/>
          <p:cNvSpPr txBox="1"/>
          <p:nvPr/>
        </p:nvSpPr>
        <p:spPr>
          <a:xfrm>
            <a:off x="415689" y="1299971"/>
            <a:ext cx="10373360" cy="4561205"/>
          </a:xfrm>
          <a:prstGeom prst="rect">
            <a:avLst/>
          </a:prstGeom>
        </p:spPr>
        <p:txBody>
          <a:bodyPr vert="horz" wrap="square" lIns="0" tIns="12700" rIns="0" bIns="0" rtlCol="0">
            <a:spAutoFit/>
          </a:bodyPr>
          <a:lstStyle/>
          <a:p>
            <a:pPr marL="12700">
              <a:lnSpc>
                <a:spcPts val="2350"/>
              </a:lnSpc>
              <a:spcBef>
                <a:spcPts val="100"/>
              </a:spcBef>
            </a:pPr>
            <a:r>
              <a:rPr sz="2000" spc="-25" dirty="0">
                <a:solidFill>
                  <a:srgbClr val="404040"/>
                </a:solidFill>
                <a:latin typeface="Calibri"/>
                <a:cs typeface="Calibri"/>
              </a:rPr>
              <a:t>Accordingly,</a:t>
            </a:r>
            <a:r>
              <a:rPr sz="2000" dirty="0">
                <a:solidFill>
                  <a:srgbClr val="404040"/>
                </a:solidFill>
                <a:latin typeface="Calibri"/>
                <a:cs typeface="Calibri"/>
              </a:rPr>
              <a:t> </a:t>
            </a:r>
            <a:r>
              <a:rPr sz="2000" spc="-20" dirty="0">
                <a:solidFill>
                  <a:srgbClr val="404040"/>
                </a:solidFill>
                <a:latin typeface="Calibri"/>
                <a:cs typeface="Calibri"/>
              </a:rPr>
              <a:t>we</a:t>
            </a:r>
            <a:r>
              <a:rPr sz="2000" spc="-5" dirty="0">
                <a:solidFill>
                  <a:srgbClr val="404040"/>
                </a:solidFill>
                <a:latin typeface="Calibri"/>
                <a:cs typeface="Calibri"/>
              </a:rPr>
              <a:t> </a:t>
            </a:r>
            <a:r>
              <a:rPr sz="2000" spc="-15" dirty="0">
                <a:solidFill>
                  <a:srgbClr val="404040"/>
                </a:solidFill>
                <a:latin typeface="Calibri"/>
                <a:cs typeface="Calibri"/>
              </a:rPr>
              <a:t>can identify</a:t>
            </a:r>
            <a:r>
              <a:rPr sz="2000" dirty="0">
                <a:solidFill>
                  <a:srgbClr val="404040"/>
                </a:solidFill>
                <a:latin typeface="Calibri"/>
                <a:cs typeface="Calibri"/>
              </a:rPr>
              <a:t> </a:t>
            </a:r>
            <a:r>
              <a:rPr sz="2000" spc="-10" dirty="0">
                <a:solidFill>
                  <a:srgbClr val="404040"/>
                </a:solidFill>
                <a:latin typeface="Calibri"/>
                <a:cs typeface="Calibri"/>
              </a:rPr>
              <a:t>the</a:t>
            </a:r>
            <a:r>
              <a:rPr sz="2000" spc="-5" dirty="0">
                <a:solidFill>
                  <a:srgbClr val="404040"/>
                </a:solidFill>
                <a:latin typeface="Calibri"/>
                <a:cs typeface="Calibri"/>
              </a:rPr>
              <a:t> </a:t>
            </a:r>
            <a:r>
              <a:rPr sz="2000" spc="-20" dirty="0">
                <a:solidFill>
                  <a:srgbClr val="404040"/>
                </a:solidFill>
                <a:latin typeface="Calibri"/>
                <a:cs typeface="Calibri"/>
              </a:rPr>
              <a:t>following</a:t>
            </a:r>
            <a:r>
              <a:rPr sz="2000" spc="-5" dirty="0">
                <a:solidFill>
                  <a:srgbClr val="404040"/>
                </a:solidFill>
                <a:latin typeface="Calibri"/>
                <a:cs typeface="Calibri"/>
              </a:rPr>
              <a:t> </a:t>
            </a:r>
            <a:r>
              <a:rPr sz="2000" i="1" spc="-15" dirty="0">
                <a:solidFill>
                  <a:srgbClr val="404040"/>
                </a:solidFill>
                <a:latin typeface="Calibri"/>
                <a:cs typeface="Calibri"/>
              </a:rPr>
              <a:t>compliance</a:t>
            </a:r>
            <a:r>
              <a:rPr sz="2000" i="1" spc="-5" dirty="0">
                <a:solidFill>
                  <a:srgbClr val="404040"/>
                </a:solidFill>
                <a:latin typeface="Calibri"/>
                <a:cs typeface="Calibri"/>
              </a:rPr>
              <a:t> </a:t>
            </a:r>
            <a:r>
              <a:rPr sz="2000" i="1" spc="-10" dirty="0">
                <a:solidFill>
                  <a:srgbClr val="404040"/>
                </a:solidFill>
                <a:latin typeface="Calibri"/>
                <a:cs typeface="Calibri"/>
              </a:rPr>
              <a:t>checking</a:t>
            </a:r>
            <a:r>
              <a:rPr sz="2000" i="1" dirty="0">
                <a:solidFill>
                  <a:srgbClr val="404040"/>
                </a:solidFill>
                <a:latin typeface="Calibri"/>
                <a:cs typeface="Calibri"/>
              </a:rPr>
              <a:t> </a:t>
            </a:r>
            <a:r>
              <a:rPr sz="2000" i="1" spc="-10" dirty="0">
                <a:solidFill>
                  <a:srgbClr val="404040"/>
                </a:solidFill>
                <a:latin typeface="Calibri"/>
                <a:cs typeface="Calibri"/>
              </a:rPr>
              <a:t>levels</a:t>
            </a:r>
            <a:r>
              <a:rPr sz="2000" spc="-10" dirty="0">
                <a:solidFill>
                  <a:srgbClr val="404040"/>
                </a:solidFill>
                <a:latin typeface="Calibri"/>
                <a:cs typeface="Calibri"/>
              </a:rPr>
              <a:t>:</a:t>
            </a:r>
            <a:endParaRPr sz="2000">
              <a:latin typeface="Calibri"/>
              <a:cs typeface="Calibri"/>
            </a:endParaRPr>
          </a:p>
          <a:p>
            <a:pPr marL="269875" marR="279400" indent="-257175">
              <a:lnSpc>
                <a:spcPts val="2400"/>
              </a:lnSpc>
              <a:spcBef>
                <a:spcPts val="30"/>
              </a:spcBef>
              <a:buFont typeface="Arial MT"/>
              <a:buChar char="•"/>
              <a:tabLst>
                <a:tab pos="269240" algn="l"/>
                <a:tab pos="269875" algn="l"/>
              </a:tabLst>
            </a:pPr>
            <a:r>
              <a:rPr sz="2000" b="1" spc="-15" dirty="0">
                <a:solidFill>
                  <a:srgbClr val="404040"/>
                </a:solidFill>
                <a:latin typeface="Calibri"/>
                <a:cs typeface="Calibri"/>
              </a:rPr>
              <a:t>Flow: </a:t>
            </a:r>
            <a:r>
              <a:rPr sz="2000" spc="-25" dirty="0">
                <a:solidFill>
                  <a:srgbClr val="404040"/>
                </a:solidFill>
                <a:latin typeface="Calibri"/>
                <a:cs typeface="Calibri"/>
              </a:rPr>
              <a:t>have </a:t>
            </a:r>
            <a:r>
              <a:rPr sz="2000" spc="-10" dirty="0">
                <a:solidFill>
                  <a:srgbClr val="404040"/>
                </a:solidFill>
                <a:latin typeface="Calibri"/>
                <a:cs typeface="Calibri"/>
              </a:rPr>
              <a:t>all </a:t>
            </a:r>
            <a:r>
              <a:rPr sz="2000" spc="-15" dirty="0">
                <a:solidFill>
                  <a:srgbClr val="404040"/>
                </a:solidFill>
                <a:latin typeface="Calibri"/>
                <a:cs typeface="Calibri"/>
              </a:rPr>
              <a:t>mandatory </a:t>
            </a:r>
            <a:r>
              <a:rPr sz="2000" spc="-10" dirty="0">
                <a:solidFill>
                  <a:srgbClr val="404040"/>
                </a:solidFill>
                <a:latin typeface="Calibri"/>
                <a:cs typeface="Calibri"/>
              </a:rPr>
              <a:t>activities been </a:t>
            </a:r>
            <a:r>
              <a:rPr sz="2000" spc="-15" dirty="0">
                <a:solidFill>
                  <a:srgbClr val="404040"/>
                </a:solidFill>
                <a:latin typeface="Calibri"/>
                <a:cs typeface="Calibri"/>
              </a:rPr>
              <a:t>performed? </a:t>
            </a:r>
            <a:r>
              <a:rPr sz="2000" spc="-20" dirty="0">
                <a:solidFill>
                  <a:srgbClr val="404040"/>
                </a:solidFill>
                <a:latin typeface="Calibri"/>
                <a:cs typeface="Calibri"/>
              </a:rPr>
              <a:t>Have </a:t>
            </a:r>
            <a:r>
              <a:rPr sz="2000" spc="-10" dirty="0">
                <a:solidFill>
                  <a:srgbClr val="404040"/>
                </a:solidFill>
                <a:latin typeface="Calibri"/>
                <a:cs typeface="Calibri"/>
              </a:rPr>
              <a:t>activities been </a:t>
            </a:r>
            <a:r>
              <a:rPr sz="2000" spc="-15" dirty="0">
                <a:solidFill>
                  <a:srgbClr val="404040"/>
                </a:solidFill>
                <a:latin typeface="Calibri"/>
                <a:cs typeface="Calibri"/>
              </a:rPr>
              <a:t>performed </a:t>
            </a:r>
            <a:r>
              <a:rPr sz="2000" spc="-5" dirty="0">
                <a:solidFill>
                  <a:srgbClr val="404040"/>
                </a:solidFill>
                <a:latin typeface="Calibri"/>
                <a:cs typeface="Calibri"/>
              </a:rPr>
              <a:t>in </a:t>
            </a:r>
            <a:r>
              <a:rPr sz="2000" spc="-10" dirty="0">
                <a:solidFill>
                  <a:srgbClr val="404040"/>
                </a:solidFill>
                <a:latin typeface="Calibri"/>
                <a:cs typeface="Calibri"/>
              </a:rPr>
              <a:t>the </a:t>
            </a:r>
            <a:r>
              <a:rPr sz="2000" spc="-15" dirty="0">
                <a:solidFill>
                  <a:srgbClr val="404040"/>
                </a:solidFill>
                <a:latin typeface="Calibri"/>
                <a:cs typeface="Calibri"/>
              </a:rPr>
              <a:t>right </a:t>
            </a:r>
            <a:r>
              <a:rPr sz="2000" spc="-440" dirty="0">
                <a:solidFill>
                  <a:srgbClr val="404040"/>
                </a:solidFill>
                <a:latin typeface="Calibri"/>
                <a:cs typeface="Calibri"/>
              </a:rPr>
              <a:t> </a:t>
            </a:r>
            <a:r>
              <a:rPr sz="2000" spc="-15" dirty="0">
                <a:solidFill>
                  <a:srgbClr val="404040"/>
                </a:solidFill>
                <a:latin typeface="Calibri"/>
                <a:cs typeface="Calibri"/>
              </a:rPr>
              <a:t>order</a:t>
            </a:r>
            <a:r>
              <a:rPr sz="2000" spc="-20" dirty="0">
                <a:solidFill>
                  <a:srgbClr val="404040"/>
                </a:solidFill>
                <a:latin typeface="Calibri"/>
                <a:cs typeface="Calibri"/>
              </a:rPr>
              <a:t> </a:t>
            </a:r>
            <a:r>
              <a:rPr sz="2000" spc="-10" dirty="0">
                <a:solidFill>
                  <a:srgbClr val="404040"/>
                </a:solidFill>
                <a:latin typeface="Calibri"/>
                <a:cs typeface="Calibri"/>
              </a:rPr>
              <a:t>and</a:t>
            </a:r>
            <a:r>
              <a:rPr sz="2000" spc="-15" dirty="0">
                <a:solidFill>
                  <a:srgbClr val="404040"/>
                </a:solidFill>
                <a:latin typeface="Calibri"/>
                <a:cs typeface="Calibri"/>
              </a:rPr>
              <a:t> </a:t>
            </a:r>
            <a:r>
              <a:rPr sz="2000" spc="-10" dirty="0">
                <a:solidFill>
                  <a:srgbClr val="404040"/>
                </a:solidFill>
                <a:latin typeface="Calibri"/>
                <a:cs typeface="Calibri"/>
              </a:rPr>
              <a:t>with</a:t>
            </a:r>
            <a:r>
              <a:rPr sz="2000" spc="-15" dirty="0">
                <a:solidFill>
                  <a:srgbClr val="404040"/>
                </a:solidFill>
                <a:latin typeface="Calibri"/>
                <a:cs typeface="Calibri"/>
              </a:rPr>
              <a:t> </a:t>
            </a:r>
            <a:r>
              <a:rPr sz="2000" spc="-10" dirty="0">
                <a:solidFill>
                  <a:srgbClr val="404040"/>
                </a:solidFill>
                <a:latin typeface="Calibri"/>
                <a:cs typeface="Calibri"/>
              </a:rPr>
              <a:t>the </a:t>
            </a:r>
            <a:r>
              <a:rPr sz="2000" spc="-15" dirty="0">
                <a:solidFill>
                  <a:srgbClr val="404040"/>
                </a:solidFill>
                <a:latin typeface="Calibri"/>
                <a:cs typeface="Calibri"/>
              </a:rPr>
              <a:t>right frequency?</a:t>
            </a:r>
            <a:endParaRPr sz="2000">
              <a:latin typeface="Calibri"/>
              <a:cs typeface="Calibri"/>
            </a:endParaRPr>
          </a:p>
          <a:p>
            <a:pPr marL="269875" marR="520065" indent="-257175">
              <a:lnSpc>
                <a:spcPts val="2400"/>
              </a:lnSpc>
              <a:buFont typeface="Arial MT"/>
              <a:buChar char="•"/>
              <a:tabLst>
                <a:tab pos="269240" algn="l"/>
                <a:tab pos="269875" algn="l"/>
              </a:tabLst>
            </a:pPr>
            <a:r>
              <a:rPr sz="2000" b="1" spc="-35" dirty="0">
                <a:solidFill>
                  <a:srgbClr val="404040"/>
                </a:solidFill>
                <a:latin typeface="Calibri"/>
                <a:cs typeface="Calibri"/>
              </a:rPr>
              <a:t>Temporal:</a:t>
            </a:r>
            <a:r>
              <a:rPr sz="2000" b="1" spc="-10" dirty="0">
                <a:solidFill>
                  <a:srgbClr val="404040"/>
                </a:solidFill>
                <a:latin typeface="Calibri"/>
                <a:cs typeface="Calibri"/>
              </a:rPr>
              <a:t> </a:t>
            </a:r>
            <a:r>
              <a:rPr sz="2000" spc="-10" dirty="0">
                <a:solidFill>
                  <a:srgbClr val="404040"/>
                </a:solidFill>
                <a:latin typeface="Calibri"/>
                <a:cs typeface="Calibri"/>
              </a:rPr>
              <a:t>has </a:t>
            </a:r>
            <a:r>
              <a:rPr sz="2000" dirty="0">
                <a:solidFill>
                  <a:srgbClr val="404040"/>
                </a:solidFill>
                <a:latin typeface="Calibri"/>
                <a:cs typeface="Calibri"/>
              </a:rPr>
              <a:t>a</a:t>
            </a:r>
            <a:r>
              <a:rPr sz="2000" spc="-15" dirty="0">
                <a:solidFill>
                  <a:srgbClr val="404040"/>
                </a:solidFill>
                <a:latin typeface="Calibri"/>
                <a:cs typeface="Calibri"/>
              </a:rPr>
              <a:t> </a:t>
            </a:r>
            <a:r>
              <a:rPr sz="2000" spc="-10" dirty="0">
                <a:solidFill>
                  <a:srgbClr val="404040"/>
                </a:solidFill>
                <a:latin typeface="Calibri"/>
                <a:cs typeface="Calibri"/>
              </a:rPr>
              <a:t>given</a:t>
            </a:r>
            <a:r>
              <a:rPr sz="2000" spc="-20" dirty="0">
                <a:solidFill>
                  <a:srgbClr val="404040"/>
                </a:solidFill>
                <a:latin typeface="Calibri"/>
                <a:cs typeface="Calibri"/>
              </a:rPr>
              <a:t> timeframe</a:t>
            </a:r>
            <a:r>
              <a:rPr sz="2000" spc="-10" dirty="0">
                <a:solidFill>
                  <a:srgbClr val="404040"/>
                </a:solidFill>
                <a:latin typeface="Calibri"/>
                <a:cs typeface="Calibri"/>
              </a:rPr>
              <a:t> </a:t>
            </a:r>
            <a:r>
              <a:rPr sz="2000" spc="-15" dirty="0">
                <a:solidFill>
                  <a:srgbClr val="404040"/>
                </a:solidFill>
                <a:latin typeface="Calibri"/>
                <a:cs typeface="Calibri"/>
              </a:rPr>
              <a:t>between</a:t>
            </a:r>
            <a:r>
              <a:rPr sz="2000" spc="-20" dirty="0">
                <a:solidFill>
                  <a:srgbClr val="404040"/>
                </a:solidFill>
                <a:latin typeface="Calibri"/>
                <a:cs typeface="Calibri"/>
              </a:rPr>
              <a:t> </a:t>
            </a:r>
            <a:r>
              <a:rPr sz="2000" spc="-10" dirty="0">
                <a:solidFill>
                  <a:srgbClr val="404040"/>
                </a:solidFill>
                <a:latin typeface="Calibri"/>
                <a:cs typeface="Calibri"/>
              </a:rPr>
              <a:t>activities, </a:t>
            </a:r>
            <a:r>
              <a:rPr sz="2000" spc="-15" dirty="0">
                <a:solidFill>
                  <a:srgbClr val="404040"/>
                </a:solidFill>
                <a:latin typeface="Calibri"/>
                <a:cs typeface="Calibri"/>
              </a:rPr>
              <a:t>process</a:t>
            </a:r>
            <a:r>
              <a:rPr sz="2000" spc="-10" dirty="0">
                <a:solidFill>
                  <a:srgbClr val="404040"/>
                </a:solidFill>
                <a:latin typeface="Calibri"/>
                <a:cs typeface="Calibri"/>
              </a:rPr>
              <a:t> </a:t>
            </a:r>
            <a:r>
              <a:rPr sz="2000" spc="-15" dirty="0">
                <a:solidFill>
                  <a:srgbClr val="404040"/>
                </a:solidFill>
                <a:latin typeface="Calibri"/>
                <a:cs typeface="Calibri"/>
              </a:rPr>
              <a:t>milestones</a:t>
            </a:r>
            <a:r>
              <a:rPr sz="2000" spc="-10" dirty="0">
                <a:solidFill>
                  <a:srgbClr val="404040"/>
                </a:solidFill>
                <a:latin typeface="Calibri"/>
                <a:cs typeface="Calibri"/>
              </a:rPr>
              <a:t> </a:t>
            </a:r>
            <a:r>
              <a:rPr sz="2000" spc="-5" dirty="0">
                <a:solidFill>
                  <a:srgbClr val="404040"/>
                </a:solidFill>
                <a:latin typeface="Calibri"/>
                <a:cs typeface="Calibri"/>
              </a:rPr>
              <a:t>or</a:t>
            </a:r>
            <a:r>
              <a:rPr sz="2000" spc="-15" dirty="0">
                <a:solidFill>
                  <a:srgbClr val="404040"/>
                </a:solidFill>
                <a:latin typeface="Calibri"/>
                <a:cs typeface="Calibri"/>
              </a:rPr>
              <a:t> </a:t>
            </a:r>
            <a:r>
              <a:rPr sz="2000" spc="-20" dirty="0">
                <a:solidFill>
                  <a:srgbClr val="404040"/>
                </a:solidFill>
                <a:latin typeface="Calibri"/>
                <a:cs typeface="Calibri"/>
              </a:rPr>
              <a:t>for</a:t>
            </a:r>
            <a:r>
              <a:rPr sz="2000" spc="-15" dirty="0">
                <a:solidFill>
                  <a:srgbClr val="404040"/>
                </a:solidFill>
                <a:latin typeface="Calibri"/>
                <a:cs typeface="Calibri"/>
              </a:rPr>
              <a:t> </a:t>
            </a:r>
            <a:r>
              <a:rPr sz="2000" spc="-10" dirty="0">
                <a:solidFill>
                  <a:srgbClr val="404040"/>
                </a:solidFill>
                <a:latin typeface="Calibri"/>
                <a:cs typeface="Calibri"/>
              </a:rPr>
              <a:t>the end-to-end </a:t>
            </a:r>
            <a:r>
              <a:rPr sz="2000" spc="-440" dirty="0">
                <a:solidFill>
                  <a:srgbClr val="404040"/>
                </a:solidFill>
                <a:latin typeface="Calibri"/>
                <a:cs typeface="Calibri"/>
              </a:rPr>
              <a:t> </a:t>
            </a:r>
            <a:r>
              <a:rPr sz="2000" spc="-15" dirty="0">
                <a:solidFill>
                  <a:srgbClr val="404040"/>
                </a:solidFill>
                <a:latin typeface="Calibri"/>
                <a:cs typeface="Calibri"/>
              </a:rPr>
              <a:t>process </a:t>
            </a:r>
            <a:r>
              <a:rPr sz="2000" spc="-10" dirty="0">
                <a:solidFill>
                  <a:srgbClr val="404040"/>
                </a:solidFill>
                <a:latin typeface="Calibri"/>
                <a:cs typeface="Calibri"/>
              </a:rPr>
              <a:t>been</a:t>
            </a:r>
            <a:r>
              <a:rPr sz="2000" spc="-20" dirty="0">
                <a:solidFill>
                  <a:srgbClr val="404040"/>
                </a:solidFill>
                <a:latin typeface="Calibri"/>
                <a:cs typeface="Calibri"/>
              </a:rPr>
              <a:t> </a:t>
            </a:r>
            <a:r>
              <a:rPr sz="2000" spc="-15" dirty="0">
                <a:solidFill>
                  <a:srgbClr val="404040"/>
                </a:solidFill>
                <a:latin typeface="Calibri"/>
                <a:cs typeface="Calibri"/>
              </a:rPr>
              <a:t>adhered</a:t>
            </a:r>
            <a:r>
              <a:rPr sz="2000" spc="-20" dirty="0">
                <a:solidFill>
                  <a:srgbClr val="404040"/>
                </a:solidFill>
                <a:latin typeface="Calibri"/>
                <a:cs typeface="Calibri"/>
              </a:rPr>
              <a:t> </a:t>
            </a:r>
            <a:r>
              <a:rPr sz="2000" spc="-15" dirty="0">
                <a:solidFill>
                  <a:srgbClr val="404040"/>
                </a:solidFill>
                <a:latin typeface="Calibri"/>
                <a:cs typeface="Calibri"/>
              </a:rPr>
              <a:t>to?</a:t>
            </a:r>
            <a:endParaRPr sz="2000">
              <a:latin typeface="Calibri"/>
              <a:cs typeface="Calibri"/>
            </a:endParaRPr>
          </a:p>
          <a:p>
            <a:pPr marL="269875" indent="-257175">
              <a:lnSpc>
                <a:spcPts val="2225"/>
              </a:lnSpc>
              <a:buFont typeface="Arial MT"/>
              <a:buChar char="•"/>
              <a:tabLst>
                <a:tab pos="269240" algn="l"/>
                <a:tab pos="269875" algn="l"/>
              </a:tabLst>
            </a:pPr>
            <a:r>
              <a:rPr sz="2000" b="1" spc="-20" dirty="0">
                <a:solidFill>
                  <a:srgbClr val="404040"/>
                </a:solidFill>
                <a:latin typeface="Calibri"/>
                <a:cs typeface="Calibri"/>
              </a:rPr>
              <a:t>Resource:</a:t>
            </a:r>
            <a:r>
              <a:rPr sz="2000" b="1" spc="-10" dirty="0">
                <a:solidFill>
                  <a:srgbClr val="404040"/>
                </a:solidFill>
                <a:latin typeface="Calibri"/>
                <a:cs typeface="Calibri"/>
              </a:rPr>
              <a:t> </a:t>
            </a:r>
            <a:r>
              <a:rPr sz="2000" spc="-10" dirty="0">
                <a:solidFill>
                  <a:srgbClr val="404040"/>
                </a:solidFill>
                <a:latin typeface="Calibri"/>
                <a:cs typeface="Calibri"/>
              </a:rPr>
              <a:t>did</a:t>
            </a:r>
            <a:r>
              <a:rPr sz="2000" spc="-20" dirty="0">
                <a:solidFill>
                  <a:srgbClr val="404040"/>
                </a:solidFill>
                <a:latin typeface="Calibri"/>
                <a:cs typeface="Calibri"/>
              </a:rPr>
              <a:t> </a:t>
            </a:r>
            <a:r>
              <a:rPr sz="2000" spc="-15" dirty="0">
                <a:solidFill>
                  <a:srgbClr val="404040"/>
                </a:solidFill>
                <a:latin typeface="Calibri"/>
                <a:cs typeface="Calibri"/>
              </a:rPr>
              <a:t>everyone</a:t>
            </a:r>
            <a:r>
              <a:rPr sz="2000" spc="-20" dirty="0">
                <a:solidFill>
                  <a:srgbClr val="404040"/>
                </a:solidFill>
                <a:latin typeface="Calibri"/>
                <a:cs typeface="Calibri"/>
              </a:rPr>
              <a:t> </a:t>
            </a:r>
            <a:r>
              <a:rPr sz="2000" spc="-15" dirty="0">
                <a:solidFill>
                  <a:srgbClr val="404040"/>
                </a:solidFill>
                <a:latin typeface="Calibri"/>
                <a:cs typeface="Calibri"/>
              </a:rPr>
              <a:t>obey</a:t>
            </a:r>
            <a:r>
              <a:rPr sz="2000" spc="-10" dirty="0">
                <a:solidFill>
                  <a:srgbClr val="404040"/>
                </a:solidFill>
                <a:latin typeface="Calibri"/>
                <a:cs typeface="Calibri"/>
              </a:rPr>
              <a:t> the</a:t>
            </a:r>
            <a:r>
              <a:rPr sz="2000" spc="-15" dirty="0">
                <a:solidFill>
                  <a:srgbClr val="404040"/>
                </a:solidFill>
                <a:latin typeface="Calibri"/>
                <a:cs typeface="Calibri"/>
              </a:rPr>
              <a:t> </a:t>
            </a:r>
            <a:r>
              <a:rPr sz="2000" spc="-20" dirty="0">
                <a:solidFill>
                  <a:srgbClr val="404040"/>
                </a:solidFill>
                <a:latin typeface="Calibri"/>
                <a:cs typeface="Calibri"/>
              </a:rPr>
              <a:t>segregation</a:t>
            </a:r>
            <a:r>
              <a:rPr sz="2000" spc="-25" dirty="0">
                <a:solidFill>
                  <a:srgbClr val="404040"/>
                </a:solidFill>
                <a:latin typeface="Calibri"/>
                <a:cs typeface="Calibri"/>
              </a:rPr>
              <a:t> </a:t>
            </a:r>
            <a:r>
              <a:rPr sz="2000" spc="-5" dirty="0">
                <a:solidFill>
                  <a:srgbClr val="404040"/>
                </a:solidFill>
                <a:latin typeface="Calibri"/>
                <a:cs typeface="Calibri"/>
              </a:rPr>
              <a:t>of</a:t>
            </a:r>
            <a:r>
              <a:rPr sz="2000" spc="-15" dirty="0">
                <a:solidFill>
                  <a:srgbClr val="404040"/>
                </a:solidFill>
                <a:latin typeface="Calibri"/>
                <a:cs typeface="Calibri"/>
              </a:rPr>
              <a:t> </a:t>
            </a:r>
            <a:r>
              <a:rPr sz="2000" spc="-10" dirty="0">
                <a:solidFill>
                  <a:srgbClr val="404040"/>
                </a:solidFill>
                <a:latin typeface="Calibri"/>
                <a:cs typeface="Calibri"/>
              </a:rPr>
              <a:t>duties?</a:t>
            </a:r>
            <a:endParaRPr sz="2000">
              <a:latin typeface="Calibri"/>
              <a:cs typeface="Calibri"/>
            </a:endParaRPr>
          </a:p>
          <a:p>
            <a:pPr marL="269875" marR="405130" indent="-257175">
              <a:lnSpc>
                <a:spcPct val="100000"/>
              </a:lnSpc>
              <a:buFont typeface="Arial MT"/>
              <a:buChar char="•"/>
              <a:tabLst>
                <a:tab pos="269240" algn="l"/>
                <a:tab pos="269875" algn="l"/>
              </a:tabLst>
            </a:pPr>
            <a:r>
              <a:rPr sz="2000" b="1" spc="-20" dirty="0">
                <a:solidFill>
                  <a:srgbClr val="404040"/>
                </a:solidFill>
                <a:latin typeface="Calibri"/>
                <a:cs typeface="Calibri"/>
              </a:rPr>
              <a:t>Exception:</a:t>
            </a:r>
            <a:r>
              <a:rPr sz="2000" b="1" dirty="0">
                <a:solidFill>
                  <a:srgbClr val="404040"/>
                </a:solidFill>
                <a:latin typeface="Calibri"/>
                <a:cs typeface="Calibri"/>
              </a:rPr>
              <a:t> </a:t>
            </a:r>
            <a:r>
              <a:rPr sz="2000" spc="-20" dirty="0">
                <a:solidFill>
                  <a:srgbClr val="404040"/>
                </a:solidFill>
                <a:latin typeface="Calibri"/>
                <a:cs typeface="Calibri"/>
              </a:rPr>
              <a:t>explore</a:t>
            </a:r>
            <a:r>
              <a:rPr sz="2000" spc="-5" dirty="0">
                <a:solidFill>
                  <a:srgbClr val="404040"/>
                </a:solidFill>
                <a:latin typeface="Calibri"/>
                <a:cs typeface="Calibri"/>
              </a:rPr>
              <a:t> </a:t>
            </a:r>
            <a:r>
              <a:rPr sz="2000" spc="-20" dirty="0">
                <a:solidFill>
                  <a:srgbClr val="404040"/>
                </a:solidFill>
                <a:latin typeface="Calibri"/>
                <a:cs typeface="Calibri"/>
              </a:rPr>
              <a:t>highly-infrequent</a:t>
            </a:r>
            <a:r>
              <a:rPr sz="2000" spc="5" dirty="0">
                <a:solidFill>
                  <a:srgbClr val="404040"/>
                </a:solidFill>
                <a:latin typeface="Calibri"/>
                <a:cs typeface="Calibri"/>
              </a:rPr>
              <a:t> </a:t>
            </a:r>
            <a:r>
              <a:rPr sz="2000" spc="-15" dirty="0">
                <a:solidFill>
                  <a:srgbClr val="404040"/>
                </a:solidFill>
                <a:latin typeface="Calibri"/>
                <a:cs typeface="Calibri"/>
              </a:rPr>
              <a:t>behavior</a:t>
            </a:r>
            <a:r>
              <a:rPr sz="2000" spc="-5" dirty="0">
                <a:solidFill>
                  <a:srgbClr val="404040"/>
                </a:solidFill>
                <a:latin typeface="Calibri"/>
                <a:cs typeface="Calibri"/>
              </a:rPr>
              <a:t> </a:t>
            </a:r>
            <a:r>
              <a:rPr sz="2000" spc="-15" dirty="0">
                <a:solidFill>
                  <a:srgbClr val="404040"/>
                </a:solidFill>
                <a:latin typeface="Calibri"/>
                <a:cs typeface="Calibri"/>
              </a:rPr>
              <a:t>to</a:t>
            </a:r>
            <a:r>
              <a:rPr sz="2000" dirty="0">
                <a:solidFill>
                  <a:srgbClr val="404040"/>
                </a:solidFill>
                <a:latin typeface="Calibri"/>
                <a:cs typeface="Calibri"/>
              </a:rPr>
              <a:t> </a:t>
            </a:r>
            <a:r>
              <a:rPr sz="2000" spc="-15" dirty="0">
                <a:solidFill>
                  <a:srgbClr val="404040"/>
                </a:solidFill>
                <a:latin typeface="Calibri"/>
                <a:cs typeface="Calibri"/>
              </a:rPr>
              <a:t>identify</a:t>
            </a:r>
            <a:r>
              <a:rPr sz="2000" spc="5" dirty="0">
                <a:solidFill>
                  <a:srgbClr val="404040"/>
                </a:solidFill>
                <a:latin typeface="Calibri"/>
                <a:cs typeface="Calibri"/>
              </a:rPr>
              <a:t> </a:t>
            </a:r>
            <a:r>
              <a:rPr sz="2000" spc="-10" dirty="0">
                <a:solidFill>
                  <a:srgbClr val="404040"/>
                </a:solidFill>
                <a:latin typeface="Calibri"/>
                <a:cs typeface="Calibri"/>
              </a:rPr>
              <a:t>possible</a:t>
            </a:r>
            <a:r>
              <a:rPr sz="2000" spc="-5" dirty="0">
                <a:solidFill>
                  <a:srgbClr val="404040"/>
                </a:solidFill>
                <a:latin typeface="Calibri"/>
                <a:cs typeface="Calibri"/>
              </a:rPr>
              <a:t> </a:t>
            </a:r>
            <a:r>
              <a:rPr sz="2000" spc="-15" dirty="0">
                <a:solidFill>
                  <a:srgbClr val="404040"/>
                </a:solidFill>
                <a:latin typeface="Calibri"/>
                <a:cs typeface="Calibri"/>
              </a:rPr>
              <a:t>deviations</a:t>
            </a:r>
            <a:r>
              <a:rPr sz="2000" spc="5" dirty="0">
                <a:solidFill>
                  <a:srgbClr val="404040"/>
                </a:solidFill>
                <a:latin typeface="Calibri"/>
                <a:cs typeface="Calibri"/>
              </a:rPr>
              <a:t> </a:t>
            </a:r>
            <a:r>
              <a:rPr sz="2000" spc="-20" dirty="0">
                <a:solidFill>
                  <a:srgbClr val="404040"/>
                </a:solidFill>
                <a:latin typeface="Calibri"/>
                <a:cs typeface="Calibri"/>
              </a:rPr>
              <a:t>from</a:t>
            </a:r>
            <a:r>
              <a:rPr sz="2000" spc="-5" dirty="0">
                <a:solidFill>
                  <a:srgbClr val="404040"/>
                </a:solidFill>
                <a:latin typeface="Calibri"/>
                <a:cs typeface="Calibri"/>
              </a:rPr>
              <a:t> </a:t>
            </a:r>
            <a:r>
              <a:rPr sz="2000" spc="-10" dirty="0">
                <a:solidFill>
                  <a:srgbClr val="404040"/>
                </a:solidFill>
                <a:latin typeface="Calibri"/>
                <a:cs typeface="Calibri"/>
              </a:rPr>
              <a:t>the</a:t>
            </a:r>
            <a:r>
              <a:rPr sz="2000" dirty="0">
                <a:solidFill>
                  <a:srgbClr val="404040"/>
                </a:solidFill>
                <a:latin typeface="Calibri"/>
                <a:cs typeface="Calibri"/>
              </a:rPr>
              <a:t> </a:t>
            </a:r>
            <a:r>
              <a:rPr sz="2000" spc="-20" dirty="0">
                <a:solidFill>
                  <a:srgbClr val="404040"/>
                </a:solidFill>
                <a:latin typeface="Calibri"/>
                <a:cs typeface="Calibri"/>
              </a:rPr>
              <a:t>standard </a:t>
            </a:r>
            <a:r>
              <a:rPr sz="2000" spc="-434" dirty="0">
                <a:solidFill>
                  <a:srgbClr val="404040"/>
                </a:solidFill>
                <a:latin typeface="Calibri"/>
                <a:cs typeface="Calibri"/>
              </a:rPr>
              <a:t> </a:t>
            </a:r>
            <a:r>
              <a:rPr sz="2000" spc="-15" dirty="0">
                <a:solidFill>
                  <a:srgbClr val="404040"/>
                </a:solidFill>
                <a:latin typeface="Calibri"/>
                <a:cs typeface="Calibri"/>
              </a:rPr>
              <a:t>process</a:t>
            </a:r>
            <a:endParaRPr sz="2000">
              <a:latin typeface="Calibri"/>
              <a:cs typeface="Calibri"/>
            </a:endParaRPr>
          </a:p>
          <a:p>
            <a:pPr>
              <a:lnSpc>
                <a:spcPct val="100000"/>
              </a:lnSpc>
              <a:spcBef>
                <a:spcPts val="20"/>
              </a:spcBef>
            </a:pPr>
            <a:endParaRPr sz="1950">
              <a:latin typeface="Calibri"/>
              <a:cs typeface="Calibri"/>
            </a:endParaRPr>
          </a:p>
          <a:p>
            <a:pPr marL="12700">
              <a:lnSpc>
                <a:spcPts val="2350"/>
              </a:lnSpc>
            </a:pPr>
            <a:r>
              <a:rPr sz="2000" b="1" spc="-20" dirty="0">
                <a:solidFill>
                  <a:srgbClr val="404040"/>
                </a:solidFill>
                <a:latin typeface="Calibri"/>
                <a:cs typeface="Calibri"/>
              </a:rPr>
              <a:t>Procedure:</a:t>
            </a:r>
            <a:endParaRPr sz="2000">
              <a:latin typeface="Calibri"/>
              <a:cs typeface="Calibri"/>
            </a:endParaRPr>
          </a:p>
          <a:p>
            <a:pPr marL="424815" indent="-412115">
              <a:lnSpc>
                <a:spcPts val="2350"/>
              </a:lnSpc>
              <a:buAutoNum type="arabicPeriod"/>
              <a:tabLst>
                <a:tab pos="424180" algn="l"/>
                <a:tab pos="424815" algn="l"/>
              </a:tabLst>
            </a:pPr>
            <a:r>
              <a:rPr sz="2000" spc="-15" dirty="0">
                <a:solidFill>
                  <a:srgbClr val="404040"/>
                </a:solidFill>
                <a:latin typeface="Calibri"/>
                <a:cs typeface="Calibri"/>
              </a:rPr>
              <a:t>Define</a:t>
            </a:r>
            <a:r>
              <a:rPr sz="2000" spc="-10" dirty="0">
                <a:solidFill>
                  <a:srgbClr val="404040"/>
                </a:solidFill>
                <a:latin typeface="Calibri"/>
                <a:cs typeface="Calibri"/>
              </a:rPr>
              <a:t> </a:t>
            </a:r>
            <a:r>
              <a:rPr sz="2000" spc="-15" dirty="0">
                <a:solidFill>
                  <a:srgbClr val="404040"/>
                </a:solidFill>
                <a:latin typeface="Calibri"/>
                <a:cs typeface="Calibri"/>
              </a:rPr>
              <a:t>compliance</a:t>
            </a:r>
            <a:r>
              <a:rPr sz="2000" spc="-5" dirty="0">
                <a:solidFill>
                  <a:srgbClr val="404040"/>
                </a:solidFill>
                <a:latin typeface="Calibri"/>
                <a:cs typeface="Calibri"/>
              </a:rPr>
              <a:t> </a:t>
            </a:r>
            <a:r>
              <a:rPr sz="2000" spc="-10" dirty="0">
                <a:solidFill>
                  <a:srgbClr val="404040"/>
                </a:solidFill>
                <a:latin typeface="Calibri"/>
                <a:cs typeface="Calibri"/>
              </a:rPr>
              <a:t>rules</a:t>
            </a:r>
            <a:r>
              <a:rPr sz="2000" spc="-5" dirty="0">
                <a:solidFill>
                  <a:srgbClr val="404040"/>
                </a:solidFill>
                <a:latin typeface="Calibri"/>
                <a:cs typeface="Calibri"/>
              </a:rPr>
              <a:t> </a:t>
            </a:r>
            <a:r>
              <a:rPr sz="2000" spc="-10" dirty="0">
                <a:solidFill>
                  <a:srgbClr val="404040"/>
                </a:solidFill>
                <a:latin typeface="Calibri"/>
                <a:cs typeface="Calibri"/>
              </a:rPr>
              <a:t>(based </a:t>
            </a:r>
            <a:r>
              <a:rPr sz="2000" spc="-5" dirty="0">
                <a:solidFill>
                  <a:srgbClr val="404040"/>
                </a:solidFill>
                <a:latin typeface="Calibri"/>
                <a:cs typeface="Calibri"/>
              </a:rPr>
              <a:t>on</a:t>
            </a:r>
            <a:r>
              <a:rPr sz="2000" spc="-15" dirty="0">
                <a:solidFill>
                  <a:srgbClr val="404040"/>
                </a:solidFill>
                <a:latin typeface="Calibri"/>
                <a:cs typeface="Calibri"/>
              </a:rPr>
              <a:t> </a:t>
            </a:r>
            <a:r>
              <a:rPr sz="2000" spc="-20" dirty="0">
                <a:solidFill>
                  <a:srgbClr val="404040"/>
                </a:solidFill>
                <a:latin typeface="Calibri"/>
                <a:cs typeface="Calibri"/>
              </a:rPr>
              <a:t>attribute-value</a:t>
            </a:r>
            <a:r>
              <a:rPr sz="2000" spc="-5" dirty="0">
                <a:solidFill>
                  <a:srgbClr val="404040"/>
                </a:solidFill>
                <a:latin typeface="Calibri"/>
                <a:cs typeface="Calibri"/>
              </a:rPr>
              <a:t> </a:t>
            </a:r>
            <a:r>
              <a:rPr sz="2000" spc="-15" dirty="0">
                <a:solidFill>
                  <a:srgbClr val="404040"/>
                </a:solidFill>
                <a:latin typeface="Calibri"/>
                <a:cs typeface="Calibri"/>
              </a:rPr>
              <a:t>pairs,</a:t>
            </a:r>
            <a:r>
              <a:rPr sz="2000" dirty="0">
                <a:solidFill>
                  <a:srgbClr val="404040"/>
                </a:solidFill>
                <a:latin typeface="Calibri"/>
                <a:cs typeface="Calibri"/>
              </a:rPr>
              <a:t> </a:t>
            </a:r>
            <a:r>
              <a:rPr sz="2000" spc="-10" dirty="0">
                <a:solidFill>
                  <a:srgbClr val="404040"/>
                </a:solidFill>
                <a:latin typeface="Calibri"/>
                <a:cs typeface="Calibri"/>
              </a:rPr>
              <a:t>activity</a:t>
            </a:r>
            <a:r>
              <a:rPr sz="2000" spc="-5" dirty="0">
                <a:solidFill>
                  <a:srgbClr val="404040"/>
                </a:solidFill>
                <a:latin typeface="Calibri"/>
                <a:cs typeface="Calibri"/>
              </a:rPr>
              <a:t> </a:t>
            </a:r>
            <a:r>
              <a:rPr sz="2000" spc="-20" dirty="0">
                <a:solidFill>
                  <a:srgbClr val="404040"/>
                </a:solidFill>
                <a:latin typeface="Calibri"/>
                <a:cs typeface="Calibri"/>
              </a:rPr>
              <a:t>orders</a:t>
            </a:r>
            <a:r>
              <a:rPr sz="2000" spc="-5" dirty="0">
                <a:solidFill>
                  <a:srgbClr val="404040"/>
                </a:solidFill>
                <a:latin typeface="Calibri"/>
                <a:cs typeface="Calibri"/>
              </a:rPr>
              <a:t> or</a:t>
            </a:r>
            <a:r>
              <a:rPr sz="2000" spc="-10" dirty="0">
                <a:solidFill>
                  <a:srgbClr val="404040"/>
                </a:solidFill>
                <a:latin typeface="Calibri"/>
                <a:cs typeface="Calibri"/>
              </a:rPr>
              <a:t> </a:t>
            </a:r>
            <a:r>
              <a:rPr sz="2000" spc="-15" dirty="0">
                <a:solidFill>
                  <a:srgbClr val="404040"/>
                </a:solidFill>
                <a:latin typeface="Calibri"/>
                <a:cs typeface="Calibri"/>
              </a:rPr>
              <a:t>performance</a:t>
            </a:r>
            <a:r>
              <a:rPr sz="2000" spc="-10" dirty="0">
                <a:solidFill>
                  <a:srgbClr val="404040"/>
                </a:solidFill>
                <a:latin typeface="Calibri"/>
                <a:cs typeface="Calibri"/>
              </a:rPr>
              <a:t> </a:t>
            </a:r>
            <a:r>
              <a:rPr sz="2000" spc="-20" dirty="0">
                <a:solidFill>
                  <a:srgbClr val="404040"/>
                </a:solidFill>
                <a:latin typeface="Calibri"/>
                <a:cs typeface="Calibri"/>
              </a:rPr>
              <a:t>targets)</a:t>
            </a:r>
            <a:endParaRPr sz="2000">
              <a:latin typeface="Calibri"/>
              <a:cs typeface="Calibri"/>
            </a:endParaRPr>
          </a:p>
          <a:p>
            <a:pPr marL="424815" indent="-412115">
              <a:lnSpc>
                <a:spcPct val="100000"/>
              </a:lnSpc>
              <a:buAutoNum type="arabicPeriod"/>
              <a:tabLst>
                <a:tab pos="424180" algn="l"/>
                <a:tab pos="424815" algn="l"/>
              </a:tabLst>
            </a:pPr>
            <a:r>
              <a:rPr sz="2000" spc="-10" dirty="0">
                <a:solidFill>
                  <a:srgbClr val="404040"/>
                </a:solidFill>
                <a:latin typeface="Calibri"/>
                <a:cs typeface="Calibri"/>
              </a:rPr>
              <a:t>Apply one </a:t>
            </a:r>
            <a:r>
              <a:rPr sz="2000" spc="-5" dirty="0">
                <a:solidFill>
                  <a:srgbClr val="404040"/>
                </a:solidFill>
                <a:latin typeface="Calibri"/>
                <a:cs typeface="Calibri"/>
              </a:rPr>
              <a:t>or</a:t>
            </a:r>
            <a:r>
              <a:rPr sz="2000" spc="-15" dirty="0">
                <a:solidFill>
                  <a:srgbClr val="404040"/>
                </a:solidFill>
                <a:latin typeface="Calibri"/>
                <a:cs typeface="Calibri"/>
              </a:rPr>
              <a:t> more</a:t>
            </a:r>
            <a:r>
              <a:rPr sz="2000" spc="-10" dirty="0">
                <a:solidFill>
                  <a:srgbClr val="404040"/>
                </a:solidFill>
                <a:latin typeface="Calibri"/>
                <a:cs typeface="Calibri"/>
              </a:rPr>
              <a:t> </a:t>
            </a:r>
            <a:r>
              <a:rPr sz="2000" spc="-20" dirty="0">
                <a:solidFill>
                  <a:srgbClr val="404040"/>
                </a:solidFill>
                <a:latin typeface="Calibri"/>
                <a:cs typeface="Calibri"/>
              </a:rPr>
              <a:t>filters</a:t>
            </a:r>
            <a:r>
              <a:rPr sz="2000" spc="-10" dirty="0">
                <a:solidFill>
                  <a:srgbClr val="404040"/>
                </a:solidFill>
                <a:latin typeface="Calibri"/>
                <a:cs typeface="Calibri"/>
              </a:rPr>
              <a:t> </a:t>
            </a:r>
            <a:r>
              <a:rPr sz="2000" spc="-15" dirty="0">
                <a:solidFill>
                  <a:srgbClr val="404040"/>
                </a:solidFill>
                <a:latin typeface="Calibri"/>
                <a:cs typeface="Calibri"/>
              </a:rPr>
              <a:t>to</a:t>
            </a:r>
            <a:r>
              <a:rPr sz="2000" spc="-10" dirty="0">
                <a:solidFill>
                  <a:srgbClr val="404040"/>
                </a:solidFill>
                <a:latin typeface="Calibri"/>
                <a:cs typeface="Calibri"/>
              </a:rPr>
              <a:t> </a:t>
            </a:r>
            <a:r>
              <a:rPr sz="2000" spc="-25" dirty="0">
                <a:solidFill>
                  <a:srgbClr val="404040"/>
                </a:solidFill>
                <a:latin typeface="Calibri"/>
                <a:cs typeface="Calibri"/>
              </a:rPr>
              <a:t>keep</a:t>
            </a:r>
            <a:r>
              <a:rPr sz="2000" spc="-15" dirty="0">
                <a:solidFill>
                  <a:srgbClr val="404040"/>
                </a:solidFill>
                <a:latin typeface="Calibri"/>
                <a:cs typeface="Calibri"/>
              </a:rPr>
              <a:t> cases</a:t>
            </a:r>
            <a:r>
              <a:rPr sz="2000" spc="-5" dirty="0">
                <a:solidFill>
                  <a:srgbClr val="404040"/>
                </a:solidFill>
                <a:latin typeface="Calibri"/>
                <a:cs typeface="Calibri"/>
              </a:rPr>
              <a:t> </a:t>
            </a:r>
            <a:r>
              <a:rPr sz="2000" spc="-15" dirty="0">
                <a:solidFill>
                  <a:srgbClr val="404040"/>
                </a:solidFill>
                <a:latin typeface="Calibri"/>
                <a:cs typeface="Calibri"/>
              </a:rPr>
              <a:t>that</a:t>
            </a:r>
            <a:r>
              <a:rPr sz="2000" spc="-10" dirty="0">
                <a:solidFill>
                  <a:srgbClr val="404040"/>
                </a:solidFill>
                <a:latin typeface="Calibri"/>
                <a:cs typeface="Calibri"/>
              </a:rPr>
              <a:t> </a:t>
            </a:r>
            <a:r>
              <a:rPr sz="2000" spc="-15" dirty="0">
                <a:solidFill>
                  <a:srgbClr val="404040"/>
                </a:solidFill>
                <a:latin typeface="Calibri"/>
                <a:cs typeface="Calibri"/>
              </a:rPr>
              <a:t>violate</a:t>
            </a:r>
            <a:r>
              <a:rPr sz="2000" spc="-10" dirty="0">
                <a:solidFill>
                  <a:srgbClr val="404040"/>
                </a:solidFill>
                <a:latin typeface="Calibri"/>
                <a:cs typeface="Calibri"/>
              </a:rPr>
              <a:t> the rules </a:t>
            </a:r>
            <a:r>
              <a:rPr sz="2000" spc="-5" dirty="0">
                <a:solidFill>
                  <a:srgbClr val="404040"/>
                </a:solidFill>
                <a:latin typeface="Calibri"/>
                <a:cs typeface="Calibri"/>
              </a:rPr>
              <a:t>in</a:t>
            </a:r>
            <a:r>
              <a:rPr sz="2000" spc="-20" dirty="0">
                <a:solidFill>
                  <a:srgbClr val="404040"/>
                </a:solidFill>
                <a:latin typeface="Calibri"/>
                <a:cs typeface="Calibri"/>
              </a:rPr>
              <a:t> </a:t>
            </a:r>
            <a:r>
              <a:rPr sz="2000" spc="-15" dirty="0">
                <a:solidFill>
                  <a:srgbClr val="404040"/>
                </a:solidFill>
                <a:latin typeface="Calibri"/>
                <a:cs typeface="Calibri"/>
              </a:rPr>
              <a:t>question</a:t>
            </a:r>
            <a:endParaRPr sz="2000">
              <a:latin typeface="Calibri"/>
              <a:cs typeface="Calibri"/>
            </a:endParaRPr>
          </a:p>
          <a:p>
            <a:pPr marL="424180" marR="5080" indent="-412115">
              <a:lnSpc>
                <a:spcPct val="100000"/>
              </a:lnSpc>
              <a:buAutoNum type="arabicPeriod"/>
              <a:tabLst>
                <a:tab pos="424180" algn="l"/>
                <a:tab pos="424815" algn="l"/>
              </a:tabLst>
            </a:pPr>
            <a:r>
              <a:rPr sz="2000" spc="-5" dirty="0">
                <a:solidFill>
                  <a:srgbClr val="404040"/>
                </a:solidFill>
                <a:latin typeface="Calibri"/>
                <a:cs typeface="Calibri"/>
              </a:rPr>
              <a:t>If </a:t>
            </a:r>
            <a:r>
              <a:rPr sz="2000" spc="-15" dirty="0">
                <a:solidFill>
                  <a:srgbClr val="404040"/>
                </a:solidFill>
                <a:latin typeface="Calibri"/>
                <a:cs typeface="Calibri"/>
              </a:rPr>
              <a:t>needed,</a:t>
            </a:r>
            <a:r>
              <a:rPr sz="2000" spc="5" dirty="0">
                <a:solidFill>
                  <a:srgbClr val="404040"/>
                </a:solidFill>
                <a:latin typeface="Calibri"/>
                <a:cs typeface="Calibri"/>
              </a:rPr>
              <a:t> </a:t>
            </a:r>
            <a:r>
              <a:rPr sz="2000" spc="-20" dirty="0">
                <a:solidFill>
                  <a:srgbClr val="404040"/>
                </a:solidFill>
                <a:latin typeface="Calibri"/>
                <a:cs typeface="Calibri"/>
              </a:rPr>
              <a:t>switch</a:t>
            </a:r>
            <a:r>
              <a:rPr sz="2000" spc="-10" dirty="0">
                <a:solidFill>
                  <a:srgbClr val="404040"/>
                </a:solidFill>
                <a:latin typeface="Calibri"/>
                <a:cs typeface="Calibri"/>
              </a:rPr>
              <a:t> </a:t>
            </a:r>
            <a:r>
              <a:rPr sz="2000" spc="-15" dirty="0">
                <a:solidFill>
                  <a:srgbClr val="404040"/>
                </a:solidFill>
                <a:latin typeface="Calibri"/>
                <a:cs typeface="Calibri"/>
              </a:rPr>
              <a:t>perspective</a:t>
            </a:r>
            <a:r>
              <a:rPr sz="2000" dirty="0">
                <a:solidFill>
                  <a:srgbClr val="404040"/>
                </a:solidFill>
                <a:latin typeface="Calibri"/>
                <a:cs typeface="Calibri"/>
              </a:rPr>
              <a:t> </a:t>
            </a:r>
            <a:r>
              <a:rPr sz="2000" spc="-15" dirty="0">
                <a:solidFill>
                  <a:srgbClr val="404040"/>
                </a:solidFill>
                <a:latin typeface="Calibri"/>
                <a:cs typeface="Calibri"/>
              </a:rPr>
              <a:t>to</a:t>
            </a:r>
            <a:r>
              <a:rPr sz="2000" dirty="0">
                <a:solidFill>
                  <a:srgbClr val="404040"/>
                </a:solidFill>
                <a:latin typeface="Calibri"/>
                <a:cs typeface="Calibri"/>
              </a:rPr>
              <a:t> </a:t>
            </a:r>
            <a:r>
              <a:rPr sz="2000" spc="-15" dirty="0">
                <a:solidFill>
                  <a:srgbClr val="404040"/>
                </a:solidFill>
                <a:latin typeface="Calibri"/>
                <a:cs typeface="Calibri"/>
              </a:rPr>
              <a:t>highlight</a:t>
            </a:r>
            <a:r>
              <a:rPr sz="2000" dirty="0">
                <a:solidFill>
                  <a:srgbClr val="404040"/>
                </a:solidFill>
                <a:latin typeface="Calibri"/>
                <a:cs typeface="Calibri"/>
              </a:rPr>
              <a:t> </a:t>
            </a:r>
            <a:r>
              <a:rPr sz="2000" spc="-15" dirty="0">
                <a:solidFill>
                  <a:srgbClr val="404040"/>
                </a:solidFill>
                <a:latin typeface="Calibri"/>
                <a:cs typeface="Calibri"/>
              </a:rPr>
              <a:t>non-compliance</a:t>
            </a:r>
            <a:r>
              <a:rPr sz="2000" dirty="0">
                <a:solidFill>
                  <a:srgbClr val="404040"/>
                </a:solidFill>
                <a:latin typeface="Calibri"/>
                <a:cs typeface="Calibri"/>
              </a:rPr>
              <a:t> </a:t>
            </a:r>
            <a:r>
              <a:rPr sz="2000" spc="-10" dirty="0">
                <a:solidFill>
                  <a:srgbClr val="404040"/>
                </a:solidFill>
                <a:latin typeface="Calibri"/>
                <a:cs typeface="Calibri"/>
              </a:rPr>
              <a:t>issues</a:t>
            </a:r>
            <a:r>
              <a:rPr sz="2000" dirty="0">
                <a:solidFill>
                  <a:srgbClr val="404040"/>
                </a:solidFill>
                <a:latin typeface="Calibri"/>
                <a:cs typeface="Calibri"/>
              </a:rPr>
              <a:t> </a:t>
            </a:r>
            <a:r>
              <a:rPr sz="2000" spc="-5" dirty="0">
                <a:solidFill>
                  <a:srgbClr val="404040"/>
                </a:solidFill>
                <a:latin typeface="Calibri"/>
                <a:cs typeface="Calibri"/>
              </a:rPr>
              <a:t>(e.g.</a:t>
            </a:r>
            <a:r>
              <a:rPr sz="2000" dirty="0">
                <a:solidFill>
                  <a:srgbClr val="404040"/>
                </a:solidFill>
                <a:latin typeface="Calibri"/>
                <a:cs typeface="Calibri"/>
              </a:rPr>
              <a:t> </a:t>
            </a:r>
            <a:r>
              <a:rPr sz="2000" spc="-10" dirty="0">
                <a:solidFill>
                  <a:srgbClr val="404040"/>
                </a:solidFill>
                <a:latin typeface="Calibri"/>
                <a:cs typeface="Calibri"/>
              </a:rPr>
              <a:t>show </a:t>
            </a:r>
            <a:r>
              <a:rPr sz="2000" spc="-20" dirty="0">
                <a:solidFill>
                  <a:srgbClr val="404040"/>
                </a:solidFill>
                <a:latin typeface="Calibri"/>
                <a:cs typeface="Calibri"/>
              </a:rPr>
              <a:t>resources</a:t>
            </a:r>
            <a:r>
              <a:rPr sz="2000" spc="5" dirty="0">
                <a:solidFill>
                  <a:srgbClr val="404040"/>
                </a:solidFill>
                <a:latin typeface="Calibri"/>
                <a:cs typeface="Calibri"/>
              </a:rPr>
              <a:t> </a:t>
            </a:r>
            <a:r>
              <a:rPr sz="2000" spc="-15" dirty="0">
                <a:solidFill>
                  <a:srgbClr val="404040"/>
                </a:solidFill>
                <a:latin typeface="Calibri"/>
                <a:cs typeface="Calibri"/>
              </a:rPr>
              <a:t>that</a:t>
            </a:r>
            <a:r>
              <a:rPr sz="2000" dirty="0">
                <a:solidFill>
                  <a:srgbClr val="404040"/>
                </a:solidFill>
                <a:latin typeface="Calibri"/>
                <a:cs typeface="Calibri"/>
              </a:rPr>
              <a:t> </a:t>
            </a:r>
            <a:r>
              <a:rPr sz="2000" spc="-15" dirty="0">
                <a:solidFill>
                  <a:srgbClr val="404040"/>
                </a:solidFill>
                <a:latin typeface="Calibri"/>
                <a:cs typeface="Calibri"/>
              </a:rPr>
              <a:t>violate </a:t>
            </a:r>
            <a:r>
              <a:rPr sz="2000" spc="-440"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segregation</a:t>
            </a:r>
            <a:r>
              <a:rPr sz="2000" spc="-15" dirty="0">
                <a:solidFill>
                  <a:srgbClr val="404040"/>
                </a:solidFill>
                <a:latin typeface="Calibri"/>
                <a:cs typeface="Calibri"/>
              </a:rPr>
              <a:t> </a:t>
            </a:r>
            <a:r>
              <a:rPr sz="2000" spc="-5" dirty="0">
                <a:solidFill>
                  <a:srgbClr val="404040"/>
                </a:solidFill>
                <a:latin typeface="Calibri"/>
                <a:cs typeface="Calibri"/>
              </a:rPr>
              <a:t>of</a:t>
            </a:r>
            <a:r>
              <a:rPr sz="2000" spc="-15" dirty="0">
                <a:solidFill>
                  <a:srgbClr val="404040"/>
                </a:solidFill>
                <a:latin typeface="Calibri"/>
                <a:cs typeface="Calibri"/>
              </a:rPr>
              <a:t> </a:t>
            </a:r>
            <a:r>
              <a:rPr sz="2000" spc="-10" dirty="0">
                <a:solidFill>
                  <a:srgbClr val="404040"/>
                </a:solidFill>
                <a:latin typeface="Calibri"/>
                <a:cs typeface="Calibri"/>
              </a:rPr>
              <a:t>duties </a:t>
            </a:r>
            <a:r>
              <a:rPr sz="2000" spc="-15" dirty="0">
                <a:solidFill>
                  <a:srgbClr val="404040"/>
                </a:solidFill>
                <a:latin typeface="Calibri"/>
                <a:cs typeface="Calibri"/>
              </a:rPr>
              <a:t>principle)</a:t>
            </a:r>
            <a:endParaRPr sz="2000">
              <a:latin typeface="Calibri"/>
              <a:cs typeface="Calibri"/>
            </a:endParaRPr>
          </a:p>
          <a:p>
            <a:pPr marL="424815" indent="-412115">
              <a:lnSpc>
                <a:spcPct val="100000"/>
              </a:lnSpc>
              <a:buAutoNum type="arabicPeriod"/>
              <a:tabLst>
                <a:tab pos="424180" algn="l"/>
                <a:tab pos="424815" algn="l"/>
              </a:tabLst>
            </a:pPr>
            <a:r>
              <a:rPr sz="2000" spc="-10" dirty="0">
                <a:solidFill>
                  <a:srgbClr val="404040"/>
                </a:solidFill>
                <a:latin typeface="Calibri"/>
                <a:cs typeface="Calibri"/>
              </a:rPr>
              <a:t>Assess</a:t>
            </a:r>
            <a:r>
              <a:rPr sz="2000" spc="-25" dirty="0">
                <a:solidFill>
                  <a:srgbClr val="404040"/>
                </a:solidFill>
                <a:latin typeface="Calibri"/>
                <a:cs typeface="Calibri"/>
              </a:rPr>
              <a:t> </a:t>
            </a:r>
            <a:r>
              <a:rPr sz="2000" spc="-10" dirty="0">
                <a:solidFill>
                  <a:srgbClr val="404040"/>
                </a:solidFill>
                <a:latin typeface="Calibri"/>
                <a:cs typeface="Calibri"/>
              </a:rPr>
              <a:t>impact</a:t>
            </a:r>
            <a:r>
              <a:rPr sz="2000" spc="-30" dirty="0">
                <a:solidFill>
                  <a:srgbClr val="404040"/>
                </a:solidFill>
                <a:latin typeface="Calibri"/>
                <a:cs typeface="Calibri"/>
              </a:rPr>
              <a:t> </a:t>
            </a:r>
            <a:r>
              <a:rPr sz="2000" spc="-5" dirty="0">
                <a:solidFill>
                  <a:srgbClr val="404040"/>
                </a:solidFill>
                <a:latin typeface="Calibri"/>
                <a:cs typeface="Calibri"/>
              </a:rPr>
              <a:t>on</a:t>
            </a:r>
            <a:r>
              <a:rPr sz="2000" spc="-25" dirty="0">
                <a:solidFill>
                  <a:srgbClr val="404040"/>
                </a:solidFill>
                <a:latin typeface="Calibri"/>
                <a:cs typeface="Calibri"/>
              </a:rPr>
              <a:t> </a:t>
            </a:r>
            <a:r>
              <a:rPr sz="2000" spc="-15" dirty="0">
                <a:solidFill>
                  <a:srgbClr val="404040"/>
                </a:solidFill>
                <a:latin typeface="Calibri"/>
                <a:cs typeface="Calibri"/>
              </a:rPr>
              <a:t>process</a:t>
            </a:r>
            <a:r>
              <a:rPr sz="2000" spc="-25" dirty="0">
                <a:solidFill>
                  <a:srgbClr val="404040"/>
                </a:solidFill>
                <a:latin typeface="Calibri"/>
                <a:cs typeface="Calibri"/>
              </a:rPr>
              <a:t> </a:t>
            </a:r>
            <a:r>
              <a:rPr sz="2000" spc="-15" dirty="0">
                <a:solidFill>
                  <a:srgbClr val="404040"/>
                </a:solidFill>
                <a:latin typeface="Calibri"/>
                <a:cs typeface="Calibri"/>
              </a:rPr>
              <a:t>performance</a:t>
            </a:r>
            <a:endParaRPr sz="2000">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4424680" cy="513080"/>
          </a:xfrm>
          <a:prstGeom prst="rect">
            <a:avLst/>
          </a:prstGeom>
        </p:spPr>
        <p:txBody>
          <a:bodyPr vert="horz" wrap="square" lIns="0" tIns="12700" rIns="0" bIns="0" rtlCol="0">
            <a:spAutoFit/>
          </a:bodyPr>
          <a:lstStyle/>
          <a:p>
            <a:pPr marL="12700">
              <a:lnSpc>
                <a:spcPct val="100000"/>
              </a:lnSpc>
              <a:spcBef>
                <a:spcPts val="100"/>
              </a:spcBef>
            </a:pPr>
            <a:r>
              <a:rPr spc="-5" dirty="0"/>
              <a:t>Flow</a:t>
            </a:r>
            <a:r>
              <a:rPr spc="-25" dirty="0"/>
              <a:t> </a:t>
            </a:r>
            <a:r>
              <a:rPr dirty="0"/>
              <a:t>Compliance</a:t>
            </a:r>
            <a:r>
              <a:rPr spc="-25" dirty="0"/>
              <a:t> </a:t>
            </a:r>
            <a:r>
              <a:rPr spc="-5" dirty="0"/>
              <a:t>Checking</a:t>
            </a:r>
          </a:p>
        </p:txBody>
      </p:sp>
      <p:grpSp>
        <p:nvGrpSpPr>
          <p:cNvPr id="3" name="object 3"/>
          <p:cNvGrpSpPr/>
          <p:nvPr/>
        </p:nvGrpSpPr>
        <p:grpSpPr>
          <a:xfrm>
            <a:off x="184703" y="1953767"/>
            <a:ext cx="10528300" cy="378460"/>
            <a:chOff x="184703" y="1953767"/>
            <a:chExt cx="10528300" cy="378460"/>
          </a:xfrm>
        </p:grpSpPr>
        <p:sp>
          <p:nvSpPr>
            <p:cNvPr id="4" name="object 4"/>
            <p:cNvSpPr/>
            <p:nvPr/>
          </p:nvSpPr>
          <p:spPr>
            <a:xfrm>
              <a:off x="184696" y="1984933"/>
              <a:ext cx="10528300" cy="314960"/>
            </a:xfrm>
            <a:custGeom>
              <a:avLst/>
              <a:gdLst/>
              <a:ahLst/>
              <a:cxnLst/>
              <a:rect l="l" t="t" r="r" b="b"/>
              <a:pathLst>
                <a:path w="10528300" h="314960">
                  <a:moveTo>
                    <a:pt x="10528287" y="0"/>
                  </a:moveTo>
                  <a:lnTo>
                    <a:pt x="353060" y="0"/>
                  </a:lnTo>
                  <a:lnTo>
                    <a:pt x="0" y="0"/>
                  </a:lnTo>
                  <a:lnTo>
                    <a:pt x="0" y="314833"/>
                  </a:lnTo>
                  <a:lnTo>
                    <a:pt x="353060" y="314833"/>
                  </a:lnTo>
                  <a:lnTo>
                    <a:pt x="10528287" y="314833"/>
                  </a:lnTo>
                  <a:lnTo>
                    <a:pt x="10528287" y="0"/>
                  </a:lnTo>
                  <a:close/>
                </a:path>
              </a:pathLst>
            </a:custGeom>
            <a:solidFill>
              <a:srgbClr val="F2F2F2"/>
            </a:solidFill>
          </p:spPr>
          <p:txBody>
            <a:bodyPr wrap="square" lIns="0" tIns="0" rIns="0" bIns="0" rtlCol="0"/>
            <a:lstStyle/>
            <a:p>
              <a:endParaRPr/>
            </a:p>
          </p:txBody>
        </p:sp>
        <p:sp>
          <p:nvSpPr>
            <p:cNvPr id="5" name="object 5"/>
            <p:cNvSpPr/>
            <p:nvPr/>
          </p:nvSpPr>
          <p:spPr>
            <a:xfrm>
              <a:off x="345594" y="1984926"/>
              <a:ext cx="384810" cy="314960"/>
            </a:xfrm>
            <a:custGeom>
              <a:avLst/>
              <a:gdLst/>
              <a:ahLst/>
              <a:cxnLst/>
              <a:rect l="l" t="t" r="r" b="b"/>
              <a:pathLst>
                <a:path w="384809" h="314960">
                  <a:moveTo>
                    <a:pt x="226909" y="0"/>
                  </a:moveTo>
                  <a:lnTo>
                    <a:pt x="0" y="0"/>
                  </a:lnTo>
                  <a:lnTo>
                    <a:pt x="157416" y="157416"/>
                  </a:lnTo>
                  <a:lnTo>
                    <a:pt x="0" y="314832"/>
                  </a:lnTo>
                  <a:lnTo>
                    <a:pt x="226909" y="314832"/>
                  </a:lnTo>
                  <a:lnTo>
                    <a:pt x="384326" y="157416"/>
                  </a:lnTo>
                  <a:lnTo>
                    <a:pt x="226909" y="0"/>
                  </a:lnTo>
                  <a:close/>
                </a:path>
              </a:pathLst>
            </a:custGeom>
            <a:solidFill>
              <a:srgbClr val="0C8791"/>
            </a:solidFill>
          </p:spPr>
          <p:txBody>
            <a:bodyPr wrap="square" lIns="0" tIns="0" rIns="0" bIns="0" rtlCol="0"/>
            <a:lstStyle/>
            <a:p>
              <a:endParaRPr/>
            </a:p>
          </p:txBody>
        </p:sp>
        <p:pic>
          <p:nvPicPr>
            <p:cNvPr id="6" name="object 6"/>
            <p:cNvPicPr/>
            <p:nvPr/>
          </p:nvPicPr>
          <p:blipFill>
            <a:blip r:embed="rId2" cstate="print"/>
            <a:stretch>
              <a:fillRect/>
            </a:stretch>
          </p:blipFill>
          <p:spPr>
            <a:xfrm>
              <a:off x="420623" y="1953767"/>
              <a:ext cx="429768" cy="377951"/>
            </a:xfrm>
            <a:prstGeom prst="rect">
              <a:avLst/>
            </a:prstGeom>
          </p:spPr>
        </p:pic>
        <p:sp>
          <p:nvSpPr>
            <p:cNvPr id="7" name="object 7"/>
            <p:cNvSpPr/>
            <p:nvPr/>
          </p:nvSpPr>
          <p:spPr>
            <a:xfrm>
              <a:off x="489649" y="2020328"/>
              <a:ext cx="292100" cy="244475"/>
            </a:xfrm>
            <a:custGeom>
              <a:avLst/>
              <a:gdLst/>
              <a:ahLst/>
              <a:cxnLst/>
              <a:rect l="l" t="t" r="r" b="b"/>
              <a:pathLst>
                <a:path w="292100" h="244475">
                  <a:moveTo>
                    <a:pt x="169797" y="0"/>
                  </a:moveTo>
                  <a:lnTo>
                    <a:pt x="0" y="0"/>
                  </a:lnTo>
                  <a:lnTo>
                    <a:pt x="122013" y="122013"/>
                  </a:lnTo>
                  <a:lnTo>
                    <a:pt x="0" y="244026"/>
                  </a:lnTo>
                  <a:lnTo>
                    <a:pt x="169797" y="244026"/>
                  </a:lnTo>
                  <a:lnTo>
                    <a:pt x="291810" y="122013"/>
                  </a:lnTo>
                  <a:lnTo>
                    <a:pt x="169797" y="0"/>
                  </a:lnTo>
                  <a:close/>
                </a:path>
              </a:pathLst>
            </a:custGeom>
            <a:solidFill>
              <a:srgbClr val="0C8791"/>
            </a:solidFill>
          </p:spPr>
          <p:txBody>
            <a:bodyPr wrap="square" lIns="0" tIns="0" rIns="0" bIns="0" rtlCol="0"/>
            <a:lstStyle/>
            <a:p>
              <a:endParaRPr/>
            </a:p>
          </p:txBody>
        </p:sp>
      </p:grpSp>
      <p:sp>
        <p:nvSpPr>
          <p:cNvPr id="8" name="object 8"/>
          <p:cNvSpPr txBox="1"/>
          <p:nvPr/>
        </p:nvSpPr>
        <p:spPr>
          <a:xfrm>
            <a:off x="252704" y="2007108"/>
            <a:ext cx="11557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404040"/>
                </a:solidFill>
                <a:latin typeface="Calibri"/>
                <a:cs typeface="Calibri"/>
              </a:rPr>
              <a:t>1</a:t>
            </a:r>
            <a:endParaRPr sz="1400">
              <a:latin typeface="Calibri"/>
              <a:cs typeface="Calibri"/>
            </a:endParaRPr>
          </a:p>
        </p:txBody>
      </p:sp>
      <p:sp>
        <p:nvSpPr>
          <p:cNvPr id="9" name="object 9"/>
          <p:cNvSpPr txBox="1"/>
          <p:nvPr/>
        </p:nvSpPr>
        <p:spPr>
          <a:xfrm>
            <a:off x="948993" y="2039620"/>
            <a:ext cx="510349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Mandatory</a:t>
            </a:r>
            <a:r>
              <a:rPr sz="1600" spc="15" dirty="0">
                <a:solidFill>
                  <a:srgbClr val="404040"/>
                </a:solidFill>
                <a:latin typeface="Calibri"/>
                <a:cs typeface="Calibri"/>
              </a:rPr>
              <a:t> </a:t>
            </a:r>
            <a:r>
              <a:rPr sz="1600" spc="-5" dirty="0">
                <a:solidFill>
                  <a:srgbClr val="404040"/>
                </a:solidFill>
                <a:latin typeface="Calibri"/>
                <a:cs typeface="Calibri"/>
              </a:rPr>
              <a:t>tasks:</a:t>
            </a:r>
            <a:r>
              <a:rPr sz="1600" spc="10" dirty="0">
                <a:solidFill>
                  <a:srgbClr val="404040"/>
                </a:solidFill>
                <a:latin typeface="Calibri"/>
                <a:cs typeface="Calibri"/>
              </a:rPr>
              <a:t> </a:t>
            </a:r>
            <a:r>
              <a:rPr sz="1600" spc="-5" dirty="0">
                <a:solidFill>
                  <a:srgbClr val="404040"/>
                </a:solidFill>
                <a:latin typeface="Calibri"/>
                <a:cs typeface="Calibri"/>
              </a:rPr>
              <a:t>Have</a:t>
            </a:r>
            <a:r>
              <a:rPr sz="1600" spc="20" dirty="0">
                <a:solidFill>
                  <a:srgbClr val="404040"/>
                </a:solidFill>
                <a:latin typeface="Calibri"/>
                <a:cs typeface="Calibri"/>
              </a:rPr>
              <a:t> </a:t>
            </a:r>
            <a:r>
              <a:rPr sz="1600" dirty="0">
                <a:solidFill>
                  <a:srgbClr val="404040"/>
                </a:solidFill>
                <a:latin typeface="Calibri"/>
                <a:cs typeface="Calibri"/>
              </a:rPr>
              <a:t>all</a:t>
            </a:r>
            <a:r>
              <a:rPr sz="1600" spc="15" dirty="0">
                <a:solidFill>
                  <a:srgbClr val="404040"/>
                </a:solidFill>
                <a:latin typeface="Calibri"/>
                <a:cs typeface="Calibri"/>
              </a:rPr>
              <a:t> </a:t>
            </a:r>
            <a:r>
              <a:rPr sz="1600" dirty="0">
                <a:solidFill>
                  <a:srgbClr val="404040"/>
                </a:solidFill>
                <a:latin typeface="Calibri"/>
                <a:cs typeface="Calibri"/>
              </a:rPr>
              <a:t>mandatory</a:t>
            </a:r>
            <a:r>
              <a:rPr sz="1600" spc="15" dirty="0">
                <a:solidFill>
                  <a:srgbClr val="404040"/>
                </a:solidFill>
                <a:latin typeface="Calibri"/>
                <a:cs typeface="Calibri"/>
              </a:rPr>
              <a:t> </a:t>
            </a:r>
            <a:r>
              <a:rPr sz="1600" spc="-5" dirty="0">
                <a:solidFill>
                  <a:srgbClr val="404040"/>
                </a:solidFill>
                <a:latin typeface="Calibri"/>
                <a:cs typeface="Calibri"/>
              </a:rPr>
              <a:t>tasks</a:t>
            </a:r>
            <a:r>
              <a:rPr sz="1600" spc="15" dirty="0">
                <a:solidFill>
                  <a:srgbClr val="404040"/>
                </a:solidFill>
                <a:latin typeface="Calibri"/>
                <a:cs typeface="Calibri"/>
              </a:rPr>
              <a:t> </a:t>
            </a:r>
            <a:r>
              <a:rPr sz="1600" spc="5" dirty="0">
                <a:solidFill>
                  <a:srgbClr val="404040"/>
                </a:solidFill>
                <a:latin typeface="Calibri"/>
                <a:cs typeface="Calibri"/>
              </a:rPr>
              <a:t>been</a:t>
            </a:r>
            <a:r>
              <a:rPr sz="1600" spc="15" dirty="0">
                <a:solidFill>
                  <a:srgbClr val="404040"/>
                </a:solidFill>
                <a:latin typeface="Calibri"/>
                <a:cs typeface="Calibri"/>
              </a:rPr>
              <a:t> </a:t>
            </a:r>
            <a:r>
              <a:rPr sz="1600" dirty="0">
                <a:solidFill>
                  <a:srgbClr val="404040"/>
                </a:solidFill>
                <a:latin typeface="Calibri"/>
                <a:cs typeface="Calibri"/>
              </a:rPr>
              <a:t>completed?</a:t>
            </a:r>
            <a:endParaRPr sz="1600">
              <a:latin typeface="Calibri"/>
              <a:cs typeface="Calibri"/>
            </a:endParaRPr>
          </a:p>
        </p:txBody>
      </p:sp>
      <p:sp>
        <p:nvSpPr>
          <p:cNvPr id="10" name="object 10"/>
          <p:cNvSpPr txBox="1"/>
          <p:nvPr/>
        </p:nvSpPr>
        <p:spPr>
          <a:xfrm>
            <a:off x="7970479" y="2746755"/>
            <a:ext cx="2621915" cy="1501140"/>
          </a:xfrm>
          <a:prstGeom prst="rect">
            <a:avLst/>
          </a:prstGeom>
        </p:spPr>
        <p:txBody>
          <a:bodyPr vert="horz" wrap="square" lIns="0" tIns="10160" rIns="0" bIns="0" rtlCol="0">
            <a:spAutoFit/>
          </a:bodyPr>
          <a:lstStyle/>
          <a:p>
            <a:pPr marL="12700" marR="5080">
              <a:lnSpc>
                <a:spcPct val="101000"/>
              </a:lnSpc>
              <a:spcBef>
                <a:spcPts val="80"/>
              </a:spcBef>
            </a:pPr>
            <a:r>
              <a:rPr sz="1600" spc="-70" dirty="0">
                <a:solidFill>
                  <a:srgbClr val="404040"/>
                </a:solidFill>
                <a:latin typeface="Calibri"/>
                <a:cs typeface="Calibri"/>
              </a:rPr>
              <a:t>To</a:t>
            </a:r>
            <a:r>
              <a:rPr sz="1600" spc="-10" dirty="0">
                <a:solidFill>
                  <a:srgbClr val="404040"/>
                </a:solidFill>
                <a:latin typeface="Calibri"/>
                <a:cs typeface="Calibri"/>
              </a:rPr>
              <a:t> </a:t>
            </a:r>
            <a:r>
              <a:rPr sz="1600" spc="5" dirty="0">
                <a:solidFill>
                  <a:srgbClr val="404040"/>
                </a:solidFill>
                <a:latin typeface="Calibri"/>
                <a:cs typeface="Calibri"/>
              </a:rPr>
              <a:t>check</a:t>
            </a:r>
            <a:r>
              <a:rPr sz="1600" dirty="0">
                <a:solidFill>
                  <a:srgbClr val="404040"/>
                </a:solidFill>
                <a:latin typeface="Calibri"/>
                <a:cs typeface="Calibri"/>
              </a:rPr>
              <a:t> </a:t>
            </a:r>
            <a:r>
              <a:rPr sz="1600" spc="5" dirty="0">
                <a:solidFill>
                  <a:srgbClr val="404040"/>
                </a:solidFill>
                <a:latin typeface="Calibri"/>
                <a:cs typeface="Calibri"/>
              </a:rPr>
              <a:t>whether</a:t>
            </a:r>
            <a:r>
              <a:rPr sz="1600" spc="-10" dirty="0">
                <a:solidFill>
                  <a:srgbClr val="404040"/>
                </a:solidFill>
                <a:latin typeface="Calibri"/>
                <a:cs typeface="Calibri"/>
              </a:rPr>
              <a:t> </a:t>
            </a:r>
            <a:r>
              <a:rPr sz="1600" dirty="0">
                <a:solidFill>
                  <a:srgbClr val="404040"/>
                </a:solidFill>
                <a:latin typeface="Calibri"/>
                <a:cs typeface="Calibri"/>
              </a:rPr>
              <a:t>all</a:t>
            </a:r>
            <a:r>
              <a:rPr sz="1600" spc="-5" dirty="0">
                <a:solidFill>
                  <a:srgbClr val="404040"/>
                </a:solidFill>
                <a:latin typeface="Calibri"/>
                <a:cs typeface="Calibri"/>
              </a:rPr>
              <a:t> </a:t>
            </a:r>
            <a:r>
              <a:rPr sz="1600" dirty="0">
                <a:solidFill>
                  <a:srgbClr val="404040"/>
                </a:solidFill>
                <a:latin typeface="Calibri"/>
                <a:cs typeface="Calibri"/>
              </a:rPr>
              <a:t>your</a:t>
            </a:r>
            <a:r>
              <a:rPr sz="1600" spc="-10" dirty="0">
                <a:solidFill>
                  <a:srgbClr val="404040"/>
                </a:solidFill>
                <a:latin typeface="Calibri"/>
                <a:cs typeface="Calibri"/>
              </a:rPr>
              <a:t> </a:t>
            </a:r>
            <a:r>
              <a:rPr sz="1600" spc="-5" dirty="0">
                <a:solidFill>
                  <a:srgbClr val="404040"/>
                </a:solidFill>
                <a:latin typeface="Calibri"/>
                <a:cs typeface="Calibri"/>
              </a:rPr>
              <a:t>tasks </a:t>
            </a:r>
            <a:r>
              <a:rPr sz="1600" spc="-345" dirty="0">
                <a:solidFill>
                  <a:srgbClr val="404040"/>
                </a:solidFill>
                <a:latin typeface="Calibri"/>
                <a:cs typeface="Calibri"/>
              </a:rPr>
              <a:t> </a:t>
            </a:r>
            <a:r>
              <a:rPr sz="1600" spc="-5" dirty="0">
                <a:solidFill>
                  <a:srgbClr val="404040"/>
                </a:solidFill>
                <a:latin typeface="Calibri"/>
                <a:cs typeface="Calibri"/>
              </a:rPr>
              <a:t>have</a:t>
            </a:r>
            <a:r>
              <a:rPr sz="1600" spc="5" dirty="0">
                <a:solidFill>
                  <a:srgbClr val="404040"/>
                </a:solidFill>
                <a:latin typeface="Calibri"/>
                <a:cs typeface="Calibri"/>
              </a:rPr>
              <a:t> been</a:t>
            </a:r>
            <a:r>
              <a:rPr sz="1600" dirty="0">
                <a:solidFill>
                  <a:srgbClr val="404040"/>
                </a:solidFill>
                <a:latin typeface="Calibri"/>
                <a:cs typeface="Calibri"/>
              </a:rPr>
              <a:t> </a:t>
            </a:r>
            <a:r>
              <a:rPr sz="1600" spc="-5" dirty="0">
                <a:solidFill>
                  <a:srgbClr val="404040"/>
                </a:solidFill>
                <a:latin typeface="Calibri"/>
                <a:cs typeface="Calibri"/>
              </a:rPr>
              <a:t>executed</a:t>
            </a:r>
            <a:r>
              <a:rPr sz="1600" dirty="0">
                <a:solidFill>
                  <a:srgbClr val="404040"/>
                </a:solidFill>
                <a:latin typeface="Calibri"/>
                <a:cs typeface="Calibri"/>
              </a:rPr>
              <a:t> </a:t>
            </a:r>
            <a:r>
              <a:rPr sz="1600" spc="-5" dirty="0">
                <a:solidFill>
                  <a:srgbClr val="404040"/>
                </a:solidFill>
                <a:latin typeface="Calibri"/>
                <a:cs typeface="Calibri"/>
              </a:rPr>
              <a:t>at</a:t>
            </a:r>
            <a:r>
              <a:rPr sz="1600" dirty="0">
                <a:solidFill>
                  <a:srgbClr val="404040"/>
                </a:solidFill>
                <a:latin typeface="Calibri"/>
                <a:cs typeface="Calibri"/>
              </a:rPr>
              <a:t> least </a:t>
            </a:r>
            <a:r>
              <a:rPr sz="1600" spc="5" dirty="0">
                <a:solidFill>
                  <a:srgbClr val="404040"/>
                </a:solidFill>
                <a:latin typeface="Calibri"/>
                <a:cs typeface="Calibri"/>
              </a:rPr>
              <a:t> once,</a:t>
            </a:r>
            <a:r>
              <a:rPr sz="1600" spc="-10" dirty="0">
                <a:solidFill>
                  <a:srgbClr val="404040"/>
                </a:solidFill>
                <a:latin typeface="Calibri"/>
                <a:cs typeface="Calibri"/>
              </a:rPr>
              <a:t> </a:t>
            </a:r>
            <a:r>
              <a:rPr sz="1600" dirty="0">
                <a:solidFill>
                  <a:srgbClr val="404040"/>
                </a:solidFill>
                <a:latin typeface="Calibri"/>
                <a:cs typeface="Calibri"/>
              </a:rPr>
              <a:t>change</a:t>
            </a:r>
            <a:r>
              <a:rPr sz="1600" spc="10" dirty="0">
                <a:solidFill>
                  <a:srgbClr val="404040"/>
                </a:solidFill>
                <a:latin typeface="Calibri"/>
                <a:cs typeface="Calibri"/>
              </a:rPr>
              <a:t> </a:t>
            </a:r>
            <a:r>
              <a:rPr sz="1600" dirty="0">
                <a:solidFill>
                  <a:srgbClr val="404040"/>
                </a:solidFill>
                <a:latin typeface="Calibri"/>
                <a:cs typeface="Calibri"/>
              </a:rPr>
              <a:t>the</a:t>
            </a:r>
            <a:r>
              <a:rPr sz="1600" spc="5" dirty="0">
                <a:solidFill>
                  <a:srgbClr val="404040"/>
                </a:solidFill>
                <a:latin typeface="Calibri"/>
                <a:cs typeface="Calibri"/>
              </a:rPr>
              <a:t> frequency </a:t>
            </a:r>
            <a:r>
              <a:rPr sz="1600" spc="10" dirty="0">
                <a:solidFill>
                  <a:srgbClr val="404040"/>
                </a:solidFill>
                <a:latin typeface="Calibri"/>
                <a:cs typeface="Calibri"/>
              </a:rPr>
              <a:t> </a:t>
            </a:r>
            <a:r>
              <a:rPr sz="1600" spc="5" dirty="0">
                <a:solidFill>
                  <a:srgbClr val="404040"/>
                </a:solidFill>
                <a:latin typeface="Calibri"/>
                <a:cs typeface="Calibri"/>
              </a:rPr>
              <a:t>view</a:t>
            </a:r>
            <a:r>
              <a:rPr sz="1600" spc="15" dirty="0">
                <a:solidFill>
                  <a:srgbClr val="404040"/>
                </a:solidFill>
                <a:latin typeface="Calibri"/>
                <a:cs typeface="Calibri"/>
              </a:rPr>
              <a:t> </a:t>
            </a:r>
            <a:r>
              <a:rPr sz="1600" spc="-10" dirty="0">
                <a:solidFill>
                  <a:srgbClr val="404040"/>
                </a:solidFill>
                <a:latin typeface="Calibri"/>
                <a:cs typeface="Calibri"/>
              </a:rPr>
              <a:t>to</a:t>
            </a:r>
            <a:r>
              <a:rPr sz="1600" dirty="0">
                <a:solidFill>
                  <a:srgbClr val="404040"/>
                </a:solidFill>
                <a:latin typeface="Calibri"/>
                <a:cs typeface="Calibri"/>
              </a:rPr>
              <a:t> </a:t>
            </a:r>
            <a:r>
              <a:rPr sz="1600" spc="-15" dirty="0">
                <a:solidFill>
                  <a:srgbClr val="404040"/>
                </a:solidFill>
                <a:latin typeface="Calibri"/>
                <a:cs typeface="Calibri"/>
              </a:rPr>
              <a:t>“Min.”</a:t>
            </a:r>
            <a:r>
              <a:rPr sz="1600" spc="5" dirty="0">
                <a:solidFill>
                  <a:srgbClr val="404040"/>
                </a:solidFill>
                <a:latin typeface="Calibri"/>
                <a:cs typeface="Calibri"/>
              </a:rPr>
              <a:t> </a:t>
            </a:r>
            <a:r>
              <a:rPr sz="1600" dirty="0">
                <a:solidFill>
                  <a:srgbClr val="404040"/>
                </a:solidFill>
                <a:latin typeface="Calibri"/>
                <a:cs typeface="Calibri"/>
              </a:rPr>
              <a:t>in</a:t>
            </a:r>
            <a:r>
              <a:rPr sz="1600" spc="5" dirty="0">
                <a:solidFill>
                  <a:srgbClr val="404040"/>
                </a:solidFill>
                <a:latin typeface="Calibri"/>
                <a:cs typeface="Calibri"/>
              </a:rPr>
              <a:t> </a:t>
            </a:r>
            <a:r>
              <a:rPr sz="1600" dirty="0">
                <a:solidFill>
                  <a:srgbClr val="404040"/>
                </a:solidFill>
                <a:latin typeface="Calibri"/>
                <a:cs typeface="Calibri"/>
              </a:rPr>
              <a:t>the </a:t>
            </a:r>
            <a:r>
              <a:rPr sz="1600" spc="5" dirty="0">
                <a:solidFill>
                  <a:srgbClr val="404040"/>
                </a:solidFill>
                <a:latin typeface="Calibri"/>
                <a:cs typeface="Calibri"/>
              </a:rPr>
              <a:t> </a:t>
            </a:r>
            <a:r>
              <a:rPr sz="1600" dirty="0">
                <a:solidFill>
                  <a:srgbClr val="404040"/>
                </a:solidFill>
                <a:latin typeface="Calibri"/>
                <a:cs typeface="Calibri"/>
              </a:rPr>
              <a:t>visualization settings of your </a:t>
            </a:r>
            <a:r>
              <a:rPr sz="1600" spc="5" dirty="0">
                <a:solidFill>
                  <a:srgbClr val="404040"/>
                </a:solidFill>
                <a:latin typeface="Calibri"/>
                <a:cs typeface="Calibri"/>
              </a:rPr>
              <a:t> </a:t>
            </a:r>
            <a:r>
              <a:rPr sz="1600" dirty="0">
                <a:solidFill>
                  <a:srgbClr val="404040"/>
                </a:solidFill>
                <a:latin typeface="Calibri"/>
                <a:cs typeface="Calibri"/>
              </a:rPr>
              <a:t>Process</a:t>
            </a:r>
            <a:r>
              <a:rPr sz="1600" spc="5" dirty="0">
                <a:solidFill>
                  <a:srgbClr val="404040"/>
                </a:solidFill>
                <a:latin typeface="Calibri"/>
                <a:cs typeface="Calibri"/>
              </a:rPr>
              <a:t> </a:t>
            </a:r>
            <a:r>
              <a:rPr sz="1600" spc="-15" dirty="0">
                <a:solidFill>
                  <a:srgbClr val="404040"/>
                </a:solidFill>
                <a:latin typeface="Calibri"/>
                <a:cs typeface="Calibri"/>
              </a:rPr>
              <a:t>Discoverer.</a:t>
            </a:r>
            <a:endParaRPr sz="1600">
              <a:latin typeface="Calibri"/>
              <a:cs typeface="Calibri"/>
            </a:endParaRPr>
          </a:p>
        </p:txBody>
      </p:sp>
      <p:sp>
        <p:nvSpPr>
          <p:cNvPr id="11" name="object 11"/>
          <p:cNvSpPr txBox="1"/>
          <p:nvPr/>
        </p:nvSpPr>
        <p:spPr>
          <a:xfrm>
            <a:off x="7970479" y="4459732"/>
            <a:ext cx="2536825" cy="1272540"/>
          </a:xfrm>
          <a:prstGeom prst="rect">
            <a:avLst/>
          </a:prstGeom>
        </p:spPr>
        <p:txBody>
          <a:bodyPr vert="horz" wrap="square" lIns="0" tIns="20955" rIns="0" bIns="0" rtlCol="0">
            <a:spAutoFit/>
          </a:bodyPr>
          <a:lstStyle/>
          <a:p>
            <a:pPr marL="12700" marR="5080">
              <a:lnSpc>
                <a:spcPct val="101600"/>
              </a:lnSpc>
              <a:spcBef>
                <a:spcPts val="165"/>
              </a:spcBef>
            </a:pPr>
            <a:r>
              <a:rPr sz="1600" dirty="0">
                <a:solidFill>
                  <a:srgbClr val="404040"/>
                </a:solidFill>
                <a:latin typeface="Calibri"/>
                <a:cs typeface="Calibri"/>
              </a:rPr>
              <a:t>The numbers in your </a:t>
            </a:r>
            <a:r>
              <a:rPr sz="1600" spc="5" dirty="0">
                <a:solidFill>
                  <a:srgbClr val="404040"/>
                </a:solidFill>
                <a:latin typeface="Calibri"/>
                <a:cs typeface="Calibri"/>
              </a:rPr>
              <a:t>activities </a:t>
            </a:r>
            <a:r>
              <a:rPr sz="1600" spc="-350" dirty="0">
                <a:solidFill>
                  <a:srgbClr val="404040"/>
                </a:solidFill>
                <a:latin typeface="Calibri"/>
                <a:cs typeface="Calibri"/>
              </a:rPr>
              <a:t> </a:t>
            </a:r>
            <a:r>
              <a:rPr sz="1600" dirty="0">
                <a:solidFill>
                  <a:srgbClr val="404040"/>
                </a:solidFill>
                <a:latin typeface="Calibri"/>
                <a:cs typeface="Calibri"/>
              </a:rPr>
              <a:t>now</a:t>
            </a:r>
            <a:r>
              <a:rPr sz="1600" spc="10" dirty="0">
                <a:solidFill>
                  <a:srgbClr val="404040"/>
                </a:solidFill>
                <a:latin typeface="Calibri"/>
                <a:cs typeface="Calibri"/>
              </a:rPr>
              <a:t> </a:t>
            </a:r>
            <a:r>
              <a:rPr sz="1600" spc="-5" dirty="0">
                <a:solidFill>
                  <a:srgbClr val="404040"/>
                </a:solidFill>
                <a:latin typeface="Calibri"/>
                <a:cs typeface="Calibri"/>
              </a:rPr>
              <a:t>indicate</a:t>
            </a:r>
            <a:r>
              <a:rPr sz="1600" spc="10" dirty="0">
                <a:solidFill>
                  <a:srgbClr val="404040"/>
                </a:solidFill>
                <a:latin typeface="Calibri"/>
                <a:cs typeface="Calibri"/>
              </a:rPr>
              <a:t> </a:t>
            </a:r>
            <a:r>
              <a:rPr sz="1600" dirty="0">
                <a:solidFill>
                  <a:srgbClr val="404040"/>
                </a:solidFill>
                <a:latin typeface="Calibri"/>
                <a:cs typeface="Calibri"/>
              </a:rPr>
              <a:t>the</a:t>
            </a:r>
            <a:r>
              <a:rPr sz="1600" spc="10" dirty="0">
                <a:solidFill>
                  <a:srgbClr val="404040"/>
                </a:solidFill>
                <a:latin typeface="Calibri"/>
                <a:cs typeface="Calibri"/>
              </a:rPr>
              <a:t> </a:t>
            </a:r>
            <a:r>
              <a:rPr sz="1600" spc="5" dirty="0">
                <a:solidFill>
                  <a:srgbClr val="404040"/>
                </a:solidFill>
                <a:latin typeface="Calibri"/>
                <a:cs typeface="Calibri"/>
              </a:rPr>
              <a:t>minimum </a:t>
            </a:r>
            <a:r>
              <a:rPr sz="1600" spc="10" dirty="0">
                <a:solidFill>
                  <a:srgbClr val="404040"/>
                </a:solidFill>
                <a:latin typeface="Calibri"/>
                <a:cs typeface="Calibri"/>
              </a:rPr>
              <a:t> </a:t>
            </a:r>
            <a:r>
              <a:rPr sz="1600" spc="5" dirty="0">
                <a:solidFill>
                  <a:srgbClr val="404040"/>
                </a:solidFill>
                <a:latin typeface="Calibri"/>
                <a:cs typeface="Calibri"/>
              </a:rPr>
              <a:t>number</a:t>
            </a:r>
            <a:r>
              <a:rPr sz="1600" spc="-5" dirty="0">
                <a:solidFill>
                  <a:srgbClr val="404040"/>
                </a:solidFill>
                <a:latin typeface="Calibri"/>
                <a:cs typeface="Calibri"/>
              </a:rPr>
              <a:t> </a:t>
            </a:r>
            <a:r>
              <a:rPr sz="1600" dirty="0">
                <a:solidFill>
                  <a:srgbClr val="404040"/>
                </a:solidFill>
                <a:latin typeface="Calibri"/>
                <a:cs typeface="Calibri"/>
              </a:rPr>
              <a:t>of</a:t>
            </a:r>
            <a:r>
              <a:rPr sz="1600" spc="5" dirty="0">
                <a:solidFill>
                  <a:srgbClr val="404040"/>
                </a:solidFill>
                <a:latin typeface="Calibri"/>
                <a:cs typeface="Calibri"/>
              </a:rPr>
              <a:t> times </a:t>
            </a:r>
            <a:r>
              <a:rPr sz="1600" dirty="0">
                <a:solidFill>
                  <a:srgbClr val="404040"/>
                </a:solidFill>
                <a:latin typeface="Calibri"/>
                <a:cs typeface="Calibri"/>
              </a:rPr>
              <a:t>it has</a:t>
            </a:r>
            <a:r>
              <a:rPr sz="1600" spc="5" dirty="0">
                <a:solidFill>
                  <a:srgbClr val="404040"/>
                </a:solidFill>
                <a:latin typeface="Calibri"/>
                <a:cs typeface="Calibri"/>
              </a:rPr>
              <a:t> been </a:t>
            </a:r>
            <a:r>
              <a:rPr sz="1600" spc="10" dirty="0">
                <a:solidFill>
                  <a:srgbClr val="404040"/>
                </a:solidFill>
                <a:latin typeface="Calibri"/>
                <a:cs typeface="Calibri"/>
              </a:rPr>
              <a:t> </a:t>
            </a:r>
            <a:r>
              <a:rPr sz="1600" dirty="0">
                <a:solidFill>
                  <a:srgbClr val="404040"/>
                </a:solidFill>
                <a:latin typeface="Calibri"/>
                <a:cs typeface="Calibri"/>
              </a:rPr>
              <a:t>completed in all</a:t>
            </a:r>
            <a:r>
              <a:rPr sz="1600" spc="5" dirty="0">
                <a:solidFill>
                  <a:srgbClr val="404040"/>
                </a:solidFill>
                <a:latin typeface="Calibri"/>
                <a:cs typeface="Calibri"/>
              </a:rPr>
              <a:t> </a:t>
            </a:r>
            <a:r>
              <a:rPr sz="1600" dirty="0">
                <a:solidFill>
                  <a:srgbClr val="404040"/>
                </a:solidFill>
                <a:latin typeface="Calibri"/>
                <a:cs typeface="Calibri"/>
              </a:rPr>
              <a:t>process </a:t>
            </a:r>
            <a:r>
              <a:rPr sz="1600" spc="5" dirty="0">
                <a:solidFill>
                  <a:srgbClr val="404040"/>
                </a:solidFill>
                <a:latin typeface="Calibri"/>
                <a:cs typeface="Calibri"/>
              </a:rPr>
              <a:t> </a:t>
            </a:r>
            <a:r>
              <a:rPr sz="1600" dirty="0">
                <a:solidFill>
                  <a:srgbClr val="404040"/>
                </a:solidFill>
                <a:latin typeface="Calibri"/>
                <a:cs typeface="Calibri"/>
              </a:rPr>
              <a:t>instances.</a:t>
            </a:r>
            <a:endParaRPr sz="1600">
              <a:latin typeface="Calibri"/>
              <a:cs typeface="Calibri"/>
            </a:endParaRPr>
          </a:p>
        </p:txBody>
      </p:sp>
      <p:sp>
        <p:nvSpPr>
          <p:cNvPr id="12" name="object 12"/>
          <p:cNvSpPr/>
          <p:nvPr/>
        </p:nvSpPr>
        <p:spPr>
          <a:xfrm>
            <a:off x="1625751" y="5068039"/>
            <a:ext cx="168910" cy="99695"/>
          </a:xfrm>
          <a:custGeom>
            <a:avLst/>
            <a:gdLst/>
            <a:ahLst/>
            <a:cxnLst/>
            <a:rect l="l" t="t" r="r" b="b"/>
            <a:pathLst>
              <a:path w="168910" h="99695">
                <a:moveTo>
                  <a:pt x="168714" y="0"/>
                </a:moveTo>
                <a:lnTo>
                  <a:pt x="0" y="0"/>
                </a:lnTo>
                <a:lnTo>
                  <a:pt x="0" y="99418"/>
                </a:lnTo>
                <a:lnTo>
                  <a:pt x="168714" y="99418"/>
                </a:lnTo>
                <a:lnTo>
                  <a:pt x="168714" y="0"/>
                </a:lnTo>
                <a:close/>
              </a:path>
            </a:pathLst>
          </a:custGeom>
          <a:solidFill>
            <a:srgbClr val="E2F2F8"/>
          </a:solidFill>
        </p:spPr>
        <p:txBody>
          <a:bodyPr wrap="square" lIns="0" tIns="0" rIns="0" bIns="0" rtlCol="0"/>
          <a:lstStyle/>
          <a:p>
            <a:endParaRPr/>
          </a:p>
        </p:txBody>
      </p:sp>
      <p:sp>
        <p:nvSpPr>
          <p:cNvPr id="13" name="object 13"/>
          <p:cNvSpPr txBox="1"/>
          <p:nvPr/>
        </p:nvSpPr>
        <p:spPr>
          <a:xfrm>
            <a:off x="1645020" y="507542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1</a:t>
            </a:r>
            <a:endParaRPr sz="1600">
              <a:latin typeface="Calibri"/>
              <a:cs typeface="Calibri"/>
            </a:endParaRPr>
          </a:p>
        </p:txBody>
      </p:sp>
      <p:sp>
        <p:nvSpPr>
          <p:cNvPr id="14" name="object 14"/>
          <p:cNvSpPr/>
          <p:nvPr/>
        </p:nvSpPr>
        <p:spPr>
          <a:xfrm>
            <a:off x="3181356" y="4673418"/>
            <a:ext cx="168910" cy="99695"/>
          </a:xfrm>
          <a:custGeom>
            <a:avLst/>
            <a:gdLst/>
            <a:ahLst/>
            <a:cxnLst/>
            <a:rect l="l" t="t" r="r" b="b"/>
            <a:pathLst>
              <a:path w="168910" h="99695">
                <a:moveTo>
                  <a:pt x="168714" y="0"/>
                </a:moveTo>
                <a:lnTo>
                  <a:pt x="0" y="0"/>
                </a:lnTo>
                <a:lnTo>
                  <a:pt x="0" y="99419"/>
                </a:lnTo>
                <a:lnTo>
                  <a:pt x="168714" y="99419"/>
                </a:lnTo>
                <a:lnTo>
                  <a:pt x="168714" y="0"/>
                </a:lnTo>
                <a:close/>
              </a:path>
            </a:pathLst>
          </a:custGeom>
          <a:solidFill>
            <a:srgbClr val="D8EAF1"/>
          </a:solidFill>
        </p:spPr>
        <p:txBody>
          <a:bodyPr wrap="square" lIns="0" tIns="0" rIns="0" bIns="0" rtlCol="0"/>
          <a:lstStyle/>
          <a:p>
            <a:endParaRPr/>
          </a:p>
        </p:txBody>
      </p:sp>
      <p:sp>
        <p:nvSpPr>
          <p:cNvPr id="15" name="object 15"/>
          <p:cNvSpPr txBox="1"/>
          <p:nvPr/>
        </p:nvSpPr>
        <p:spPr>
          <a:xfrm>
            <a:off x="3200626" y="4679188"/>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2</a:t>
            </a:r>
            <a:endParaRPr sz="1600">
              <a:latin typeface="Calibri"/>
              <a:cs typeface="Calibri"/>
            </a:endParaRPr>
          </a:p>
        </p:txBody>
      </p:sp>
      <p:sp>
        <p:nvSpPr>
          <p:cNvPr id="16" name="object 16"/>
          <p:cNvSpPr/>
          <p:nvPr/>
        </p:nvSpPr>
        <p:spPr>
          <a:xfrm>
            <a:off x="4720946" y="4666537"/>
            <a:ext cx="168910" cy="99695"/>
          </a:xfrm>
          <a:custGeom>
            <a:avLst/>
            <a:gdLst/>
            <a:ahLst/>
            <a:cxnLst/>
            <a:rect l="l" t="t" r="r" b="b"/>
            <a:pathLst>
              <a:path w="168910" h="99695">
                <a:moveTo>
                  <a:pt x="168714" y="0"/>
                </a:moveTo>
                <a:lnTo>
                  <a:pt x="0" y="0"/>
                </a:lnTo>
                <a:lnTo>
                  <a:pt x="0" y="99419"/>
                </a:lnTo>
                <a:lnTo>
                  <a:pt x="168714" y="99419"/>
                </a:lnTo>
                <a:lnTo>
                  <a:pt x="168714" y="0"/>
                </a:lnTo>
                <a:close/>
              </a:path>
            </a:pathLst>
          </a:custGeom>
          <a:solidFill>
            <a:srgbClr val="A4C1CD"/>
          </a:solidFill>
        </p:spPr>
        <p:txBody>
          <a:bodyPr wrap="square" lIns="0" tIns="0" rIns="0" bIns="0" rtlCol="0"/>
          <a:lstStyle/>
          <a:p>
            <a:endParaRPr/>
          </a:p>
        </p:txBody>
      </p:sp>
      <p:sp>
        <p:nvSpPr>
          <p:cNvPr id="17" name="object 17"/>
          <p:cNvSpPr txBox="1"/>
          <p:nvPr/>
        </p:nvSpPr>
        <p:spPr>
          <a:xfrm>
            <a:off x="4740216" y="4673092"/>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4</a:t>
            </a:r>
            <a:endParaRPr sz="1600">
              <a:latin typeface="Calibri"/>
              <a:cs typeface="Calibri"/>
            </a:endParaRPr>
          </a:p>
        </p:txBody>
      </p:sp>
      <p:sp>
        <p:nvSpPr>
          <p:cNvPr id="18" name="object 18"/>
          <p:cNvSpPr/>
          <p:nvPr/>
        </p:nvSpPr>
        <p:spPr>
          <a:xfrm>
            <a:off x="6278095" y="4666536"/>
            <a:ext cx="168910" cy="99695"/>
          </a:xfrm>
          <a:custGeom>
            <a:avLst/>
            <a:gdLst/>
            <a:ahLst/>
            <a:cxnLst/>
            <a:rect l="l" t="t" r="r" b="b"/>
            <a:pathLst>
              <a:path w="168910" h="99695">
                <a:moveTo>
                  <a:pt x="168714" y="0"/>
                </a:moveTo>
                <a:lnTo>
                  <a:pt x="0" y="0"/>
                </a:lnTo>
                <a:lnTo>
                  <a:pt x="0" y="99419"/>
                </a:lnTo>
                <a:lnTo>
                  <a:pt x="168714" y="99419"/>
                </a:lnTo>
                <a:lnTo>
                  <a:pt x="168714" y="0"/>
                </a:lnTo>
                <a:close/>
              </a:path>
            </a:pathLst>
          </a:custGeom>
          <a:solidFill>
            <a:srgbClr val="C3DAE3"/>
          </a:solidFill>
        </p:spPr>
        <p:txBody>
          <a:bodyPr wrap="square" lIns="0" tIns="0" rIns="0" bIns="0" rtlCol="0"/>
          <a:lstStyle/>
          <a:p>
            <a:endParaRPr/>
          </a:p>
        </p:txBody>
      </p:sp>
      <p:sp>
        <p:nvSpPr>
          <p:cNvPr id="19" name="object 19"/>
          <p:cNvSpPr txBox="1"/>
          <p:nvPr/>
        </p:nvSpPr>
        <p:spPr>
          <a:xfrm>
            <a:off x="6297364" y="4673092"/>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3</a:t>
            </a:r>
            <a:endParaRPr sz="1600">
              <a:latin typeface="Calibri"/>
              <a:cs typeface="Calibri"/>
            </a:endParaRPr>
          </a:p>
        </p:txBody>
      </p:sp>
      <p:sp>
        <p:nvSpPr>
          <p:cNvPr id="20" name="object 20"/>
          <p:cNvSpPr/>
          <p:nvPr/>
        </p:nvSpPr>
        <p:spPr>
          <a:xfrm>
            <a:off x="1631756" y="4338954"/>
            <a:ext cx="168910" cy="99695"/>
          </a:xfrm>
          <a:custGeom>
            <a:avLst/>
            <a:gdLst/>
            <a:ahLst/>
            <a:cxnLst/>
            <a:rect l="l" t="t" r="r" b="b"/>
            <a:pathLst>
              <a:path w="168910" h="99695">
                <a:moveTo>
                  <a:pt x="168714" y="0"/>
                </a:moveTo>
                <a:lnTo>
                  <a:pt x="0" y="0"/>
                </a:lnTo>
                <a:lnTo>
                  <a:pt x="0" y="99419"/>
                </a:lnTo>
                <a:lnTo>
                  <a:pt x="168714" y="99419"/>
                </a:lnTo>
                <a:lnTo>
                  <a:pt x="168714" y="0"/>
                </a:lnTo>
                <a:close/>
              </a:path>
            </a:pathLst>
          </a:custGeom>
          <a:solidFill>
            <a:srgbClr val="5B889B"/>
          </a:solidFill>
        </p:spPr>
        <p:txBody>
          <a:bodyPr wrap="square" lIns="0" tIns="0" rIns="0" bIns="0" rtlCol="0"/>
          <a:lstStyle/>
          <a:p>
            <a:endParaRPr/>
          </a:p>
        </p:txBody>
      </p:sp>
      <p:sp>
        <p:nvSpPr>
          <p:cNvPr id="21" name="object 21"/>
          <p:cNvSpPr txBox="1"/>
          <p:nvPr/>
        </p:nvSpPr>
        <p:spPr>
          <a:xfrm>
            <a:off x="1651026" y="4346955"/>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5</a:t>
            </a:r>
            <a:endParaRPr sz="1600">
              <a:latin typeface="Calibri"/>
              <a:cs typeface="Calibri"/>
            </a:endParaRPr>
          </a:p>
        </p:txBody>
      </p:sp>
      <p:grpSp>
        <p:nvGrpSpPr>
          <p:cNvPr id="22" name="object 22"/>
          <p:cNvGrpSpPr/>
          <p:nvPr/>
        </p:nvGrpSpPr>
        <p:grpSpPr>
          <a:xfrm>
            <a:off x="489647" y="2725751"/>
            <a:ext cx="6991350" cy="2788285"/>
            <a:chOff x="489647" y="2725751"/>
            <a:chExt cx="6991350" cy="2788285"/>
          </a:xfrm>
        </p:grpSpPr>
        <p:pic>
          <p:nvPicPr>
            <p:cNvPr id="23" name="object 23"/>
            <p:cNvPicPr/>
            <p:nvPr/>
          </p:nvPicPr>
          <p:blipFill>
            <a:blip r:embed="rId3" cstate="print"/>
            <a:stretch>
              <a:fillRect/>
            </a:stretch>
          </p:blipFill>
          <p:spPr>
            <a:xfrm>
              <a:off x="489647" y="2725751"/>
              <a:ext cx="6990730" cy="2788163"/>
            </a:xfrm>
            <a:prstGeom prst="rect">
              <a:avLst/>
            </a:prstGeom>
          </p:spPr>
        </p:pic>
        <p:sp>
          <p:nvSpPr>
            <p:cNvPr id="24" name="object 24"/>
            <p:cNvSpPr/>
            <p:nvPr/>
          </p:nvSpPr>
          <p:spPr>
            <a:xfrm>
              <a:off x="537756" y="3040706"/>
              <a:ext cx="1811655" cy="898525"/>
            </a:xfrm>
            <a:custGeom>
              <a:avLst/>
              <a:gdLst/>
              <a:ahLst/>
              <a:cxnLst/>
              <a:rect l="l" t="t" r="r" b="b"/>
              <a:pathLst>
                <a:path w="1811655" h="898525">
                  <a:moveTo>
                    <a:pt x="0" y="0"/>
                  </a:moveTo>
                  <a:lnTo>
                    <a:pt x="1811284" y="0"/>
                  </a:lnTo>
                  <a:lnTo>
                    <a:pt x="1811284" y="898124"/>
                  </a:lnTo>
                  <a:lnTo>
                    <a:pt x="0" y="898124"/>
                  </a:lnTo>
                  <a:lnTo>
                    <a:pt x="0" y="0"/>
                  </a:lnTo>
                  <a:close/>
                </a:path>
              </a:pathLst>
            </a:custGeom>
            <a:ln w="31750">
              <a:solidFill>
                <a:srgbClr val="0C8791"/>
              </a:solidFill>
            </a:ln>
          </p:spPr>
          <p:txBody>
            <a:bodyPr wrap="square" lIns="0" tIns="0" rIns="0" bIns="0" rtlCol="0"/>
            <a:lstStyle/>
            <a:p>
              <a:endParaRPr/>
            </a:p>
          </p:txBody>
        </p:sp>
        <p:pic>
          <p:nvPicPr>
            <p:cNvPr id="25" name="object 25"/>
            <p:cNvPicPr/>
            <p:nvPr/>
          </p:nvPicPr>
          <p:blipFill>
            <a:blip r:embed="rId4" cstate="print"/>
            <a:stretch>
              <a:fillRect/>
            </a:stretch>
          </p:blipFill>
          <p:spPr>
            <a:xfrm>
              <a:off x="1661159" y="3584447"/>
              <a:ext cx="393192" cy="347471"/>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9406" y="2453737"/>
            <a:ext cx="7616314" cy="2083460"/>
          </a:xfrm>
          <a:prstGeom prst="rect">
            <a:avLst/>
          </a:prstGeom>
        </p:spPr>
      </p:pic>
      <p:grpSp>
        <p:nvGrpSpPr>
          <p:cNvPr id="3" name="object 3"/>
          <p:cNvGrpSpPr/>
          <p:nvPr/>
        </p:nvGrpSpPr>
        <p:grpSpPr>
          <a:xfrm>
            <a:off x="0" y="4940468"/>
            <a:ext cx="10981055" cy="1191260"/>
            <a:chOff x="0" y="4940468"/>
            <a:chExt cx="10981055" cy="1191260"/>
          </a:xfrm>
        </p:grpSpPr>
        <p:pic>
          <p:nvPicPr>
            <p:cNvPr id="4" name="object 4"/>
            <p:cNvPicPr/>
            <p:nvPr/>
          </p:nvPicPr>
          <p:blipFill>
            <a:blip r:embed="rId3" cstate="print"/>
            <a:stretch>
              <a:fillRect/>
            </a:stretch>
          </p:blipFill>
          <p:spPr>
            <a:xfrm>
              <a:off x="0" y="4940468"/>
              <a:ext cx="10980737" cy="1190714"/>
            </a:xfrm>
            <a:prstGeom prst="rect">
              <a:avLst/>
            </a:prstGeom>
          </p:spPr>
        </p:pic>
        <p:pic>
          <p:nvPicPr>
            <p:cNvPr id="5" name="object 5"/>
            <p:cNvPicPr/>
            <p:nvPr/>
          </p:nvPicPr>
          <p:blipFill>
            <a:blip r:embed="rId4" cstate="print"/>
            <a:stretch>
              <a:fillRect/>
            </a:stretch>
          </p:blipFill>
          <p:spPr>
            <a:xfrm>
              <a:off x="518159" y="5257800"/>
              <a:ext cx="457200" cy="457200"/>
            </a:xfrm>
            <a:prstGeom prst="rect">
              <a:avLst/>
            </a:prstGeom>
          </p:spPr>
        </p:pic>
        <p:pic>
          <p:nvPicPr>
            <p:cNvPr id="6" name="object 6"/>
            <p:cNvPicPr/>
            <p:nvPr/>
          </p:nvPicPr>
          <p:blipFill>
            <a:blip r:embed="rId5" cstate="print"/>
            <a:stretch>
              <a:fillRect/>
            </a:stretch>
          </p:blipFill>
          <p:spPr>
            <a:xfrm>
              <a:off x="4383023" y="5254752"/>
              <a:ext cx="457200" cy="457200"/>
            </a:xfrm>
            <a:prstGeom prst="rect">
              <a:avLst/>
            </a:prstGeom>
          </p:spPr>
        </p:pic>
      </p:grpSp>
      <p:sp>
        <p:nvSpPr>
          <p:cNvPr id="7" name="object 7"/>
          <p:cNvSpPr txBox="1">
            <a:spLocks noGrp="1"/>
          </p:cNvSpPr>
          <p:nvPr>
            <p:ph type="title"/>
          </p:nvPr>
        </p:nvSpPr>
        <p:spPr>
          <a:xfrm>
            <a:off x="640199" y="373380"/>
            <a:ext cx="5179695" cy="513080"/>
          </a:xfrm>
          <a:prstGeom prst="rect">
            <a:avLst/>
          </a:prstGeom>
        </p:spPr>
        <p:txBody>
          <a:bodyPr vert="horz" wrap="square" lIns="0" tIns="12700" rIns="0" bIns="0" rtlCol="0">
            <a:spAutoFit/>
          </a:bodyPr>
          <a:lstStyle/>
          <a:p>
            <a:pPr marL="12700">
              <a:lnSpc>
                <a:spcPct val="100000"/>
              </a:lnSpc>
              <a:spcBef>
                <a:spcPts val="100"/>
              </a:spcBef>
            </a:pPr>
            <a:r>
              <a:rPr spc="-45" dirty="0"/>
              <a:t>Temporal</a:t>
            </a:r>
            <a:r>
              <a:rPr spc="-40" dirty="0"/>
              <a:t> </a:t>
            </a:r>
            <a:r>
              <a:rPr dirty="0"/>
              <a:t>Compliance</a:t>
            </a:r>
            <a:r>
              <a:rPr spc="-40" dirty="0"/>
              <a:t> </a:t>
            </a:r>
            <a:r>
              <a:rPr dirty="0"/>
              <a:t>Checking</a:t>
            </a:r>
          </a:p>
        </p:txBody>
      </p:sp>
      <p:grpSp>
        <p:nvGrpSpPr>
          <p:cNvPr id="8" name="object 8"/>
          <p:cNvGrpSpPr/>
          <p:nvPr/>
        </p:nvGrpSpPr>
        <p:grpSpPr>
          <a:xfrm>
            <a:off x="296818" y="1901951"/>
            <a:ext cx="10528300" cy="426720"/>
            <a:chOff x="296818" y="1901951"/>
            <a:chExt cx="10528300" cy="426720"/>
          </a:xfrm>
        </p:grpSpPr>
        <p:sp>
          <p:nvSpPr>
            <p:cNvPr id="9" name="object 9"/>
            <p:cNvSpPr/>
            <p:nvPr/>
          </p:nvSpPr>
          <p:spPr>
            <a:xfrm>
              <a:off x="296811" y="1927821"/>
              <a:ext cx="10528300" cy="376555"/>
            </a:xfrm>
            <a:custGeom>
              <a:avLst/>
              <a:gdLst/>
              <a:ahLst/>
              <a:cxnLst/>
              <a:rect l="l" t="t" r="r" b="b"/>
              <a:pathLst>
                <a:path w="10528300" h="376555">
                  <a:moveTo>
                    <a:pt x="10528287" y="0"/>
                  </a:moveTo>
                  <a:lnTo>
                    <a:pt x="353060" y="0"/>
                  </a:lnTo>
                  <a:lnTo>
                    <a:pt x="0" y="0"/>
                  </a:lnTo>
                  <a:lnTo>
                    <a:pt x="0" y="376491"/>
                  </a:lnTo>
                  <a:lnTo>
                    <a:pt x="353060" y="376491"/>
                  </a:lnTo>
                  <a:lnTo>
                    <a:pt x="10528287" y="376491"/>
                  </a:lnTo>
                  <a:lnTo>
                    <a:pt x="10528287" y="0"/>
                  </a:lnTo>
                  <a:close/>
                </a:path>
              </a:pathLst>
            </a:custGeom>
            <a:solidFill>
              <a:srgbClr val="F2F2F2"/>
            </a:solidFill>
          </p:spPr>
          <p:txBody>
            <a:bodyPr wrap="square" lIns="0" tIns="0" rIns="0" bIns="0" rtlCol="0"/>
            <a:lstStyle/>
            <a:p>
              <a:endParaRPr/>
            </a:p>
          </p:txBody>
        </p:sp>
        <p:sp>
          <p:nvSpPr>
            <p:cNvPr id="10" name="object 10"/>
            <p:cNvSpPr/>
            <p:nvPr/>
          </p:nvSpPr>
          <p:spPr>
            <a:xfrm>
              <a:off x="457710" y="1927821"/>
              <a:ext cx="384810" cy="376555"/>
            </a:xfrm>
            <a:custGeom>
              <a:avLst/>
              <a:gdLst/>
              <a:ahLst/>
              <a:cxnLst/>
              <a:rect l="l" t="t" r="r" b="b"/>
              <a:pathLst>
                <a:path w="384809" h="376555">
                  <a:moveTo>
                    <a:pt x="196085" y="0"/>
                  </a:moveTo>
                  <a:lnTo>
                    <a:pt x="0" y="0"/>
                  </a:lnTo>
                  <a:lnTo>
                    <a:pt x="188241" y="188241"/>
                  </a:lnTo>
                  <a:lnTo>
                    <a:pt x="0" y="376482"/>
                  </a:lnTo>
                  <a:lnTo>
                    <a:pt x="196085" y="376482"/>
                  </a:lnTo>
                  <a:lnTo>
                    <a:pt x="384326" y="188241"/>
                  </a:lnTo>
                  <a:lnTo>
                    <a:pt x="196085" y="0"/>
                  </a:lnTo>
                  <a:close/>
                </a:path>
              </a:pathLst>
            </a:custGeom>
            <a:solidFill>
              <a:srgbClr val="0C8791"/>
            </a:solidFill>
          </p:spPr>
          <p:txBody>
            <a:bodyPr wrap="square" lIns="0" tIns="0" rIns="0" bIns="0" rtlCol="0"/>
            <a:lstStyle/>
            <a:p>
              <a:endParaRPr/>
            </a:p>
          </p:txBody>
        </p:sp>
        <p:pic>
          <p:nvPicPr>
            <p:cNvPr id="11" name="object 11"/>
            <p:cNvPicPr/>
            <p:nvPr/>
          </p:nvPicPr>
          <p:blipFill>
            <a:blip r:embed="rId6" cstate="print"/>
            <a:stretch>
              <a:fillRect/>
            </a:stretch>
          </p:blipFill>
          <p:spPr>
            <a:xfrm>
              <a:off x="533400" y="1901951"/>
              <a:ext cx="426719" cy="426720"/>
            </a:xfrm>
            <a:prstGeom prst="rect">
              <a:avLst/>
            </a:prstGeom>
          </p:spPr>
        </p:pic>
        <p:sp>
          <p:nvSpPr>
            <p:cNvPr id="12" name="object 12"/>
            <p:cNvSpPr/>
            <p:nvPr/>
          </p:nvSpPr>
          <p:spPr>
            <a:xfrm>
              <a:off x="601763" y="1970157"/>
              <a:ext cx="292100" cy="292100"/>
            </a:xfrm>
            <a:custGeom>
              <a:avLst/>
              <a:gdLst/>
              <a:ahLst/>
              <a:cxnLst/>
              <a:rect l="l" t="t" r="r" b="b"/>
              <a:pathLst>
                <a:path w="292100" h="292100">
                  <a:moveTo>
                    <a:pt x="145905" y="0"/>
                  </a:moveTo>
                  <a:lnTo>
                    <a:pt x="0" y="0"/>
                  </a:lnTo>
                  <a:lnTo>
                    <a:pt x="145905" y="145905"/>
                  </a:lnTo>
                  <a:lnTo>
                    <a:pt x="0" y="291810"/>
                  </a:lnTo>
                  <a:lnTo>
                    <a:pt x="145905" y="291810"/>
                  </a:lnTo>
                  <a:lnTo>
                    <a:pt x="291811" y="145905"/>
                  </a:lnTo>
                  <a:lnTo>
                    <a:pt x="145905" y="0"/>
                  </a:lnTo>
                  <a:close/>
                </a:path>
              </a:pathLst>
            </a:custGeom>
            <a:solidFill>
              <a:srgbClr val="0C8791"/>
            </a:solidFill>
          </p:spPr>
          <p:txBody>
            <a:bodyPr wrap="square" lIns="0" tIns="0" rIns="0" bIns="0" rtlCol="0"/>
            <a:lstStyle/>
            <a:p>
              <a:endParaRPr/>
            </a:p>
          </p:txBody>
        </p:sp>
      </p:grpSp>
      <p:sp>
        <p:nvSpPr>
          <p:cNvPr id="13" name="object 13"/>
          <p:cNvSpPr txBox="1"/>
          <p:nvPr/>
        </p:nvSpPr>
        <p:spPr>
          <a:xfrm>
            <a:off x="371169" y="1948179"/>
            <a:ext cx="116205" cy="269240"/>
          </a:xfrm>
          <a:prstGeom prst="rect">
            <a:avLst/>
          </a:prstGeom>
        </p:spPr>
        <p:txBody>
          <a:bodyPr vert="horz" wrap="square" lIns="0" tIns="12700" rIns="0" bIns="0" rtlCol="0">
            <a:spAutoFit/>
          </a:bodyPr>
          <a:lstStyle/>
          <a:p>
            <a:pPr>
              <a:lnSpc>
                <a:spcPct val="100000"/>
              </a:lnSpc>
              <a:spcBef>
                <a:spcPts val="100"/>
              </a:spcBef>
            </a:pPr>
            <a:r>
              <a:rPr sz="1600" dirty="0">
                <a:solidFill>
                  <a:srgbClr val="404040"/>
                </a:solidFill>
                <a:latin typeface="Calibri"/>
                <a:cs typeface="Calibri"/>
              </a:rPr>
              <a:t>2</a:t>
            </a:r>
            <a:endParaRPr sz="1600">
              <a:latin typeface="Calibri"/>
              <a:cs typeface="Calibri"/>
            </a:endParaRPr>
          </a:p>
        </p:txBody>
      </p:sp>
      <p:sp>
        <p:nvSpPr>
          <p:cNvPr id="14" name="object 14"/>
          <p:cNvSpPr txBox="1"/>
          <p:nvPr/>
        </p:nvSpPr>
        <p:spPr>
          <a:xfrm>
            <a:off x="1073808" y="1984755"/>
            <a:ext cx="5596255" cy="269240"/>
          </a:xfrm>
          <a:prstGeom prst="rect">
            <a:avLst/>
          </a:prstGeom>
        </p:spPr>
        <p:txBody>
          <a:bodyPr vert="horz" wrap="square" lIns="0" tIns="12700" rIns="0" bIns="0" rtlCol="0">
            <a:spAutoFit/>
          </a:bodyPr>
          <a:lstStyle/>
          <a:p>
            <a:pPr>
              <a:lnSpc>
                <a:spcPct val="100000"/>
              </a:lnSpc>
              <a:spcBef>
                <a:spcPts val="100"/>
              </a:spcBef>
            </a:pPr>
            <a:r>
              <a:rPr sz="1600" dirty="0">
                <a:solidFill>
                  <a:srgbClr val="404040"/>
                </a:solidFill>
                <a:latin typeface="Calibri"/>
                <a:cs typeface="Calibri"/>
              </a:rPr>
              <a:t>Prescribed</a:t>
            </a:r>
            <a:r>
              <a:rPr sz="1600" spc="5" dirty="0">
                <a:solidFill>
                  <a:srgbClr val="404040"/>
                </a:solidFill>
                <a:latin typeface="Calibri"/>
                <a:cs typeface="Calibri"/>
              </a:rPr>
              <a:t> time</a:t>
            </a:r>
            <a:r>
              <a:rPr sz="1600" spc="20" dirty="0">
                <a:solidFill>
                  <a:srgbClr val="404040"/>
                </a:solidFill>
                <a:latin typeface="Calibri"/>
                <a:cs typeface="Calibri"/>
              </a:rPr>
              <a:t> </a:t>
            </a:r>
            <a:r>
              <a:rPr sz="1600" dirty="0">
                <a:solidFill>
                  <a:srgbClr val="404040"/>
                </a:solidFill>
                <a:latin typeface="Calibri"/>
                <a:cs typeface="Calibri"/>
              </a:rPr>
              <a:t>frame:</a:t>
            </a:r>
            <a:r>
              <a:rPr sz="1600" spc="10" dirty="0">
                <a:solidFill>
                  <a:srgbClr val="404040"/>
                </a:solidFill>
                <a:latin typeface="Calibri"/>
                <a:cs typeface="Calibri"/>
              </a:rPr>
              <a:t> </a:t>
            </a:r>
            <a:r>
              <a:rPr sz="1600" spc="5" dirty="0">
                <a:solidFill>
                  <a:srgbClr val="404040"/>
                </a:solidFill>
                <a:latin typeface="Calibri"/>
                <a:cs typeface="Calibri"/>
              </a:rPr>
              <a:t>Has</a:t>
            </a:r>
            <a:r>
              <a:rPr sz="1600" spc="15" dirty="0">
                <a:solidFill>
                  <a:srgbClr val="404040"/>
                </a:solidFill>
                <a:latin typeface="Calibri"/>
                <a:cs typeface="Calibri"/>
              </a:rPr>
              <a:t> </a:t>
            </a:r>
            <a:r>
              <a:rPr sz="1600" dirty="0">
                <a:solidFill>
                  <a:srgbClr val="404040"/>
                </a:solidFill>
                <a:latin typeface="Calibri"/>
                <a:cs typeface="Calibri"/>
              </a:rPr>
              <a:t>the</a:t>
            </a:r>
            <a:r>
              <a:rPr sz="1600" spc="10" dirty="0">
                <a:solidFill>
                  <a:srgbClr val="404040"/>
                </a:solidFill>
                <a:latin typeface="Calibri"/>
                <a:cs typeface="Calibri"/>
              </a:rPr>
              <a:t> </a:t>
            </a:r>
            <a:r>
              <a:rPr sz="1600" dirty="0">
                <a:solidFill>
                  <a:srgbClr val="404040"/>
                </a:solidFill>
                <a:latin typeface="Calibri"/>
                <a:cs typeface="Calibri"/>
              </a:rPr>
              <a:t>given</a:t>
            </a:r>
            <a:r>
              <a:rPr sz="1600" spc="10" dirty="0">
                <a:solidFill>
                  <a:srgbClr val="404040"/>
                </a:solidFill>
                <a:latin typeface="Calibri"/>
                <a:cs typeface="Calibri"/>
              </a:rPr>
              <a:t> </a:t>
            </a:r>
            <a:r>
              <a:rPr sz="1600" spc="5" dirty="0">
                <a:solidFill>
                  <a:srgbClr val="404040"/>
                </a:solidFill>
                <a:latin typeface="Calibri"/>
                <a:cs typeface="Calibri"/>
              </a:rPr>
              <a:t>time</a:t>
            </a:r>
            <a:r>
              <a:rPr sz="1600" spc="20" dirty="0">
                <a:solidFill>
                  <a:srgbClr val="404040"/>
                </a:solidFill>
                <a:latin typeface="Calibri"/>
                <a:cs typeface="Calibri"/>
              </a:rPr>
              <a:t> </a:t>
            </a:r>
            <a:r>
              <a:rPr sz="1600" dirty="0">
                <a:solidFill>
                  <a:srgbClr val="404040"/>
                </a:solidFill>
                <a:latin typeface="Calibri"/>
                <a:cs typeface="Calibri"/>
              </a:rPr>
              <a:t>frame</a:t>
            </a:r>
            <a:r>
              <a:rPr sz="1600" spc="20" dirty="0">
                <a:solidFill>
                  <a:srgbClr val="404040"/>
                </a:solidFill>
                <a:latin typeface="Calibri"/>
                <a:cs typeface="Calibri"/>
              </a:rPr>
              <a:t> </a:t>
            </a:r>
            <a:r>
              <a:rPr sz="1600" spc="5" dirty="0">
                <a:solidFill>
                  <a:srgbClr val="404040"/>
                </a:solidFill>
                <a:latin typeface="Calibri"/>
                <a:cs typeface="Calibri"/>
              </a:rPr>
              <a:t>been </a:t>
            </a:r>
            <a:r>
              <a:rPr sz="1600" dirty="0">
                <a:solidFill>
                  <a:srgbClr val="404040"/>
                </a:solidFill>
                <a:latin typeface="Calibri"/>
                <a:cs typeface="Calibri"/>
              </a:rPr>
              <a:t>adhered</a:t>
            </a:r>
            <a:r>
              <a:rPr sz="1600" spc="10" dirty="0">
                <a:solidFill>
                  <a:srgbClr val="404040"/>
                </a:solidFill>
                <a:latin typeface="Calibri"/>
                <a:cs typeface="Calibri"/>
              </a:rPr>
              <a:t> </a:t>
            </a:r>
            <a:r>
              <a:rPr sz="1600" spc="-5" dirty="0">
                <a:solidFill>
                  <a:srgbClr val="404040"/>
                </a:solidFill>
                <a:latin typeface="Calibri"/>
                <a:cs typeface="Calibri"/>
              </a:rPr>
              <a:t>to?</a:t>
            </a:r>
            <a:endParaRPr sz="1600">
              <a:latin typeface="Calibri"/>
              <a:cs typeface="Calibri"/>
            </a:endParaRPr>
          </a:p>
        </p:txBody>
      </p:sp>
      <p:sp>
        <p:nvSpPr>
          <p:cNvPr id="15" name="object 15"/>
          <p:cNvSpPr txBox="1"/>
          <p:nvPr/>
        </p:nvSpPr>
        <p:spPr>
          <a:xfrm>
            <a:off x="8083520" y="2481579"/>
            <a:ext cx="2611120" cy="1259840"/>
          </a:xfrm>
          <a:prstGeom prst="rect">
            <a:avLst/>
          </a:prstGeom>
        </p:spPr>
        <p:txBody>
          <a:bodyPr vert="horz" wrap="square" lIns="0" tIns="8890" rIns="0" bIns="0" rtlCol="0">
            <a:spAutoFit/>
          </a:bodyPr>
          <a:lstStyle/>
          <a:p>
            <a:pPr marL="12700" marR="5080">
              <a:lnSpc>
                <a:spcPct val="101600"/>
              </a:lnSpc>
              <a:spcBef>
                <a:spcPts val="70"/>
              </a:spcBef>
            </a:pPr>
            <a:r>
              <a:rPr sz="1600" spc="5" dirty="0">
                <a:solidFill>
                  <a:srgbClr val="404040"/>
                </a:solidFill>
                <a:latin typeface="Calibri"/>
                <a:cs typeface="Calibri"/>
              </a:rPr>
              <a:t>Select</a:t>
            </a:r>
            <a:r>
              <a:rPr sz="1600" spc="-5" dirty="0">
                <a:solidFill>
                  <a:srgbClr val="404040"/>
                </a:solidFill>
                <a:latin typeface="Calibri"/>
                <a:cs typeface="Calibri"/>
              </a:rPr>
              <a:t> </a:t>
            </a:r>
            <a:r>
              <a:rPr sz="1600" dirty="0">
                <a:solidFill>
                  <a:srgbClr val="404040"/>
                </a:solidFill>
                <a:latin typeface="Calibri"/>
                <a:cs typeface="Calibri"/>
              </a:rPr>
              <a:t>the</a:t>
            </a:r>
            <a:r>
              <a:rPr sz="1600" spc="10" dirty="0">
                <a:solidFill>
                  <a:srgbClr val="404040"/>
                </a:solidFill>
                <a:latin typeface="Calibri"/>
                <a:cs typeface="Calibri"/>
              </a:rPr>
              <a:t> </a:t>
            </a:r>
            <a:r>
              <a:rPr sz="1600" spc="-5" dirty="0">
                <a:solidFill>
                  <a:srgbClr val="404040"/>
                </a:solidFill>
                <a:latin typeface="Calibri"/>
                <a:cs typeface="Calibri"/>
              </a:rPr>
              <a:t>“Path”</a:t>
            </a:r>
            <a:r>
              <a:rPr sz="1600" dirty="0">
                <a:solidFill>
                  <a:srgbClr val="404040"/>
                </a:solidFill>
                <a:latin typeface="Calibri"/>
                <a:cs typeface="Calibri"/>
              </a:rPr>
              <a:t> filter </a:t>
            </a:r>
            <a:r>
              <a:rPr sz="1600" spc="5" dirty="0">
                <a:solidFill>
                  <a:srgbClr val="404040"/>
                </a:solidFill>
                <a:latin typeface="Calibri"/>
                <a:cs typeface="Calibri"/>
              </a:rPr>
              <a:t>and </a:t>
            </a:r>
            <a:r>
              <a:rPr sz="1600" spc="10" dirty="0">
                <a:solidFill>
                  <a:srgbClr val="404040"/>
                </a:solidFill>
                <a:latin typeface="Calibri"/>
                <a:cs typeface="Calibri"/>
              </a:rPr>
              <a:t> </a:t>
            </a:r>
            <a:r>
              <a:rPr sz="1600" dirty="0">
                <a:solidFill>
                  <a:srgbClr val="404040"/>
                </a:solidFill>
                <a:latin typeface="Calibri"/>
                <a:cs typeface="Calibri"/>
              </a:rPr>
              <a:t>define</a:t>
            </a:r>
            <a:r>
              <a:rPr sz="1600" spc="10" dirty="0">
                <a:solidFill>
                  <a:srgbClr val="404040"/>
                </a:solidFill>
                <a:latin typeface="Calibri"/>
                <a:cs typeface="Calibri"/>
              </a:rPr>
              <a:t> </a:t>
            </a:r>
            <a:r>
              <a:rPr sz="1600" dirty="0">
                <a:solidFill>
                  <a:srgbClr val="404040"/>
                </a:solidFill>
                <a:latin typeface="Calibri"/>
                <a:cs typeface="Calibri"/>
              </a:rPr>
              <a:t>the</a:t>
            </a:r>
            <a:r>
              <a:rPr sz="1600" spc="10" dirty="0">
                <a:solidFill>
                  <a:srgbClr val="404040"/>
                </a:solidFill>
                <a:latin typeface="Calibri"/>
                <a:cs typeface="Calibri"/>
              </a:rPr>
              <a:t> </a:t>
            </a:r>
            <a:r>
              <a:rPr sz="1600" spc="-5" dirty="0">
                <a:solidFill>
                  <a:srgbClr val="404040"/>
                </a:solidFill>
                <a:latin typeface="Calibri"/>
                <a:cs typeface="Calibri"/>
              </a:rPr>
              <a:t>steps</a:t>
            </a:r>
            <a:r>
              <a:rPr sz="1600" spc="5" dirty="0">
                <a:solidFill>
                  <a:srgbClr val="404040"/>
                </a:solidFill>
                <a:latin typeface="Calibri"/>
                <a:cs typeface="Calibri"/>
              </a:rPr>
              <a:t> </a:t>
            </a:r>
            <a:r>
              <a:rPr sz="1600" spc="-5" dirty="0">
                <a:solidFill>
                  <a:srgbClr val="404040"/>
                </a:solidFill>
                <a:latin typeface="Calibri"/>
                <a:cs typeface="Calibri"/>
              </a:rPr>
              <a:t>that</a:t>
            </a:r>
            <a:r>
              <a:rPr sz="1600" dirty="0">
                <a:solidFill>
                  <a:srgbClr val="404040"/>
                </a:solidFill>
                <a:latin typeface="Calibri"/>
                <a:cs typeface="Calibri"/>
              </a:rPr>
              <a:t> must</a:t>
            </a:r>
            <a:r>
              <a:rPr sz="1600" spc="-5" dirty="0">
                <a:solidFill>
                  <a:srgbClr val="404040"/>
                </a:solidFill>
                <a:latin typeface="Calibri"/>
                <a:cs typeface="Calibri"/>
              </a:rPr>
              <a:t> </a:t>
            </a:r>
            <a:r>
              <a:rPr sz="1600" spc="5" dirty="0">
                <a:solidFill>
                  <a:srgbClr val="404040"/>
                </a:solidFill>
                <a:latin typeface="Calibri"/>
                <a:cs typeface="Calibri"/>
              </a:rPr>
              <a:t>be </a:t>
            </a:r>
            <a:r>
              <a:rPr sz="1600" spc="10" dirty="0">
                <a:solidFill>
                  <a:srgbClr val="404040"/>
                </a:solidFill>
                <a:latin typeface="Calibri"/>
                <a:cs typeface="Calibri"/>
              </a:rPr>
              <a:t> </a:t>
            </a:r>
            <a:r>
              <a:rPr sz="1600" dirty="0">
                <a:solidFill>
                  <a:srgbClr val="404040"/>
                </a:solidFill>
                <a:latin typeface="Calibri"/>
                <a:cs typeface="Calibri"/>
              </a:rPr>
              <a:t>performed in a </a:t>
            </a:r>
            <a:r>
              <a:rPr sz="1600" spc="5" dirty="0">
                <a:solidFill>
                  <a:srgbClr val="404040"/>
                </a:solidFill>
                <a:latin typeface="Calibri"/>
                <a:cs typeface="Calibri"/>
              </a:rPr>
              <a:t>defined time </a:t>
            </a:r>
            <a:r>
              <a:rPr sz="1600" spc="10" dirty="0">
                <a:solidFill>
                  <a:srgbClr val="404040"/>
                </a:solidFill>
                <a:latin typeface="Calibri"/>
                <a:cs typeface="Calibri"/>
              </a:rPr>
              <a:t> </a:t>
            </a:r>
            <a:r>
              <a:rPr sz="1600" dirty="0">
                <a:solidFill>
                  <a:srgbClr val="404040"/>
                </a:solidFill>
                <a:latin typeface="Calibri"/>
                <a:cs typeface="Calibri"/>
              </a:rPr>
              <a:t>frame. </a:t>
            </a:r>
            <a:r>
              <a:rPr sz="1600" spc="5" dirty="0">
                <a:solidFill>
                  <a:srgbClr val="404040"/>
                </a:solidFill>
                <a:latin typeface="Calibri"/>
                <a:cs typeface="Calibri"/>
              </a:rPr>
              <a:t>Use </a:t>
            </a:r>
            <a:r>
              <a:rPr sz="1600" spc="20" dirty="0">
                <a:solidFill>
                  <a:srgbClr val="404040"/>
                </a:solidFill>
                <a:latin typeface="Calibri"/>
                <a:cs typeface="Calibri"/>
              </a:rPr>
              <a:t>“Time </a:t>
            </a:r>
            <a:r>
              <a:rPr sz="1600" dirty="0">
                <a:solidFill>
                  <a:srgbClr val="404040"/>
                </a:solidFill>
                <a:latin typeface="Calibri"/>
                <a:cs typeface="Calibri"/>
              </a:rPr>
              <a:t>interval” </a:t>
            </a:r>
            <a:r>
              <a:rPr sz="1600" spc="-10" dirty="0">
                <a:solidFill>
                  <a:srgbClr val="404040"/>
                </a:solidFill>
                <a:latin typeface="Calibri"/>
                <a:cs typeface="Calibri"/>
              </a:rPr>
              <a:t>to </a:t>
            </a:r>
            <a:r>
              <a:rPr sz="1600" spc="-5" dirty="0">
                <a:solidFill>
                  <a:srgbClr val="404040"/>
                </a:solidFill>
                <a:latin typeface="Calibri"/>
                <a:cs typeface="Calibri"/>
              </a:rPr>
              <a:t> </a:t>
            </a:r>
            <a:r>
              <a:rPr sz="1600" spc="5" dirty="0">
                <a:solidFill>
                  <a:srgbClr val="404040"/>
                </a:solidFill>
                <a:latin typeface="Calibri"/>
                <a:cs typeface="Calibri"/>
              </a:rPr>
              <a:t>then</a:t>
            </a:r>
            <a:r>
              <a:rPr sz="1600" spc="-10" dirty="0">
                <a:solidFill>
                  <a:srgbClr val="404040"/>
                </a:solidFill>
                <a:latin typeface="Calibri"/>
                <a:cs typeface="Calibri"/>
              </a:rPr>
              <a:t> </a:t>
            </a:r>
            <a:r>
              <a:rPr sz="1600" spc="5" dirty="0">
                <a:solidFill>
                  <a:srgbClr val="404040"/>
                </a:solidFill>
                <a:latin typeface="Calibri"/>
                <a:cs typeface="Calibri"/>
              </a:rPr>
              <a:t>set</a:t>
            </a:r>
            <a:r>
              <a:rPr sz="1600" spc="-15" dirty="0">
                <a:solidFill>
                  <a:srgbClr val="404040"/>
                </a:solidFill>
                <a:latin typeface="Calibri"/>
                <a:cs typeface="Calibri"/>
              </a:rPr>
              <a:t> </a:t>
            </a:r>
            <a:r>
              <a:rPr sz="1600" dirty="0">
                <a:solidFill>
                  <a:srgbClr val="404040"/>
                </a:solidFill>
                <a:latin typeface="Calibri"/>
                <a:cs typeface="Calibri"/>
              </a:rPr>
              <a:t>your</a:t>
            </a:r>
            <a:r>
              <a:rPr sz="1600" spc="-10" dirty="0">
                <a:solidFill>
                  <a:srgbClr val="404040"/>
                </a:solidFill>
                <a:latin typeface="Calibri"/>
                <a:cs typeface="Calibri"/>
              </a:rPr>
              <a:t> </a:t>
            </a:r>
            <a:r>
              <a:rPr sz="1600" dirty="0">
                <a:solidFill>
                  <a:srgbClr val="404040"/>
                </a:solidFill>
                <a:latin typeface="Calibri"/>
                <a:cs typeface="Calibri"/>
              </a:rPr>
              <a:t>temporal</a:t>
            </a:r>
            <a:r>
              <a:rPr sz="1600" spc="-10" dirty="0">
                <a:solidFill>
                  <a:srgbClr val="404040"/>
                </a:solidFill>
                <a:latin typeface="Calibri"/>
                <a:cs typeface="Calibri"/>
              </a:rPr>
              <a:t> </a:t>
            </a:r>
            <a:r>
              <a:rPr sz="1600" dirty="0">
                <a:solidFill>
                  <a:srgbClr val="404040"/>
                </a:solidFill>
                <a:latin typeface="Calibri"/>
                <a:cs typeface="Calibri"/>
              </a:rPr>
              <a:t>figures.</a:t>
            </a:r>
            <a:endParaRPr sz="1600">
              <a:latin typeface="Calibri"/>
              <a:cs typeface="Calibri"/>
            </a:endParaRPr>
          </a:p>
        </p:txBody>
      </p:sp>
      <p:sp>
        <p:nvSpPr>
          <p:cNvPr id="16" name="object 16"/>
          <p:cNvSpPr/>
          <p:nvPr/>
        </p:nvSpPr>
        <p:spPr>
          <a:xfrm>
            <a:off x="5319648" y="2673159"/>
            <a:ext cx="2685415" cy="506095"/>
          </a:xfrm>
          <a:custGeom>
            <a:avLst/>
            <a:gdLst/>
            <a:ahLst/>
            <a:cxnLst/>
            <a:rect l="l" t="t" r="r" b="b"/>
            <a:pathLst>
              <a:path w="2685415" h="506094">
                <a:moveTo>
                  <a:pt x="0" y="0"/>
                </a:moveTo>
                <a:lnTo>
                  <a:pt x="2685133" y="0"/>
                </a:lnTo>
                <a:lnTo>
                  <a:pt x="2685133" y="505777"/>
                </a:lnTo>
                <a:lnTo>
                  <a:pt x="0" y="505777"/>
                </a:lnTo>
                <a:lnTo>
                  <a:pt x="0" y="0"/>
                </a:lnTo>
                <a:close/>
              </a:path>
            </a:pathLst>
          </a:custGeom>
          <a:ln w="31750">
            <a:solidFill>
              <a:srgbClr val="0C8791"/>
            </a:solidFill>
          </a:ln>
        </p:spPr>
        <p:txBody>
          <a:bodyPr wrap="square" lIns="0" tIns="0" rIns="0" bIns="0" rtlCol="0"/>
          <a:lstStyle/>
          <a:p>
            <a:endParaRPr/>
          </a:p>
        </p:txBody>
      </p:sp>
      <p:grpSp>
        <p:nvGrpSpPr>
          <p:cNvPr id="17" name="object 17"/>
          <p:cNvGrpSpPr/>
          <p:nvPr/>
        </p:nvGrpSpPr>
        <p:grpSpPr>
          <a:xfrm>
            <a:off x="457472" y="3343611"/>
            <a:ext cx="1066800" cy="436245"/>
            <a:chOff x="457472" y="3343611"/>
            <a:chExt cx="1066800" cy="436245"/>
          </a:xfrm>
        </p:grpSpPr>
        <p:pic>
          <p:nvPicPr>
            <p:cNvPr id="18" name="object 18"/>
            <p:cNvPicPr/>
            <p:nvPr/>
          </p:nvPicPr>
          <p:blipFill>
            <a:blip r:embed="rId7" cstate="print"/>
            <a:stretch>
              <a:fillRect/>
            </a:stretch>
          </p:blipFill>
          <p:spPr>
            <a:xfrm>
              <a:off x="1106423" y="3377183"/>
              <a:ext cx="402336" cy="402335"/>
            </a:xfrm>
            <a:prstGeom prst="rect">
              <a:avLst/>
            </a:prstGeom>
          </p:spPr>
        </p:pic>
        <p:sp>
          <p:nvSpPr>
            <p:cNvPr id="19" name="object 19"/>
            <p:cNvSpPr/>
            <p:nvPr/>
          </p:nvSpPr>
          <p:spPr>
            <a:xfrm>
              <a:off x="473347" y="3359486"/>
              <a:ext cx="1035050" cy="109220"/>
            </a:xfrm>
            <a:custGeom>
              <a:avLst/>
              <a:gdLst/>
              <a:ahLst/>
              <a:cxnLst/>
              <a:rect l="l" t="t" r="r" b="b"/>
              <a:pathLst>
                <a:path w="1035050" h="109220">
                  <a:moveTo>
                    <a:pt x="0" y="0"/>
                  </a:moveTo>
                  <a:lnTo>
                    <a:pt x="1034482" y="0"/>
                  </a:lnTo>
                  <a:lnTo>
                    <a:pt x="1034482" y="108785"/>
                  </a:lnTo>
                  <a:lnTo>
                    <a:pt x="0" y="108785"/>
                  </a:lnTo>
                  <a:lnTo>
                    <a:pt x="0" y="0"/>
                  </a:lnTo>
                  <a:close/>
                </a:path>
              </a:pathLst>
            </a:custGeom>
            <a:ln w="31750">
              <a:solidFill>
                <a:srgbClr val="0C8791"/>
              </a:solidFill>
            </a:ln>
          </p:spPr>
          <p:txBody>
            <a:bodyPr wrap="square" lIns="0" tIns="0" rIns="0" bIns="0" rtlCol="0"/>
            <a:lstStyle/>
            <a:p>
              <a:endParaRPr/>
            </a:p>
          </p:txBody>
        </p:sp>
      </p:grpSp>
      <p:sp>
        <p:nvSpPr>
          <p:cNvPr id="20" name="object 20"/>
          <p:cNvSpPr txBox="1"/>
          <p:nvPr/>
        </p:nvSpPr>
        <p:spPr>
          <a:xfrm>
            <a:off x="73480" y="5023611"/>
            <a:ext cx="3519804" cy="1019175"/>
          </a:xfrm>
          <a:prstGeom prst="rect">
            <a:avLst/>
          </a:prstGeom>
        </p:spPr>
        <p:txBody>
          <a:bodyPr vert="horz" wrap="square" lIns="0" tIns="12700" rIns="0" bIns="0" rtlCol="0">
            <a:spAutoFit/>
          </a:bodyPr>
          <a:lstStyle/>
          <a:p>
            <a:pPr marL="38100">
              <a:lnSpc>
                <a:spcPct val="100000"/>
              </a:lnSpc>
              <a:spcBef>
                <a:spcPts val="100"/>
              </a:spcBef>
              <a:tabLst>
                <a:tab pos="932815" algn="l"/>
              </a:tabLst>
            </a:pPr>
            <a:r>
              <a:rPr sz="2400" u="sng" baseline="41666" dirty="0">
                <a:solidFill>
                  <a:srgbClr val="404040"/>
                </a:solidFill>
                <a:uFill>
                  <a:solidFill>
                    <a:srgbClr val="404040"/>
                  </a:solidFill>
                </a:uFill>
                <a:latin typeface="Calibri"/>
                <a:cs typeface="Calibri"/>
              </a:rPr>
              <a:t>Example:</a:t>
            </a:r>
            <a:r>
              <a:rPr sz="2400" baseline="41666" dirty="0">
                <a:solidFill>
                  <a:srgbClr val="404040"/>
                </a:solidFill>
                <a:latin typeface="Calibri"/>
                <a:cs typeface="Calibri"/>
              </a:rPr>
              <a:t>	</a:t>
            </a:r>
            <a:r>
              <a:rPr sz="1600" spc="5" dirty="0">
                <a:solidFill>
                  <a:srgbClr val="404040"/>
                </a:solidFill>
                <a:latin typeface="Calibri"/>
                <a:cs typeface="Calibri"/>
              </a:rPr>
              <a:t>Compliance</a:t>
            </a:r>
            <a:r>
              <a:rPr sz="1600" spc="-20" dirty="0">
                <a:solidFill>
                  <a:srgbClr val="404040"/>
                </a:solidFill>
                <a:latin typeface="Calibri"/>
                <a:cs typeface="Calibri"/>
              </a:rPr>
              <a:t> </a:t>
            </a:r>
            <a:r>
              <a:rPr sz="1600" spc="5" dirty="0">
                <a:solidFill>
                  <a:srgbClr val="404040"/>
                </a:solidFill>
                <a:latin typeface="Calibri"/>
                <a:cs typeface="Calibri"/>
              </a:rPr>
              <a:t>rule:</a:t>
            </a:r>
            <a:endParaRPr sz="1600">
              <a:latin typeface="Calibri"/>
              <a:cs typeface="Calibri"/>
            </a:endParaRPr>
          </a:p>
          <a:p>
            <a:pPr marL="932815" marR="30480">
              <a:lnSpc>
                <a:spcPct val="101899"/>
              </a:lnSpc>
              <a:spcBef>
                <a:spcPts val="35"/>
              </a:spcBef>
            </a:pPr>
            <a:r>
              <a:rPr sz="1600" spc="-5" dirty="0">
                <a:solidFill>
                  <a:srgbClr val="404040"/>
                </a:solidFill>
                <a:latin typeface="Calibri"/>
                <a:cs typeface="Calibri"/>
              </a:rPr>
              <a:t>Waiting </a:t>
            </a:r>
            <a:r>
              <a:rPr sz="1600" spc="5" dirty="0">
                <a:solidFill>
                  <a:srgbClr val="404040"/>
                </a:solidFill>
                <a:latin typeface="Calibri"/>
                <a:cs typeface="Calibri"/>
              </a:rPr>
              <a:t>time between </a:t>
            </a:r>
            <a:r>
              <a:rPr sz="1600" spc="-5" dirty="0">
                <a:solidFill>
                  <a:srgbClr val="404040"/>
                </a:solidFill>
                <a:latin typeface="Calibri"/>
                <a:cs typeface="Calibri"/>
              </a:rPr>
              <a:t>“Inform </a:t>
            </a:r>
            <a:r>
              <a:rPr sz="1600" spc="-350" dirty="0">
                <a:solidFill>
                  <a:srgbClr val="404040"/>
                </a:solidFill>
                <a:latin typeface="Calibri"/>
                <a:cs typeface="Calibri"/>
              </a:rPr>
              <a:t> </a:t>
            </a:r>
            <a:r>
              <a:rPr sz="1600" spc="20" dirty="0">
                <a:solidFill>
                  <a:srgbClr val="404040"/>
                </a:solidFill>
                <a:latin typeface="Calibri"/>
                <a:cs typeface="Calibri"/>
              </a:rPr>
              <a:t>User” </a:t>
            </a:r>
            <a:r>
              <a:rPr sz="1600" dirty="0">
                <a:solidFill>
                  <a:srgbClr val="404040"/>
                </a:solidFill>
                <a:latin typeface="Calibri"/>
                <a:cs typeface="Calibri"/>
              </a:rPr>
              <a:t>and “Repair </a:t>
            </a:r>
            <a:r>
              <a:rPr sz="1600" spc="5" dirty="0">
                <a:solidFill>
                  <a:srgbClr val="404040"/>
                </a:solidFill>
                <a:latin typeface="Calibri"/>
                <a:cs typeface="Calibri"/>
              </a:rPr>
              <a:t>(Simple)” </a:t>
            </a:r>
            <a:r>
              <a:rPr sz="1600" spc="10" dirty="0">
                <a:solidFill>
                  <a:srgbClr val="404040"/>
                </a:solidFill>
                <a:latin typeface="Calibri"/>
                <a:cs typeface="Calibri"/>
              </a:rPr>
              <a:t> </a:t>
            </a:r>
            <a:r>
              <a:rPr sz="1600" spc="5" dirty="0">
                <a:solidFill>
                  <a:srgbClr val="404040"/>
                </a:solidFill>
                <a:latin typeface="Calibri"/>
                <a:cs typeface="Calibri"/>
              </a:rPr>
              <a:t>should</a:t>
            </a:r>
            <a:r>
              <a:rPr sz="1600" dirty="0">
                <a:solidFill>
                  <a:srgbClr val="404040"/>
                </a:solidFill>
                <a:latin typeface="Calibri"/>
                <a:cs typeface="Calibri"/>
              </a:rPr>
              <a:t> not</a:t>
            </a:r>
            <a:r>
              <a:rPr sz="1600" spc="-5" dirty="0">
                <a:solidFill>
                  <a:srgbClr val="404040"/>
                </a:solidFill>
                <a:latin typeface="Calibri"/>
                <a:cs typeface="Calibri"/>
              </a:rPr>
              <a:t> </a:t>
            </a:r>
            <a:r>
              <a:rPr sz="1600" dirty="0">
                <a:solidFill>
                  <a:srgbClr val="404040"/>
                </a:solidFill>
                <a:latin typeface="Calibri"/>
                <a:cs typeface="Calibri"/>
              </a:rPr>
              <a:t>exceed 1</a:t>
            </a:r>
            <a:r>
              <a:rPr sz="1600" spc="5" dirty="0">
                <a:solidFill>
                  <a:srgbClr val="404040"/>
                </a:solidFill>
                <a:latin typeface="Calibri"/>
                <a:cs typeface="Calibri"/>
              </a:rPr>
              <a:t> </a:t>
            </a:r>
            <a:r>
              <a:rPr sz="1600" dirty="0">
                <a:solidFill>
                  <a:srgbClr val="404040"/>
                </a:solidFill>
                <a:latin typeface="Calibri"/>
                <a:cs typeface="Calibri"/>
              </a:rPr>
              <a:t>hours.</a:t>
            </a:r>
            <a:endParaRPr sz="1600">
              <a:latin typeface="Calibri"/>
              <a:cs typeface="Calibri"/>
            </a:endParaRPr>
          </a:p>
        </p:txBody>
      </p:sp>
      <p:sp>
        <p:nvSpPr>
          <p:cNvPr id="21" name="object 21"/>
          <p:cNvSpPr txBox="1"/>
          <p:nvPr/>
        </p:nvSpPr>
        <p:spPr>
          <a:xfrm>
            <a:off x="5128130" y="5023611"/>
            <a:ext cx="2517775" cy="1259840"/>
          </a:xfrm>
          <a:prstGeom prst="rect">
            <a:avLst/>
          </a:prstGeom>
        </p:spPr>
        <p:txBody>
          <a:bodyPr vert="horz" wrap="square" lIns="0" tIns="12700" rIns="0" bIns="0" rtlCol="0">
            <a:spAutoFit/>
          </a:bodyPr>
          <a:lstStyle/>
          <a:p>
            <a:pPr marL="12700">
              <a:lnSpc>
                <a:spcPct val="100000"/>
              </a:lnSpc>
              <a:spcBef>
                <a:spcPts val="100"/>
              </a:spcBef>
            </a:pPr>
            <a:r>
              <a:rPr sz="1600" spc="20" dirty="0">
                <a:solidFill>
                  <a:srgbClr val="404040"/>
                </a:solidFill>
                <a:latin typeface="Calibri"/>
                <a:cs typeface="Calibri"/>
              </a:rPr>
              <a:t>“Time</a:t>
            </a:r>
            <a:r>
              <a:rPr sz="1600" spc="-5" dirty="0">
                <a:solidFill>
                  <a:srgbClr val="404040"/>
                </a:solidFill>
                <a:latin typeface="Calibri"/>
                <a:cs typeface="Calibri"/>
              </a:rPr>
              <a:t> </a:t>
            </a:r>
            <a:r>
              <a:rPr sz="1600" dirty="0">
                <a:solidFill>
                  <a:srgbClr val="404040"/>
                </a:solidFill>
                <a:latin typeface="Calibri"/>
                <a:cs typeface="Calibri"/>
              </a:rPr>
              <a:t>Interval“</a:t>
            </a:r>
            <a:r>
              <a:rPr sz="1600" spc="-15" dirty="0">
                <a:solidFill>
                  <a:srgbClr val="404040"/>
                </a:solidFill>
                <a:latin typeface="Calibri"/>
                <a:cs typeface="Calibri"/>
              </a:rPr>
              <a:t> </a:t>
            </a:r>
            <a:r>
              <a:rPr sz="1600" dirty="0">
                <a:solidFill>
                  <a:srgbClr val="404040"/>
                </a:solidFill>
                <a:latin typeface="Calibri"/>
                <a:cs typeface="Calibri"/>
              </a:rPr>
              <a:t>Filter:</a:t>
            </a:r>
            <a:endParaRPr sz="1600">
              <a:latin typeface="Calibri"/>
              <a:cs typeface="Calibri"/>
            </a:endParaRPr>
          </a:p>
          <a:p>
            <a:pPr marL="12700" marR="5080">
              <a:lnSpc>
                <a:spcPct val="100800"/>
              </a:lnSpc>
              <a:spcBef>
                <a:spcPts val="55"/>
              </a:spcBef>
            </a:pPr>
            <a:r>
              <a:rPr sz="1600" dirty="0">
                <a:solidFill>
                  <a:srgbClr val="404040"/>
                </a:solidFill>
                <a:latin typeface="Calibri"/>
                <a:cs typeface="Calibri"/>
              </a:rPr>
              <a:t>&gt;</a:t>
            </a:r>
            <a:r>
              <a:rPr sz="1600" spc="10" dirty="0">
                <a:solidFill>
                  <a:srgbClr val="404040"/>
                </a:solidFill>
                <a:latin typeface="Calibri"/>
                <a:cs typeface="Calibri"/>
              </a:rPr>
              <a:t> </a:t>
            </a:r>
            <a:r>
              <a:rPr sz="1600" dirty="0">
                <a:solidFill>
                  <a:srgbClr val="404040"/>
                </a:solidFill>
                <a:latin typeface="Calibri"/>
                <a:cs typeface="Calibri"/>
              </a:rPr>
              <a:t>1</a:t>
            </a:r>
            <a:r>
              <a:rPr sz="1600" spc="5" dirty="0">
                <a:solidFill>
                  <a:srgbClr val="404040"/>
                </a:solidFill>
                <a:latin typeface="Calibri"/>
                <a:cs typeface="Calibri"/>
              </a:rPr>
              <a:t> </a:t>
            </a:r>
            <a:r>
              <a:rPr sz="1600" spc="-25" dirty="0">
                <a:solidFill>
                  <a:srgbClr val="404040"/>
                </a:solidFill>
                <a:latin typeface="Calibri"/>
                <a:cs typeface="Calibri"/>
              </a:rPr>
              <a:t>hour,</a:t>
            </a:r>
            <a:r>
              <a:rPr sz="1600" spc="-5" dirty="0">
                <a:solidFill>
                  <a:srgbClr val="404040"/>
                </a:solidFill>
                <a:latin typeface="Calibri"/>
                <a:cs typeface="Calibri"/>
              </a:rPr>
              <a:t> </a:t>
            </a:r>
            <a:r>
              <a:rPr sz="1600" spc="5" dirty="0">
                <a:solidFill>
                  <a:srgbClr val="404040"/>
                </a:solidFill>
                <a:latin typeface="Calibri"/>
                <a:cs typeface="Calibri"/>
              </a:rPr>
              <a:t>so</a:t>
            </a:r>
            <a:r>
              <a:rPr sz="1600" dirty="0">
                <a:solidFill>
                  <a:srgbClr val="404040"/>
                </a:solidFill>
                <a:latin typeface="Calibri"/>
                <a:cs typeface="Calibri"/>
              </a:rPr>
              <a:t> </a:t>
            </a:r>
            <a:r>
              <a:rPr sz="1600" spc="-5" dirty="0">
                <a:solidFill>
                  <a:srgbClr val="404040"/>
                </a:solidFill>
                <a:latin typeface="Calibri"/>
                <a:cs typeface="Calibri"/>
              </a:rPr>
              <a:t>that </a:t>
            </a:r>
            <a:r>
              <a:rPr sz="1600" dirty="0">
                <a:solidFill>
                  <a:srgbClr val="404040"/>
                </a:solidFill>
                <a:latin typeface="Calibri"/>
                <a:cs typeface="Calibri"/>
              </a:rPr>
              <a:t>only</a:t>
            </a:r>
            <a:r>
              <a:rPr sz="1600" spc="10" dirty="0">
                <a:solidFill>
                  <a:srgbClr val="404040"/>
                </a:solidFill>
                <a:latin typeface="Calibri"/>
                <a:cs typeface="Calibri"/>
              </a:rPr>
              <a:t> </a:t>
            </a:r>
            <a:r>
              <a:rPr sz="1600" dirty="0">
                <a:solidFill>
                  <a:srgbClr val="404040"/>
                </a:solidFill>
                <a:latin typeface="Calibri"/>
                <a:cs typeface="Calibri"/>
              </a:rPr>
              <a:t>those </a:t>
            </a:r>
            <a:r>
              <a:rPr sz="1600" spc="5" dirty="0">
                <a:solidFill>
                  <a:srgbClr val="404040"/>
                </a:solidFill>
                <a:latin typeface="Calibri"/>
                <a:cs typeface="Calibri"/>
              </a:rPr>
              <a:t> cases</a:t>
            </a:r>
            <a:r>
              <a:rPr sz="1600" dirty="0">
                <a:solidFill>
                  <a:srgbClr val="404040"/>
                </a:solidFill>
                <a:latin typeface="Calibri"/>
                <a:cs typeface="Calibri"/>
              </a:rPr>
              <a:t> </a:t>
            </a:r>
            <a:r>
              <a:rPr sz="1600" spc="-5" dirty="0">
                <a:solidFill>
                  <a:srgbClr val="404040"/>
                </a:solidFill>
                <a:latin typeface="Calibri"/>
                <a:cs typeface="Calibri"/>
              </a:rPr>
              <a:t>are</a:t>
            </a:r>
            <a:r>
              <a:rPr sz="1600" spc="10" dirty="0">
                <a:solidFill>
                  <a:srgbClr val="404040"/>
                </a:solidFill>
                <a:latin typeface="Calibri"/>
                <a:cs typeface="Calibri"/>
              </a:rPr>
              <a:t> </a:t>
            </a:r>
            <a:r>
              <a:rPr sz="1600" spc="-5" dirty="0">
                <a:solidFill>
                  <a:srgbClr val="404040"/>
                </a:solidFill>
                <a:latin typeface="Calibri"/>
                <a:cs typeface="Calibri"/>
              </a:rPr>
              <a:t>retained that </a:t>
            </a:r>
            <a:r>
              <a:rPr sz="1600" dirty="0">
                <a:solidFill>
                  <a:srgbClr val="404040"/>
                </a:solidFill>
                <a:latin typeface="Calibri"/>
                <a:cs typeface="Calibri"/>
              </a:rPr>
              <a:t>do not </a:t>
            </a:r>
            <a:r>
              <a:rPr sz="1600" spc="-350" dirty="0">
                <a:solidFill>
                  <a:srgbClr val="404040"/>
                </a:solidFill>
                <a:latin typeface="Calibri"/>
                <a:cs typeface="Calibri"/>
              </a:rPr>
              <a:t> </a:t>
            </a:r>
            <a:r>
              <a:rPr sz="1600" spc="5" dirty="0">
                <a:solidFill>
                  <a:srgbClr val="404040"/>
                </a:solidFill>
                <a:latin typeface="Calibri"/>
                <a:cs typeface="Calibri"/>
              </a:rPr>
              <a:t>comply with </a:t>
            </a:r>
            <a:r>
              <a:rPr sz="1600" dirty="0">
                <a:solidFill>
                  <a:srgbClr val="404040"/>
                </a:solidFill>
                <a:latin typeface="Calibri"/>
                <a:cs typeface="Calibri"/>
              </a:rPr>
              <a:t>the </a:t>
            </a:r>
            <a:r>
              <a:rPr sz="1600" spc="5" dirty="0">
                <a:solidFill>
                  <a:srgbClr val="404040"/>
                </a:solidFill>
                <a:latin typeface="Calibri"/>
                <a:cs typeface="Calibri"/>
              </a:rPr>
              <a:t>compliance </a:t>
            </a:r>
            <a:r>
              <a:rPr sz="1600" spc="10" dirty="0">
                <a:solidFill>
                  <a:srgbClr val="404040"/>
                </a:solidFill>
                <a:latin typeface="Calibri"/>
                <a:cs typeface="Calibri"/>
              </a:rPr>
              <a:t> </a:t>
            </a:r>
            <a:r>
              <a:rPr sz="1600" spc="5" dirty="0">
                <a:solidFill>
                  <a:srgbClr val="404040"/>
                </a:solidFill>
                <a:latin typeface="Calibri"/>
                <a:cs typeface="Calibri"/>
              </a:rPr>
              <a:t>rule.</a:t>
            </a:r>
            <a:endParaRPr sz="1600">
              <a:latin typeface="Calibri"/>
              <a:cs typeface="Calibri"/>
            </a:endParaRPr>
          </a:p>
        </p:txBody>
      </p:sp>
      <p:pic>
        <p:nvPicPr>
          <p:cNvPr id="22" name="object 22"/>
          <p:cNvPicPr/>
          <p:nvPr/>
        </p:nvPicPr>
        <p:blipFill>
          <a:blip r:embed="rId8" cstate="print"/>
          <a:stretch>
            <a:fillRect/>
          </a:stretch>
        </p:blipFill>
        <p:spPr>
          <a:xfrm>
            <a:off x="7760320" y="4444930"/>
            <a:ext cx="3189775" cy="1028959"/>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7076" y="940930"/>
            <a:ext cx="10541635" cy="5837555"/>
            <a:chOff x="327076" y="940930"/>
            <a:chExt cx="10541635" cy="5837555"/>
          </a:xfrm>
        </p:grpSpPr>
        <p:sp>
          <p:nvSpPr>
            <p:cNvPr id="3" name="object 3"/>
            <p:cNvSpPr/>
            <p:nvPr/>
          </p:nvSpPr>
          <p:spPr>
            <a:xfrm>
              <a:off x="327075" y="2016594"/>
              <a:ext cx="10528300" cy="376555"/>
            </a:xfrm>
            <a:custGeom>
              <a:avLst/>
              <a:gdLst/>
              <a:ahLst/>
              <a:cxnLst/>
              <a:rect l="l" t="t" r="r" b="b"/>
              <a:pathLst>
                <a:path w="10528300" h="376555">
                  <a:moveTo>
                    <a:pt x="10528287" y="0"/>
                  </a:moveTo>
                  <a:lnTo>
                    <a:pt x="353047" y="0"/>
                  </a:lnTo>
                  <a:lnTo>
                    <a:pt x="0" y="0"/>
                  </a:lnTo>
                  <a:lnTo>
                    <a:pt x="0" y="376491"/>
                  </a:lnTo>
                  <a:lnTo>
                    <a:pt x="353047" y="376491"/>
                  </a:lnTo>
                  <a:lnTo>
                    <a:pt x="10528287" y="376491"/>
                  </a:lnTo>
                  <a:lnTo>
                    <a:pt x="10528287" y="0"/>
                  </a:lnTo>
                  <a:close/>
                </a:path>
              </a:pathLst>
            </a:custGeom>
            <a:solidFill>
              <a:srgbClr val="F2F2F2"/>
            </a:solidFill>
          </p:spPr>
          <p:txBody>
            <a:bodyPr wrap="square" lIns="0" tIns="0" rIns="0" bIns="0" rtlCol="0"/>
            <a:lstStyle/>
            <a:p>
              <a:endParaRPr/>
            </a:p>
          </p:txBody>
        </p:sp>
        <p:sp>
          <p:nvSpPr>
            <p:cNvPr id="4" name="object 4"/>
            <p:cNvSpPr/>
            <p:nvPr/>
          </p:nvSpPr>
          <p:spPr>
            <a:xfrm>
              <a:off x="487967" y="2016593"/>
              <a:ext cx="384810" cy="376555"/>
            </a:xfrm>
            <a:custGeom>
              <a:avLst/>
              <a:gdLst/>
              <a:ahLst/>
              <a:cxnLst/>
              <a:rect l="l" t="t" r="r" b="b"/>
              <a:pathLst>
                <a:path w="384809" h="376555">
                  <a:moveTo>
                    <a:pt x="196085" y="0"/>
                  </a:moveTo>
                  <a:lnTo>
                    <a:pt x="0" y="0"/>
                  </a:lnTo>
                  <a:lnTo>
                    <a:pt x="188241" y="188241"/>
                  </a:lnTo>
                  <a:lnTo>
                    <a:pt x="0" y="376482"/>
                  </a:lnTo>
                  <a:lnTo>
                    <a:pt x="196085" y="376482"/>
                  </a:lnTo>
                  <a:lnTo>
                    <a:pt x="384326" y="188241"/>
                  </a:lnTo>
                  <a:lnTo>
                    <a:pt x="196085" y="0"/>
                  </a:lnTo>
                  <a:close/>
                </a:path>
              </a:pathLst>
            </a:custGeom>
            <a:solidFill>
              <a:srgbClr val="0C8791"/>
            </a:solidFill>
          </p:spPr>
          <p:txBody>
            <a:bodyPr wrap="square" lIns="0" tIns="0" rIns="0" bIns="0" rtlCol="0"/>
            <a:lstStyle/>
            <a:p>
              <a:endParaRPr/>
            </a:p>
          </p:txBody>
        </p:sp>
        <p:pic>
          <p:nvPicPr>
            <p:cNvPr id="5" name="object 5"/>
            <p:cNvPicPr/>
            <p:nvPr/>
          </p:nvPicPr>
          <p:blipFill>
            <a:blip r:embed="rId2" cstate="print"/>
            <a:stretch>
              <a:fillRect/>
            </a:stretch>
          </p:blipFill>
          <p:spPr>
            <a:xfrm>
              <a:off x="563879" y="1990343"/>
              <a:ext cx="426720" cy="429767"/>
            </a:xfrm>
            <a:prstGeom prst="rect">
              <a:avLst/>
            </a:prstGeom>
          </p:spPr>
        </p:pic>
        <p:sp>
          <p:nvSpPr>
            <p:cNvPr id="6" name="object 6"/>
            <p:cNvSpPr/>
            <p:nvPr/>
          </p:nvSpPr>
          <p:spPr>
            <a:xfrm>
              <a:off x="632021" y="2058929"/>
              <a:ext cx="292100" cy="292100"/>
            </a:xfrm>
            <a:custGeom>
              <a:avLst/>
              <a:gdLst/>
              <a:ahLst/>
              <a:cxnLst/>
              <a:rect l="l" t="t" r="r" b="b"/>
              <a:pathLst>
                <a:path w="292100" h="292100">
                  <a:moveTo>
                    <a:pt x="145905" y="0"/>
                  </a:moveTo>
                  <a:lnTo>
                    <a:pt x="0" y="0"/>
                  </a:lnTo>
                  <a:lnTo>
                    <a:pt x="145905" y="145905"/>
                  </a:lnTo>
                  <a:lnTo>
                    <a:pt x="0" y="291810"/>
                  </a:lnTo>
                  <a:lnTo>
                    <a:pt x="145905" y="291810"/>
                  </a:lnTo>
                  <a:lnTo>
                    <a:pt x="291810" y="145905"/>
                  </a:lnTo>
                  <a:lnTo>
                    <a:pt x="145905" y="0"/>
                  </a:lnTo>
                  <a:close/>
                </a:path>
              </a:pathLst>
            </a:custGeom>
            <a:solidFill>
              <a:srgbClr val="0C8791"/>
            </a:solidFill>
          </p:spPr>
          <p:txBody>
            <a:bodyPr wrap="square" lIns="0" tIns="0" rIns="0" bIns="0" rtlCol="0"/>
            <a:lstStyle/>
            <a:p>
              <a:endParaRPr/>
            </a:p>
          </p:txBody>
        </p:sp>
      </p:grpSp>
      <p:sp>
        <p:nvSpPr>
          <p:cNvPr id="7" name="object 7"/>
          <p:cNvSpPr txBox="1">
            <a:spLocks noGrp="1"/>
          </p:cNvSpPr>
          <p:nvPr>
            <p:ph type="title"/>
          </p:nvPr>
        </p:nvSpPr>
        <p:spPr>
          <a:xfrm>
            <a:off x="640199" y="373380"/>
            <a:ext cx="5179695" cy="513080"/>
          </a:xfrm>
          <a:prstGeom prst="rect">
            <a:avLst/>
          </a:prstGeom>
        </p:spPr>
        <p:txBody>
          <a:bodyPr vert="horz" wrap="square" lIns="0" tIns="12700" rIns="0" bIns="0" rtlCol="0">
            <a:spAutoFit/>
          </a:bodyPr>
          <a:lstStyle/>
          <a:p>
            <a:pPr marL="12700">
              <a:lnSpc>
                <a:spcPct val="100000"/>
              </a:lnSpc>
              <a:spcBef>
                <a:spcPts val="100"/>
              </a:spcBef>
            </a:pPr>
            <a:r>
              <a:rPr spc="-45" dirty="0"/>
              <a:t>Temporal</a:t>
            </a:r>
            <a:r>
              <a:rPr spc="-40" dirty="0"/>
              <a:t> </a:t>
            </a:r>
            <a:r>
              <a:rPr dirty="0"/>
              <a:t>Compliance</a:t>
            </a:r>
            <a:r>
              <a:rPr spc="-40" dirty="0"/>
              <a:t> </a:t>
            </a:r>
            <a:r>
              <a:rPr dirty="0"/>
              <a:t>Checking</a:t>
            </a:r>
          </a:p>
        </p:txBody>
      </p:sp>
      <p:sp>
        <p:nvSpPr>
          <p:cNvPr id="8" name="object 8"/>
          <p:cNvSpPr txBox="1"/>
          <p:nvPr/>
        </p:nvSpPr>
        <p:spPr>
          <a:xfrm>
            <a:off x="388727" y="2039620"/>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1</a:t>
            </a:r>
            <a:endParaRPr sz="1600">
              <a:latin typeface="Calibri"/>
              <a:cs typeface="Calibri"/>
            </a:endParaRPr>
          </a:p>
        </p:txBody>
      </p:sp>
      <p:sp>
        <p:nvSpPr>
          <p:cNvPr id="9" name="object 9"/>
          <p:cNvSpPr txBox="1"/>
          <p:nvPr/>
        </p:nvSpPr>
        <p:spPr>
          <a:xfrm>
            <a:off x="7991799" y="3395979"/>
            <a:ext cx="2606040" cy="1753870"/>
          </a:xfrm>
          <a:prstGeom prst="rect">
            <a:avLst/>
          </a:prstGeom>
        </p:spPr>
        <p:txBody>
          <a:bodyPr vert="horz" wrap="square" lIns="0" tIns="9525" rIns="0" bIns="0" rtlCol="0">
            <a:spAutoFit/>
          </a:bodyPr>
          <a:lstStyle/>
          <a:p>
            <a:pPr marL="12700" marR="91440">
              <a:lnSpc>
                <a:spcPct val="101299"/>
              </a:lnSpc>
              <a:spcBef>
                <a:spcPts val="75"/>
              </a:spcBef>
            </a:pPr>
            <a:r>
              <a:rPr sz="1600" dirty="0">
                <a:solidFill>
                  <a:srgbClr val="404040"/>
                </a:solidFill>
                <a:latin typeface="Calibri"/>
                <a:cs typeface="Calibri"/>
              </a:rPr>
              <a:t>Performance filter can </a:t>
            </a:r>
            <a:r>
              <a:rPr sz="1600" spc="5" dirty="0">
                <a:solidFill>
                  <a:srgbClr val="404040"/>
                </a:solidFill>
                <a:latin typeface="Calibri"/>
                <a:cs typeface="Calibri"/>
              </a:rPr>
              <a:t>help </a:t>
            </a:r>
            <a:r>
              <a:rPr sz="1600" spc="-10" dirty="0">
                <a:solidFill>
                  <a:srgbClr val="404040"/>
                </a:solidFill>
                <a:latin typeface="Calibri"/>
                <a:cs typeface="Calibri"/>
              </a:rPr>
              <a:t>to </a:t>
            </a:r>
            <a:r>
              <a:rPr sz="1600" spc="-350" dirty="0">
                <a:solidFill>
                  <a:srgbClr val="404040"/>
                </a:solidFill>
                <a:latin typeface="Calibri"/>
                <a:cs typeface="Calibri"/>
              </a:rPr>
              <a:t> </a:t>
            </a:r>
            <a:r>
              <a:rPr sz="1600" spc="5" dirty="0">
                <a:solidFill>
                  <a:srgbClr val="404040"/>
                </a:solidFill>
                <a:latin typeface="Calibri"/>
                <a:cs typeface="Calibri"/>
              </a:rPr>
              <a:t>check</a:t>
            </a:r>
            <a:r>
              <a:rPr sz="1600" dirty="0">
                <a:solidFill>
                  <a:srgbClr val="404040"/>
                </a:solidFill>
                <a:latin typeface="Calibri"/>
                <a:cs typeface="Calibri"/>
              </a:rPr>
              <a:t> </a:t>
            </a:r>
            <a:r>
              <a:rPr sz="1600" spc="-10" dirty="0">
                <a:solidFill>
                  <a:srgbClr val="404040"/>
                </a:solidFill>
                <a:latin typeface="Calibri"/>
                <a:cs typeface="Calibri"/>
              </a:rPr>
              <a:t>for</a:t>
            </a:r>
            <a:r>
              <a:rPr sz="1600" dirty="0">
                <a:solidFill>
                  <a:srgbClr val="404040"/>
                </a:solidFill>
                <a:latin typeface="Calibri"/>
                <a:cs typeface="Calibri"/>
              </a:rPr>
              <a:t> </a:t>
            </a:r>
            <a:r>
              <a:rPr sz="1600" spc="5" dirty="0">
                <a:solidFill>
                  <a:srgbClr val="404040"/>
                </a:solidFill>
                <a:latin typeface="Calibri"/>
                <a:cs typeface="Calibri"/>
              </a:rPr>
              <a:t>end-to-end</a:t>
            </a:r>
            <a:r>
              <a:rPr sz="1600" dirty="0">
                <a:solidFill>
                  <a:srgbClr val="404040"/>
                </a:solidFill>
                <a:latin typeface="Calibri"/>
                <a:cs typeface="Calibri"/>
              </a:rPr>
              <a:t> </a:t>
            </a:r>
            <a:r>
              <a:rPr sz="1600" spc="10" dirty="0">
                <a:solidFill>
                  <a:srgbClr val="404040"/>
                </a:solidFill>
                <a:latin typeface="Calibri"/>
                <a:cs typeface="Calibri"/>
              </a:rPr>
              <a:t>SLA </a:t>
            </a:r>
            <a:r>
              <a:rPr sz="1600" spc="15" dirty="0">
                <a:solidFill>
                  <a:srgbClr val="404040"/>
                </a:solidFill>
                <a:latin typeface="Calibri"/>
                <a:cs typeface="Calibri"/>
              </a:rPr>
              <a:t> </a:t>
            </a:r>
            <a:r>
              <a:rPr sz="1600" dirty="0">
                <a:solidFill>
                  <a:srgbClr val="404040"/>
                </a:solidFill>
                <a:latin typeface="Calibri"/>
                <a:cs typeface="Calibri"/>
              </a:rPr>
              <a:t>violations.</a:t>
            </a:r>
            <a:endParaRPr sz="1600">
              <a:latin typeface="Calibri"/>
              <a:cs typeface="Calibri"/>
            </a:endParaRPr>
          </a:p>
          <a:p>
            <a:pPr>
              <a:lnSpc>
                <a:spcPct val="100000"/>
              </a:lnSpc>
              <a:spcBef>
                <a:spcPts val="10"/>
              </a:spcBef>
            </a:pPr>
            <a:endParaRPr sz="1600">
              <a:latin typeface="Calibri"/>
              <a:cs typeface="Calibri"/>
            </a:endParaRPr>
          </a:p>
          <a:p>
            <a:pPr marL="12700" marR="5080" algn="just">
              <a:lnSpc>
                <a:spcPct val="101299"/>
              </a:lnSpc>
            </a:pPr>
            <a:r>
              <a:rPr sz="1600" spc="-5" dirty="0">
                <a:latin typeface="Calibri"/>
                <a:cs typeface="Calibri"/>
              </a:rPr>
              <a:t>For </a:t>
            </a:r>
            <a:r>
              <a:rPr sz="1600" dirty="0">
                <a:latin typeface="Calibri"/>
                <a:cs typeface="Calibri"/>
              </a:rPr>
              <a:t>example, </a:t>
            </a:r>
            <a:r>
              <a:rPr sz="1600" spc="-5" dirty="0">
                <a:latin typeface="Calibri"/>
                <a:cs typeface="Calibri"/>
              </a:rPr>
              <a:t>retain </a:t>
            </a:r>
            <a:r>
              <a:rPr sz="1600" dirty="0">
                <a:latin typeface="Calibri"/>
                <a:cs typeface="Calibri"/>
              </a:rPr>
              <a:t>only those </a:t>
            </a:r>
            <a:r>
              <a:rPr sz="1600" spc="5" dirty="0">
                <a:latin typeface="Calibri"/>
                <a:cs typeface="Calibri"/>
              </a:rPr>
              <a:t> cases </a:t>
            </a:r>
            <a:r>
              <a:rPr sz="1600" spc="-5" dirty="0">
                <a:latin typeface="Calibri"/>
                <a:cs typeface="Calibri"/>
              </a:rPr>
              <a:t>that </a:t>
            </a:r>
            <a:r>
              <a:rPr sz="1600" dirty="0">
                <a:latin typeface="Calibri"/>
                <a:cs typeface="Calibri"/>
              </a:rPr>
              <a:t>gets completed in </a:t>
            </a:r>
            <a:r>
              <a:rPr sz="1600" spc="-5" dirty="0">
                <a:latin typeface="Calibri"/>
                <a:cs typeface="Calibri"/>
              </a:rPr>
              <a:t>at </a:t>
            </a:r>
            <a:r>
              <a:rPr sz="1600" spc="-350" dirty="0">
                <a:latin typeface="Calibri"/>
                <a:cs typeface="Calibri"/>
              </a:rPr>
              <a:t> </a:t>
            </a:r>
            <a:r>
              <a:rPr sz="1600" dirty="0">
                <a:latin typeface="Calibri"/>
                <a:cs typeface="Calibri"/>
              </a:rPr>
              <a:t>most</a:t>
            </a:r>
            <a:r>
              <a:rPr sz="1600" spc="-5" dirty="0">
                <a:latin typeface="Calibri"/>
                <a:cs typeface="Calibri"/>
              </a:rPr>
              <a:t> </a:t>
            </a:r>
            <a:r>
              <a:rPr sz="1600" dirty="0">
                <a:latin typeface="Calibri"/>
                <a:cs typeface="Calibri"/>
              </a:rPr>
              <a:t>1</a:t>
            </a:r>
            <a:r>
              <a:rPr sz="1600" spc="10" dirty="0">
                <a:latin typeface="Calibri"/>
                <a:cs typeface="Calibri"/>
              </a:rPr>
              <a:t> </a:t>
            </a:r>
            <a:r>
              <a:rPr sz="1600" spc="-30" dirty="0">
                <a:latin typeface="Calibri"/>
                <a:cs typeface="Calibri"/>
              </a:rPr>
              <a:t>hour.</a:t>
            </a:r>
            <a:endParaRPr sz="1600">
              <a:latin typeface="Calibri"/>
              <a:cs typeface="Calibri"/>
            </a:endParaRPr>
          </a:p>
        </p:txBody>
      </p:sp>
      <p:sp>
        <p:nvSpPr>
          <p:cNvPr id="10" name="object 10"/>
          <p:cNvSpPr txBox="1"/>
          <p:nvPr/>
        </p:nvSpPr>
        <p:spPr>
          <a:xfrm>
            <a:off x="1091366" y="2073147"/>
            <a:ext cx="560895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Prescribed</a:t>
            </a:r>
            <a:r>
              <a:rPr sz="1600" spc="5" dirty="0">
                <a:solidFill>
                  <a:srgbClr val="404040"/>
                </a:solidFill>
                <a:latin typeface="Calibri"/>
                <a:cs typeface="Calibri"/>
              </a:rPr>
              <a:t> time</a:t>
            </a:r>
            <a:r>
              <a:rPr sz="1600" spc="20" dirty="0">
                <a:solidFill>
                  <a:srgbClr val="404040"/>
                </a:solidFill>
                <a:latin typeface="Calibri"/>
                <a:cs typeface="Calibri"/>
              </a:rPr>
              <a:t> </a:t>
            </a:r>
            <a:r>
              <a:rPr sz="1600" dirty="0">
                <a:solidFill>
                  <a:srgbClr val="404040"/>
                </a:solidFill>
                <a:latin typeface="Calibri"/>
                <a:cs typeface="Calibri"/>
              </a:rPr>
              <a:t>frame:</a:t>
            </a:r>
            <a:r>
              <a:rPr sz="1600" spc="10" dirty="0">
                <a:solidFill>
                  <a:srgbClr val="404040"/>
                </a:solidFill>
                <a:latin typeface="Calibri"/>
                <a:cs typeface="Calibri"/>
              </a:rPr>
              <a:t> </a:t>
            </a:r>
            <a:r>
              <a:rPr sz="1600" spc="5" dirty="0">
                <a:solidFill>
                  <a:srgbClr val="404040"/>
                </a:solidFill>
                <a:latin typeface="Calibri"/>
                <a:cs typeface="Calibri"/>
              </a:rPr>
              <a:t>Has</a:t>
            </a:r>
            <a:r>
              <a:rPr sz="1600" spc="15" dirty="0">
                <a:solidFill>
                  <a:srgbClr val="404040"/>
                </a:solidFill>
                <a:latin typeface="Calibri"/>
                <a:cs typeface="Calibri"/>
              </a:rPr>
              <a:t> </a:t>
            </a:r>
            <a:r>
              <a:rPr sz="1600" dirty="0">
                <a:solidFill>
                  <a:srgbClr val="404040"/>
                </a:solidFill>
                <a:latin typeface="Calibri"/>
                <a:cs typeface="Calibri"/>
              </a:rPr>
              <a:t>the</a:t>
            </a:r>
            <a:r>
              <a:rPr sz="1600" spc="10" dirty="0">
                <a:solidFill>
                  <a:srgbClr val="404040"/>
                </a:solidFill>
                <a:latin typeface="Calibri"/>
                <a:cs typeface="Calibri"/>
              </a:rPr>
              <a:t> </a:t>
            </a:r>
            <a:r>
              <a:rPr sz="1600" dirty="0">
                <a:solidFill>
                  <a:srgbClr val="404040"/>
                </a:solidFill>
                <a:latin typeface="Calibri"/>
                <a:cs typeface="Calibri"/>
              </a:rPr>
              <a:t>given</a:t>
            </a:r>
            <a:r>
              <a:rPr sz="1600" spc="10" dirty="0">
                <a:solidFill>
                  <a:srgbClr val="404040"/>
                </a:solidFill>
                <a:latin typeface="Calibri"/>
                <a:cs typeface="Calibri"/>
              </a:rPr>
              <a:t> </a:t>
            </a:r>
            <a:r>
              <a:rPr sz="1600" spc="5" dirty="0">
                <a:solidFill>
                  <a:srgbClr val="404040"/>
                </a:solidFill>
                <a:latin typeface="Calibri"/>
                <a:cs typeface="Calibri"/>
              </a:rPr>
              <a:t>time</a:t>
            </a:r>
            <a:r>
              <a:rPr sz="1600" spc="20" dirty="0">
                <a:solidFill>
                  <a:srgbClr val="404040"/>
                </a:solidFill>
                <a:latin typeface="Calibri"/>
                <a:cs typeface="Calibri"/>
              </a:rPr>
              <a:t> </a:t>
            </a:r>
            <a:r>
              <a:rPr sz="1600" dirty="0">
                <a:solidFill>
                  <a:srgbClr val="404040"/>
                </a:solidFill>
                <a:latin typeface="Calibri"/>
                <a:cs typeface="Calibri"/>
              </a:rPr>
              <a:t>frame</a:t>
            </a:r>
            <a:r>
              <a:rPr sz="1600" spc="20" dirty="0">
                <a:solidFill>
                  <a:srgbClr val="404040"/>
                </a:solidFill>
                <a:latin typeface="Calibri"/>
                <a:cs typeface="Calibri"/>
              </a:rPr>
              <a:t> </a:t>
            </a:r>
            <a:r>
              <a:rPr sz="1600" spc="5" dirty="0">
                <a:solidFill>
                  <a:srgbClr val="404040"/>
                </a:solidFill>
                <a:latin typeface="Calibri"/>
                <a:cs typeface="Calibri"/>
              </a:rPr>
              <a:t>been </a:t>
            </a:r>
            <a:r>
              <a:rPr sz="1600" dirty="0">
                <a:solidFill>
                  <a:srgbClr val="404040"/>
                </a:solidFill>
                <a:latin typeface="Calibri"/>
                <a:cs typeface="Calibri"/>
              </a:rPr>
              <a:t>adhered</a:t>
            </a:r>
            <a:r>
              <a:rPr sz="1600" spc="10" dirty="0">
                <a:solidFill>
                  <a:srgbClr val="404040"/>
                </a:solidFill>
                <a:latin typeface="Calibri"/>
                <a:cs typeface="Calibri"/>
              </a:rPr>
              <a:t> </a:t>
            </a:r>
            <a:r>
              <a:rPr sz="1600" spc="-5" dirty="0">
                <a:solidFill>
                  <a:srgbClr val="404040"/>
                </a:solidFill>
                <a:latin typeface="Calibri"/>
                <a:cs typeface="Calibri"/>
              </a:rPr>
              <a:t>to?</a:t>
            </a:r>
            <a:endParaRPr sz="1600">
              <a:latin typeface="Calibri"/>
              <a:cs typeface="Calibri"/>
            </a:endParaRPr>
          </a:p>
        </p:txBody>
      </p:sp>
      <p:pic>
        <p:nvPicPr>
          <p:cNvPr id="11" name="object 11"/>
          <p:cNvPicPr/>
          <p:nvPr/>
        </p:nvPicPr>
        <p:blipFill>
          <a:blip r:embed="rId3" cstate="print"/>
          <a:stretch>
            <a:fillRect/>
          </a:stretch>
        </p:blipFill>
        <p:spPr>
          <a:xfrm>
            <a:off x="327075" y="2584538"/>
            <a:ext cx="7057673" cy="34391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768B88-3D3C-471E-B984-C9B604627797}"/>
              </a:ext>
            </a:extLst>
          </p:cNvPr>
          <p:cNvSpPr>
            <a:spLocks noGrp="1"/>
          </p:cNvSpPr>
          <p:nvPr>
            <p:ph type="body" idx="1"/>
          </p:nvPr>
        </p:nvSpPr>
        <p:spPr>
          <a:xfrm>
            <a:off x="337611" y="1459484"/>
            <a:ext cx="10412939" cy="2215991"/>
          </a:xfrm>
        </p:spPr>
        <p:txBody>
          <a:bodyPr/>
          <a:lstStyle/>
          <a:p>
            <a:pPr algn="l"/>
            <a:r>
              <a:rPr lang="en-US" sz="1800" b="0" i="0" u="none" strike="noStrike" baseline="0" dirty="0">
                <a:solidFill>
                  <a:srgbClr val="000000"/>
                </a:solidFill>
                <a:latin typeface="QxpmdkTimes-Roman"/>
              </a:rPr>
              <a:t>Based on second principle, each task in the process must have all input needed for the task to start and output generated by that task. </a:t>
            </a:r>
          </a:p>
          <a:p>
            <a:pPr algn="l"/>
            <a:r>
              <a:rPr lang="en-US" dirty="0">
                <a:solidFill>
                  <a:srgbClr val="000000"/>
                </a:solidFill>
                <a:latin typeface="QxpmdkTimes-Roman"/>
              </a:rPr>
              <a:t>Ex: </a:t>
            </a:r>
            <a:r>
              <a:rPr lang="en-US" sz="1800" b="0" i="0" u="none" strike="noStrike" baseline="0" dirty="0">
                <a:solidFill>
                  <a:srgbClr val="000000"/>
                </a:solidFill>
                <a:latin typeface="QxpmdkTimes-Roman"/>
              </a:rPr>
              <a:t>“Request raw materials from Supplier 1(2)” needs list of raw materials to be ordered as input.</a:t>
            </a:r>
          </a:p>
          <a:p>
            <a:pPr algn="l"/>
            <a:r>
              <a:rPr lang="en-US" sz="1800" b="0" i="0" u="none" strike="noStrike" baseline="0" dirty="0">
                <a:solidFill>
                  <a:srgbClr val="000000"/>
                </a:solidFill>
                <a:latin typeface="QxpmdkTimes-Roman"/>
              </a:rPr>
              <a:t>“Check stock availability” requires purchase order as input to obtain the code of product to be looked up into the warehouse database. The output of this task is search result. If output is not modelled, the subsequent XOR-split cannot determine which branch to take.</a:t>
            </a:r>
          </a:p>
          <a:p>
            <a:pPr algn="l"/>
            <a:r>
              <a:rPr lang="en-US" sz="1800" b="0" i="0" u="none" strike="noStrike" baseline="0" dirty="0">
                <a:solidFill>
                  <a:srgbClr val="000000"/>
                </a:solidFill>
                <a:latin typeface="QxpmdkTimes-Roman"/>
              </a:rPr>
              <a:t>So, make sure each task has the required input and output electronic data objects. The point is that every data object needed by the BPMS engine to pass control between tasks and to take decisions must be modeled.</a:t>
            </a:r>
            <a:endParaRPr lang="en-US" dirty="0"/>
          </a:p>
        </p:txBody>
      </p:sp>
    </p:spTree>
    <p:extLst>
      <p:ext uri="{BB962C8B-B14F-4D97-AF65-F5344CB8AC3E}">
        <p14:creationId xmlns:p14="http://schemas.microsoft.com/office/powerpoint/2010/main" val="17140164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7966" y="5073124"/>
            <a:ext cx="7215309" cy="809673"/>
          </a:xfrm>
          <a:prstGeom prst="rect">
            <a:avLst/>
          </a:prstGeom>
        </p:spPr>
      </p:pic>
      <p:grpSp>
        <p:nvGrpSpPr>
          <p:cNvPr id="3" name="object 3"/>
          <p:cNvGrpSpPr/>
          <p:nvPr/>
        </p:nvGrpSpPr>
        <p:grpSpPr>
          <a:xfrm>
            <a:off x="402543" y="2834707"/>
            <a:ext cx="7219315" cy="1713864"/>
            <a:chOff x="402543" y="2834707"/>
            <a:chExt cx="7219315" cy="1713864"/>
          </a:xfrm>
        </p:grpSpPr>
        <p:pic>
          <p:nvPicPr>
            <p:cNvPr id="4" name="object 4"/>
            <p:cNvPicPr/>
            <p:nvPr/>
          </p:nvPicPr>
          <p:blipFill>
            <a:blip r:embed="rId3" cstate="print"/>
            <a:stretch>
              <a:fillRect/>
            </a:stretch>
          </p:blipFill>
          <p:spPr>
            <a:xfrm>
              <a:off x="418419" y="2834707"/>
              <a:ext cx="7202865" cy="1713720"/>
            </a:xfrm>
            <a:prstGeom prst="rect">
              <a:avLst/>
            </a:prstGeom>
          </p:spPr>
        </p:pic>
        <p:sp>
          <p:nvSpPr>
            <p:cNvPr id="5" name="object 5"/>
            <p:cNvSpPr/>
            <p:nvPr/>
          </p:nvSpPr>
          <p:spPr>
            <a:xfrm>
              <a:off x="418418" y="3538183"/>
              <a:ext cx="1163320" cy="156210"/>
            </a:xfrm>
            <a:custGeom>
              <a:avLst/>
              <a:gdLst/>
              <a:ahLst/>
              <a:cxnLst/>
              <a:rect l="l" t="t" r="r" b="b"/>
              <a:pathLst>
                <a:path w="1163320" h="156210">
                  <a:moveTo>
                    <a:pt x="0" y="0"/>
                  </a:moveTo>
                  <a:lnTo>
                    <a:pt x="1163252" y="0"/>
                  </a:lnTo>
                  <a:lnTo>
                    <a:pt x="1163252" y="155732"/>
                  </a:lnTo>
                  <a:lnTo>
                    <a:pt x="0" y="155732"/>
                  </a:lnTo>
                  <a:lnTo>
                    <a:pt x="0" y="0"/>
                  </a:lnTo>
                  <a:close/>
                </a:path>
              </a:pathLst>
            </a:custGeom>
            <a:ln w="31750">
              <a:solidFill>
                <a:srgbClr val="0C8791"/>
              </a:solidFill>
            </a:ln>
          </p:spPr>
          <p:txBody>
            <a:bodyPr wrap="square" lIns="0" tIns="0" rIns="0" bIns="0" rtlCol="0"/>
            <a:lstStyle/>
            <a:p>
              <a:endParaRPr/>
            </a:p>
          </p:txBody>
        </p:sp>
        <p:pic>
          <p:nvPicPr>
            <p:cNvPr id="6" name="object 6"/>
            <p:cNvPicPr/>
            <p:nvPr/>
          </p:nvPicPr>
          <p:blipFill>
            <a:blip r:embed="rId4" cstate="print"/>
            <a:stretch>
              <a:fillRect/>
            </a:stretch>
          </p:blipFill>
          <p:spPr>
            <a:xfrm>
              <a:off x="1188720" y="3535680"/>
              <a:ext cx="393192" cy="356616"/>
            </a:xfrm>
            <a:prstGeom prst="rect">
              <a:avLst/>
            </a:prstGeom>
          </p:spPr>
        </p:pic>
        <p:sp>
          <p:nvSpPr>
            <p:cNvPr id="7" name="object 7"/>
            <p:cNvSpPr/>
            <p:nvPr/>
          </p:nvSpPr>
          <p:spPr>
            <a:xfrm>
              <a:off x="3690143" y="2976576"/>
              <a:ext cx="1381125" cy="474345"/>
            </a:xfrm>
            <a:custGeom>
              <a:avLst/>
              <a:gdLst/>
              <a:ahLst/>
              <a:cxnLst/>
              <a:rect l="l" t="t" r="r" b="b"/>
              <a:pathLst>
                <a:path w="1381125" h="474345">
                  <a:moveTo>
                    <a:pt x="0" y="0"/>
                  </a:moveTo>
                  <a:lnTo>
                    <a:pt x="1380911" y="0"/>
                  </a:lnTo>
                  <a:lnTo>
                    <a:pt x="1380911" y="473761"/>
                  </a:lnTo>
                  <a:lnTo>
                    <a:pt x="0" y="473761"/>
                  </a:lnTo>
                  <a:lnTo>
                    <a:pt x="0" y="0"/>
                  </a:lnTo>
                  <a:close/>
                </a:path>
              </a:pathLst>
            </a:custGeom>
            <a:ln w="31750">
              <a:solidFill>
                <a:srgbClr val="0C8791"/>
              </a:solidFill>
            </a:ln>
          </p:spPr>
          <p:txBody>
            <a:bodyPr wrap="square" lIns="0" tIns="0" rIns="0" bIns="0" rtlCol="0"/>
            <a:lstStyle/>
            <a:p>
              <a:endParaRPr/>
            </a:p>
          </p:txBody>
        </p:sp>
      </p:grpSp>
      <p:sp>
        <p:nvSpPr>
          <p:cNvPr id="8" name="object 8"/>
          <p:cNvSpPr txBox="1">
            <a:spLocks noGrp="1"/>
          </p:cNvSpPr>
          <p:nvPr>
            <p:ph type="title"/>
          </p:nvPr>
        </p:nvSpPr>
        <p:spPr>
          <a:xfrm>
            <a:off x="640199" y="373380"/>
            <a:ext cx="5151120" cy="513080"/>
          </a:xfrm>
          <a:prstGeom prst="rect">
            <a:avLst/>
          </a:prstGeom>
        </p:spPr>
        <p:txBody>
          <a:bodyPr vert="horz" wrap="square" lIns="0" tIns="12700" rIns="0" bIns="0" rtlCol="0">
            <a:spAutoFit/>
          </a:bodyPr>
          <a:lstStyle/>
          <a:p>
            <a:pPr marL="12700">
              <a:lnSpc>
                <a:spcPct val="100000"/>
              </a:lnSpc>
              <a:spcBef>
                <a:spcPts val="100"/>
              </a:spcBef>
            </a:pPr>
            <a:r>
              <a:rPr spc="-20" dirty="0"/>
              <a:t>Resource</a:t>
            </a:r>
            <a:r>
              <a:rPr spc="-35" dirty="0"/>
              <a:t> </a:t>
            </a:r>
            <a:r>
              <a:rPr dirty="0"/>
              <a:t>Compliance</a:t>
            </a:r>
            <a:r>
              <a:rPr spc="-30" dirty="0"/>
              <a:t> </a:t>
            </a:r>
            <a:r>
              <a:rPr dirty="0"/>
              <a:t>Checking</a:t>
            </a:r>
          </a:p>
        </p:txBody>
      </p:sp>
      <p:grpSp>
        <p:nvGrpSpPr>
          <p:cNvPr id="9" name="object 9"/>
          <p:cNvGrpSpPr/>
          <p:nvPr/>
        </p:nvGrpSpPr>
        <p:grpSpPr>
          <a:xfrm>
            <a:off x="353912" y="2237232"/>
            <a:ext cx="10631805" cy="506095"/>
            <a:chOff x="353912" y="2237232"/>
            <a:chExt cx="10631805" cy="506095"/>
          </a:xfrm>
        </p:grpSpPr>
        <p:sp>
          <p:nvSpPr>
            <p:cNvPr id="10" name="object 10"/>
            <p:cNvSpPr/>
            <p:nvPr/>
          </p:nvSpPr>
          <p:spPr>
            <a:xfrm>
              <a:off x="353910" y="2252154"/>
              <a:ext cx="10631805" cy="476884"/>
            </a:xfrm>
            <a:custGeom>
              <a:avLst/>
              <a:gdLst/>
              <a:ahLst/>
              <a:cxnLst/>
              <a:rect l="l" t="t" r="r" b="b"/>
              <a:pathLst>
                <a:path w="10631805" h="476885">
                  <a:moveTo>
                    <a:pt x="10631589" y="0"/>
                  </a:moveTo>
                  <a:lnTo>
                    <a:pt x="357720" y="0"/>
                  </a:lnTo>
                  <a:lnTo>
                    <a:pt x="353047" y="0"/>
                  </a:lnTo>
                  <a:lnTo>
                    <a:pt x="0" y="0"/>
                  </a:lnTo>
                  <a:lnTo>
                    <a:pt x="0" y="476707"/>
                  </a:lnTo>
                  <a:lnTo>
                    <a:pt x="353047" y="476707"/>
                  </a:lnTo>
                  <a:lnTo>
                    <a:pt x="357720" y="476707"/>
                  </a:lnTo>
                  <a:lnTo>
                    <a:pt x="10631589" y="476707"/>
                  </a:lnTo>
                  <a:lnTo>
                    <a:pt x="10631589" y="0"/>
                  </a:lnTo>
                  <a:close/>
                </a:path>
              </a:pathLst>
            </a:custGeom>
            <a:solidFill>
              <a:srgbClr val="F2F2F2"/>
            </a:solidFill>
          </p:spPr>
          <p:txBody>
            <a:bodyPr wrap="square" lIns="0" tIns="0" rIns="0" bIns="0" rtlCol="0"/>
            <a:lstStyle/>
            <a:p>
              <a:endParaRPr/>
            </a:p>
          </p:txBody>
        </p:sp>
        <p:sp>
          <p:nvSpPr>
            <p:cNvPr id="11" name="object 11"/>
            <p:cNvSpPr/>
            <p:nvPr/>
          </p:nvSpPr>
          <p:spPr>
            <a:xfrm>
              <a:off x="516933" y="2252149"/>
              <a:ext cx="389890" cy="476884"/>
            </a:xfrm>
            <a:custGeom>
              <a:avLst/>
              <a:gdLst/>
              <a:ahLst/>
              <a:cxnLst/>
              <a:rect l="l" t="t" r="r" b="b"/>
              <a:pathLst>
                <a:path w="389890" h="476885">
                  <a:moveTo>
                    <a:pt x="194705" y="0"/>
                  </a:moveTo>
                  <a:lnTo>
                    <a:pt x="0" y="0"/>
                  </a:lnTo>
                  <a:lnTo>
                    <a:pt x="194705" y="238354"/>
                  </a:lnTo>
                  <a:lnTo>
                    <a:pt x="0" y="476708"/>
                  </a:lnTo>
                  <a:lnTo>
                    <a:pt x="194705" y="476708"/>
                  </a:lnTo>
                  <a:lnTo>
                    <a:pt x="389411" y="238354"/>
                  </a:lnTo>
                  <a:lnTo>
                    <a:pt x="194705" y="0"/>
                  </a:lnTo>
                  <a:close/>
                </a:path>
              </a:pathLst>
            </a:custGeom>
            <a:solidFill>
              <a:srgbClr val="0C8791"/>
            </a:solidFill>
          </p:spPr>
          <p:txBody>
            <a:bodyPr wrap="square" lIns="0" tIns="0" rIns="0" bIns="0" rtlCol="0"/>
            <a:lstStyle/>
            <a:p>
              <a:endParaRPr/>
            </a:p>
          </p:txBody>
        </p:sp>
        <p:pic>
          <p:nvPicPr>
            <p:cNvPr id="12" name="object 12"/>
            <p:cNvPicPr/>
            <p:nvPr/>
          </p:nvPicPr>
          <p:blipFill>
            <a:blip r:embed="rId5" cstate="print"/>
            <a:stretch>
              <a:fillRect/>
            </a:stretch>
          </p:blipFill>
          <p:spPr>
            <a:xfrm>
              <a:off x="594360" y="2237232"/>
              <a:ext cx="432816" cy="505968"/>
            </a:xfrm>
            <a:prstGeom prst="rect">
              <a:avLst/>
            </a:prstGeom>
          </p:spPr>
        </p:pic>
        <p:sp>
          <p:nvSpPr>
            <p:cNvPr id="13" name="object 13"/>
            <p:cNvSpPr/>
            <p:nvPr/>
          </p:nvSpPr>
          <p:spPr>
            <a:xfrm>
              <a:off x="662893" y="2305754"/>
              <a:ext cx="295910" cy="369570"/>
            </a:xfrm>
            <a:custGeom>
              <a:avLst/>
              <a:gdLst/>
              <a:ahLst/>
              <a:cxnLst/>
              <a:rect l="l" t="t" r="r" b="b"/>
              <a:pathLst>
                <a:path w="295909" h="369569">
                  <a:moveTo>
                    <a:pt x="147836" y="0"/>
                  </a:moveTo>
                  <a:lnTo>
                    <a:pt x="0" y="0"/>
                  </a:lnTo>
                  <a:lnTo>
                    <a:pt x="147836" y="184748"/>
                  </a:lnTo>
                  <a:lnTo>
                    <a:pt x="0" y="369496"/>
                  </a:lnTo>
                  <a:lnTo>
                    <a:pt x="147836" y="369496"/>
                  </a:lnTo>
                  <a:lnTo>
                    <a:pt x="295672" y="184748"/>
                  </a:lnTo>
                  <a:lnTo>
                    <a:pt x="147836" y="0"/>
                  </a:lnTo>
                  <a:close/>
                </a:path>
              </a:pathLst>
            </a:custGeom>
            <a:solidFill>
              <a:srgbClr val="0C8791"/>
            </a:solidFill>
          </p:spPr>
          <p:txBody>
            <a:bodyPr wrap="square" lIns="0" tIns="0" rIns="0" bIns="0" rtlCol="0"/>
            <a:lstStyle/>
            <a:p>
              <a:endParaRPr/>
            </a:p>
          </p:txBody>
        </p:sp>
      </p:grpSp>
      <p:sp>
        <p:nvSpPr>
          <p:cNvPr id="14" name="object 14"/>
          <p:cNvSpPr txBox="1"/>
          <p:nvPr/>
        </p:nvSpPr>
        <p:spPr>
          <a:xfrm>
            <a:off x="417240" y="2274315"/>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1</a:t>
            </a:r>
            <a:endParaRPr sz="1600">
              <a:latin typeface="Calibri"/>
              <a:cs typeface="Calibri"/>
            </a:endParaRPr>
          </a:p>
        </p:txBody>
      </p:sp>
      <p:sp>
        <p:nvSpPr>
          <p:cNvPr id="15" name="object 15"/>
          <p:cNvSpPr txBox="1"/>
          <p:nvPr/>
        </p:nvSpPr>
        <p:spPr>
          <a:xfrm>
            <a:off x="1037305" y="2298700"/>
            <a:ext cx="568198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4040"/>
                </a:solidFill>
                <a:latin typeface="Calibri"/>
                <a:cs typeface="Calibri"/>
              </a:rPr>
              <a:t>Segregation</a:t>
            </a:r>
            <a:r>
              <a:rPr sz="1600" spc="10" dirty="0">
                <a:solidFill>
                  <a:srgbClr val="404040"/>
                </a:solidFill>
                <a:latin typeface="Calibri"/>
                <a:cs typeface="Calibri"/>
              </a:rPr>
              <a:t> </a:t>
            </a:r>
            <a:r>
              <a:rPr sz="1600" dirty="0">
                <a:solidFill>
                  <a:srgbClr val="404040"/>
                </a:solidFill>
                <a:latin typeface="Calibri"/>
                <a:cs typeface="Calibri"/>
              </a:rPr>
              <a:t>of</a:t>
            </a:r>
            <a:r>
              <a:rPr sz="1600" spc="15" dirty="0">
                <a:solidFill>
                  <a:srgbClr val="404040"/>
                </a:solidFill>
                <a:latin typeface="Calibri"/>
                <a:cs typeface="Calibri"/>
              </a:rPr>
              <a:t> </a:t>
            </a:r>
            <a:r>
              <a:rPr sz="1600" spc="5" dirty="0">
                <a:solidFill>
                  <a:srgbClr val="404040"/>
                </a:solidFill>
                <a:latin typeface="Calibri"/>
                <a:cs typeface="Calibri"/>
              </a:rPr>
              <a:t>duties:</a:t>
            </a:r>
            <a:r>
              <a:rPr sz="1600" spc="15" dirty="0">
                <a:solidFill>
                  <a:srgbClr val="404040"/>
                </a:solidFill>
                <a:latin typeface="Calibri"/>
                <a:cs typeface="Calibri"/>
              </a:rPr>
              <a:t> </a:t>
            </a:r>
            <a:r>
              <a:rPr sz="1600" spc="5" dirty="0">
                <a:solidFill>
                  <a:srgbClr val="404040"/>
                </a:solidFill>
                <a:latin typeface="Calibri"/>
                <a:cs typeface="Calibri"/>
              </a:rPr>
              <a:t>Did</a:t>
            </a:r>
            <a:r>
              <a:rPr sz="1600" spc="10" dirty="0">
                <a:solidFill>
                  <a:srgbClr val="404040"/>
                </a:solidFill>
                <a:latin typeface="Calibri"/>
                <a:cs typeface="Calibri"/>
              </a:rPr>
              <a:t> </a:t>
            </a:r>
            <a:r>
              <a:rPr sz="1600" dirty="0">
                <a:solidFill>
                  <a:srgbClr val="404040"/>
                </a:solidFill>
                <a:latin typeface="Calibri"/>
                <a:cs typeface="Calibri"/>
              </a:rPr>
              <a:t>everyone</a:t>
            </a:r>
            <a:r>
              <a:rPr sz="1600" spc="20" dirty="0">
                <a:solidFill>
                  <a:srgbClr val="404040"/>
                </a:solidFill>
                <a:latin typeface="Calibri"/>
                <a:cs typeface="Calibri"/>
              </a:rPr>
              <a:t> </a:t>
            </a:r>
            <a:r>
              <a:rPr sz="1600" spc="5" dirty="0">
                <a:solidFill>
                  <a:srgbClr val="404040"/>
                </a:solidFill>
                <a:latin typeface="Calibri"/>
                <a:cs typeface="Calibri"/>
              </a:rPr>
              <a:t>obey</a:t>
            </a:r>
            <a:r>
              <a:rPr sz="1600" spc="15" dirty="0">
                <a:solidFill>
                  <a:srgbClr val="404040"/>
                </a:solidFill>
                <a:latin typeface="Calibri"/>
                <a:cs typeface="Calibri"/>
              </a:rPr>
              <a:t> </a:t>
            </a:r>
            <a:r>
              <a:rPr sz="1600" dirty="0">
                <a:solidFill>
                  <a:srgbClr val="404040"/>
                </a:solidFill>
                <a:latin typeface="Calibri"/>
                <a:cs typeface="Calibri"/>
              </a:rPr>
              <a:t>the</a:t>
            </a:r>
            <a:r>
              <a:rPr sz="1600" spc="20" dirty="0">
                <a:solidFill>
                  <a:srgbClr val="404040"/>
                </a:solidFill>
                <a:latin typeface="Calibri"/>
                <a:cs typeface="Calibri"/>
              </a:rPr>
              <a:t> </a:t>
            </a:r>
            <a:r>
              <a:rPr sz="1600" dirty="0">
                <a:solidFill>
                  <a:srgbClr val="404040"/>
                </a:solidFill>
                <a:latin typeface="Calibri"/>
                <a:cs typeface="Calibri"/>
              </a:rPr>
              <a:t>segregation</a:t>
            </a:r>
            <a:r>
              <a:rPr sz="1600" spc="10" dirty="0">
                <a:solidFill>
                  <a:srgbClr val="404040"/>
                </a:solidFill>
                <a:latin typeface="Calibri"/>
                <a:cs typeface="Calibri"/>
              </a:rPr>
              <a:t> </a:t>
            </a:r>
            <a:r>
              <a:rPr sz="1600" dirty="0">
                <a:solidFill>
                  <a:srgbClr val="404040"/>
                </a:solidFill>
                <a:latin typeface="Calibri"/>
                <a:cs typeface="Calibri"/>
              </a:rPr>
              <a:t>of</a:t>
            </a:r>
            <a:r>
              <a:rPr sz="1600" spc="15" dirty="0">
                <a:solidFill>
                  <a:srgbClr val="404040"/>
                </a:solidFill>
                <a:latin typeface="Calibri"/>
                <a:cs typeface="Calibri"/>
              </a:rPr>
              <a:t> </a:t>
            </a:r>
            <a:r>
              <a:rPr sz="1600" spc="5" dirty="0">
                <a:solidFill>
                  <a:srgbClr val="404040"/>
                </a:solidFill>
                <a:latin typeface="Calibri"/>
                <a:cs typeface="Calibri"/>
              </a:rPr>
              <a:t>duties?</a:t>
            </a:r>
            <a:endParaRPr sz="1600">
              <a:latin typeface="Calibri"/>
              <a:cs typeface="Calibri"/>
            </a:endParaRPr>
          </a:p>
        </p:txBody>
      </p:sp>
      <p:sp>
        <p:nvSpPr>
          <p:cNvPr id="16" name="object 16"/>
          <p:cNvSpPr txBox="1"/>
          <p:nvPr/>
        </p:nvSpPr>
        <p:spPr>
          <a:xfrm>
            <a:off x="7986694" y="2868676"/>
            <a:ext cx="2610485" cy="1997710"/>
          </a:xfrm>
          <a:prstGeom prst="rect">
            <a:avLst/>
          </a:prstGeom>
        </p:spPr>
        <p:txBody>
          <a:bodyPr vert="horz" wrap="square" lIns="0" tIns="9525" rIns="0" bIns="0" rtlCol="0">
            <a:spAutoFit/>
          </a:bodyPr>
          <a:lstStyle/>
          <a:p>
            <a:pPr marL="12700" marR="5080">
              <a:lnSpc>
                <a:spcPct val="101299"/>
              </a:lnSpc>
              <a:spcBef>
                <a:spcPts val="75"/>
              </a:spcBef>
            </a:pPr>
            <a:r>
              <a:rPr sz="1600" spc="-70" dirty="0">
                <a:solidFill>
                  <a:srgbClr val="595959"/>
                </a:solidFill>
                <a:latin typeface="Calibri"/>
                <a:cs typeface="Calibri"/>
              </a:rPr>
              <a:t>To</a:t>
            </a:r>
            <a:r>
              <a:rPr sz="1600" dirty="0">
                <a:solidFill>
                  <a:srgbClr val="595959"/>
                </a:solidFill>
                <a:latin typeface="Calibri"/>
                <a:cs typeface="Calibri"/>
              </a:rPr>
              <a:t> </a:t>
            </a:r>
            <a:r>
              <a:rPr sz="1600" spc="5" dirty="0">
                <a:solidFill>
                  <a:srgbClr val="595959"/>
                </a:solidFill>
                <a:latin typeface="Calibri"/>
                <a:cs typeface="Calibri"/>
              </a:rPr>
              <a:t>check whether</a:t>
            </a:r>
            <a:r>
              <a:rPr sz="1600" spc="-5" dirty="0">
                <a:solidFill>
                  <a:srgbClr val="595959"/>
                </a:solidFill>
                <a:latin typeface="Calibri"/>
                <a:cs typeface="Calibri"/>
              </a:rPr>
              <a:t> </a:t>
            </a:r>
            <a:r>
              <a:rPr sz="1600" dirty="0">
                <a:solidFill>
                  <a:srgbClr val="595959"/>
                </a:solidFill>
                <a:latin typeface="Calibri"/>
                <a:cs typeface="Calibri"/>
              </a:rPr>
              <a:t>the </a:t>
            </a:r>
            <a:r>
              <a:rPr sz="1600" spc="5" dirty="0">
                <a:solidFill>
                  <a:srgbClr val="595959"/>
                </a:solidFill>
                <a:latin typeface="Calibri"/>
                <a:cs typeface="Calibri"/>
              </a:rPr>
              <a:t> </a:t>
            </a:r>
            <a:r>
              <a:rPr sz="1600" spc="-5" dirty="0">
                <a:solidFill>
                  <a:srgbClr val="595959"/>
                </a:solidFill>
                <a:latin typeface="Calibri"/>
                <a:cs typeface="Calibri"/>
              </a:rPr>
              <a:t>segregation</a:t>
            </a:r>
            <a:r>
              <a:rPr sz="1600" spc="5" dirty="0">
                <a:solidFill>
                  <a:srgbClr val="595959"/>
                </a:solidFill>
                <a:latin typeface="Calibri"/>
                <a:cs typeface="Calibri"/>
              </a:rPr>
              <a:t> </a:t>
            </a:r>
            <a:r>
              <a:rPr sz="1600" dirty="0">
                <a:solidFill>
                  <a:srgbClr val="595959"/>
                </a:solidFill>
                <a:latin typeface="Calibri"/>
                <a:cs typeface="Calibri"/>
              </a:rPr>
              <a:t>of</a:t>
            </a:r>
            <a:r>
              <a:rPr sz="1600" spc="5" dirty="0">
                <a:solidFill>
                  <a:srgbClr val="595959"/>
                </a:solidFill>
                <a:latin typeface="Calibri"/>
                <a:cs typeface="Calibri"/>
              </a:rPr>
              <a:t> duties </a:t>
            </a:r>
            <a:r>
              <a:rPr sz="1600" dirty="0">
                <a:solidFill>
                  <a:srgbClr val="595959"/>
                </a:solidFill>
                <a:latin typeface="Calibri"/>
                <a:cs typeface="Calibri"/>
              </a:rPr>
              <a:t>has</a:t>
            </a:r>
            <a:r>
              <a:rPr sz="1600" spc="5" dirty="0">
                <a:solidFill>
                  <a:srgbClr val="595959"/>
                </a:solidFill>
                <a:latin typeface="Calibri"/>
                <a:cs typeface="Calibri"/>
              </a:rPr>
              <a:t> been </a:t>
            </a:r>
            <a:r>
              <a:rPr sz="1600" spc="-345" dirty="0">
                <a:solidFill>
                  <a:srgbClr val="595959"/>
                </a:solidFill>
                <a:latin typeface="Calibri"/>
                <a:cs typeface="Calibri"/>
              </a:rPr>
              <a:t> </a:t>
            </a:r>
            <a:r>
              <a:rPr sz="1600" dirty="0">
                <a:solidFill>
                  <a:srgbClr val="595959"/>
                </a:solidFill>
                <a:latin typeface="Calibri"/>
                <a:cs typeface="Calibri"/>
              </a:rPr>
              <a:t>breached, </a:t>
            </a:r>
            <a:r>
              <a:rPr sz="1600" spc="5" dirty="0">
                <a:solidFill>
                  <a:srgbClr val="595959"/>
                </a:solidFill>
                <a:latin typeface="Calibri"/>
                <a:cs typeface="Calibri"/>
              </a:rPr>
              <a:t>select</a:t>
            </a:r>
            <a:r>
              <a:rPr sz="1600" dirty="0">
                <a:solidFill>
                  <a:srgbClr val="595959"/>
                </a:solidFill>
                <a:latin typeface="Calibri"/>
                <a:cs typeface="Calibri"/>
              </a:rPr>
              <a:t> a</a:t>
            </a:r>
            <a:r>
              <a:rPr sz="1600" spc="5" dirty="0">
                <a:solidFill>
                  <a:srgbClr val="595959"/>
                </a:solidFill>
                <a:latin typeface="Calibri"/>
                <a:cs typeface="Calibri"/>
              </a:rPr>
              <a:t> </a:t>
            </a:r>
            <a:r>
              <a:rPr sz="1600" spc="-5" dirty="0">
                <a:solidFill>
                  <a:srgbClr val="595959"/>
                </a:solidFill>
                <a:latin typeface="Calibri"/>
                <a:cs typeface="Calibri"/>
              </a:rPr>
              <a:t>“Path”</a:t>
            </a:r>
            <a:r>
              <a:rPr sz="1600" spc="5" dirty="0">
                <a:solidFill>
                  <a:srgbClr val="595959"/>
                </a:solidFill>
                <a:latin typeface="Calibri"/>
                <a:cs typeface="Calibri"/>
              </a:rPr>
              <a:t> </a:t>
            </a:r>
            <a:r>
              <a:rPr sz="1600" spc="-25" dirty="0">
                <a:solidFill>
                  <a:srgbClr val="595959"/>
                </a:solidFill>
                <a:latin typeface="Calibri"/>
                <a:cs typeface="Calibri"/>
              </a:rPr>
              <a:t>filter. </a:t>
            </a:r>
            <a:r>
              <a:rPr sz="1600" spc="-350" dirty="0">
                <a:solidFill>
                  <a:srgbClr val="595959"/>
                </a:solidFill>
                <a:latin typeface="Calibri"/>
                <a:cs typeface="Calibri"/>
              </a:rPr>
              <a:t> </a:t>
            </a:r>
            <a:r>
              <a:rPr sz="1600" spc="-30" dirty="0">
                <a:solidFill>
                  <a:srgbClr val="595959"/>
                </a:solidFill>
                <a:latin typeface="Calibri"/>
                <a:cs typeface="Calibri"/>
              </a:rPr>
              <a:t>Now, </a:t>
            </a:r>
            <a:r>
              <a:rPr sz="1600" spc="5" dirty="0">
                <a:solidFill>
                  <a:srgbClr val="595959"/>
                </a:solidFill>
                <a:latin typeface="Calibri"/>
                <a:cs typeface="Calibri"/>
              </a:rPr>
              <a:t>set another </a:t>
            </a:r>
            <a:r>
              <a:rPr sz="1600" dirty="0">
                <a:solidFill>
                  <a:srgbClr val="595959"/>
                </a:solidFill>
                <a:latin typeface="Calibri"/>
                <a:cs typeface="Calibri"/>
              </a:rPr>
              <a:t>filter </a:t>
            </a:r>
            <a:r>
              <a:rPr sz="1600" spc="5" dirty="0">
                <a:solidFill>
                  <a:srgbClr val="595959"/>
                </a:solidFill>
                <a:latin typeface="Calibri"/>
                <a:cs typeface="Calibri"/>
              </a:rPr>
              <a:t>which </a:t>
            </a:r>
            <a:r>
              <a:rPr sz="1600" spc="10" dirty="0">
                <a:solidFill>
                  <a:srgbClr val="595959"/>
                </a:solidFill>
                <a:latin typeface="Calibri"/>
                <a:cs typeface="Calibri"/>
              </a:rPr>
              <a:t> </a:t>
            </a:r>
            <a:r>
              <a:rPr sz="1600" dirty="0">
                <a:solidFill>
                  <a:srgbClr val="595959"/>
                </a:solidFill>
                <a:latin typeface="Calibri"/>
                <a:cs typeface="Calibri"/>
              </a:rPr>
              <a:t>indicates</a:t>
            </a:r>
            <a:r>
              <a:rPr sz="1600" spc="5" dirty="0">
                <a:solidFill>
                  <a:srgbClr val="595959"/>
                </a:solidFill>
                <a:latin typeface="Calibri"/>
                <a:cs typeface="Calibri"/>
              </a:rPr>
              <a:t> </a:t>
            </a:r>
            <a:r>
              <a:rPr sz="1600" spc="-5" dirty="0">
                <a:solidFill>
                  <a:srgbClr val="595959"/>
                </a:solidFill>
                <a:latin typeface="Calibri"/>
                <a:cs typeface="Calibri"/>
              </a:rPr>
              <a:t>that </a:t>
            </a:r>
            <a:r>
              <a:rPr sz="1600" dirty="0">
                <a:solidFill>
                  <a:srgbClr val="595959"/>
                </a:solidFill>
                <a:latin typeface="Calibri"/>
                <a:cs typeface="Calibri"/>
              </a:rPr>
              <a:t>the</a:t>
            </a:r>
            <a:r>
              <a:rPr sz="1600" spc="10" dirty="0">
                <a:solidFill>
                  <a:srgbClr val="595959"/>
                </a:solidFill>
                <a:latin typeface="Calibri"/>
                <a:cs typeface="Calibri"/>
              </a:rPr>
              <a:t> </a:t>
            </a:r>
            <a:r>
              <a:rPr sz="1600" spc="5" dirty="0">
                <a:solidFill>
                  <a:srgbClr val="595959"/>
                </a:solidFill>
                <a:latin typeface="Calibri"/>
                <a:cs typeface="Calibri"/>
              </a:rPr>
              <a:t>same </a:t>
            </a:r>
            <a:r>
              <a:rPr sz="1600" spc="10" dirty="0">
                <a:solidFill>
                  <a:srgbClr val="595959"/>
                </a:solidFill>
                <a:latin typeface="Calibri"/>
                <a:cs typeface="Calibri"/>
              </a:rPr>
              <a:t> </a:t>
            </a:r>
            <a:r>
              <a:rPr sz="1600" dirty="0">
                <a:solidFill>
                  <a:srgbClr val="595959"/>
                </a:solidFill>
                <a:latin typeface="Calibri"/>
                <a:cs typeface="Calibri"/>
              </a:rPr>
              <a:t>resource must </a:t>
            </a:r>
            <a:r>
              <a:rPr sz="1600" spc="-5" dirty="0">
                <a:solidFill>
                  <a:srgbClr val="595959"/>
                </a:solidFill>
                <a:latin typeface="Calibri"/>
                <a:cs typeface="Calibri"/>
              </a:rPr>
              <a:t>have </a:t>
            </a:r>
            <a:r>
              <a:rPr sz="1600" dirty="0">
                <a:solidFill>
                  <a:srgbClr val="595959"/>
                </a:solidFill>
                <a:latin typeface="Calibri"/>
                <a:cs typeface="Calibri"/>
              </a:rPr>
              <a:t>completed </a:t>
            </a:r>
            <a:r>
              <a:rPr sz="1600" spc="-350" dirty="0">
                <a:solidFill>
                  <a:srgbClr val="595959"/>
                </a:solidFill>
                <a:latin typeface="Calibri"/>
                <a:cs typeface="Calibri"/>
              </a:rPr>
              <a:t> </a:t>
            </a:r>
            <a:r>
              <a:rPr sz="1600" dirty="0">
                <a:solidFill>
                  <a:srgbClr val="595959"/>
                </a:solidFill>
                <a:latin typeface="Calibri"/>
                <a:cs typeface="Calibri"/>
              </a:rPr>
              <a:t>the</a:t>
            </a:r>
            <a:r>
              <a:rPr sz="1600" spc="10" dirty="0">
                <a:solidFill>
                  <a:srgbClr val="595959"/>
                </a:solidFill>
                <a:latin typeface="Calibri"/>
                <a:cs typeface="Calibri"/>
              </a:rPr>
              <a:t> </a:t>
            </a:r>
            <a:r>
              <a:rPr sz="1600" spc="-5" dirty="0">
                <a:solidFill>
                  <a:srgbClr val="595959"/>
                </a:solidFill>
                <a:latin typeface="Calibri"/>
                <a:cs typeface="Calibri"/>
              </a:rPr>
              <a:t>tasks</a:t>
            </a:r>
            <a:r>
              <a:rPr sz="1600" spc="5" dirty="0">
                <a:solidFill>
                  <a:srgbClr val="595959"/>
                </a:solidFill>
                <a:latin typeface="Calibri"/>
                <a:cs typeface="Calibri"/>
              </a:rPr>
              <a:t> (e.g. </a:t>
            </a:r>
            <a:r>
              <a:rPr sz="1600" dirty="0">
                <a:solidFill>
                  <a:srgbClr val="595959"/>
                </a:solidFill>
                <a:latin typeface="Calibri"/>
                <a:cs typeface="Calibri"/>
              </a:rPr>
              <a:t>creating</a:t>
            </a:r>
            <a:r>
              <a:rPr sz="1600" spc="10" dirty="0">
                <a:solidFill>
                  <a:srgbClr val="595959"/>
                </a:solidFill>
                <a:latin typeface="Calibri"/>
                <a:cs typeface="Calibri"/>
              </a:rPr>
              <a:t> </a:t>
            </a:r>
            <a:r>
              <a:rPr sz="1600" dirty="0">
                <a:solidFill>
                  <a:srgbClr val="595959"/>
                </a:solidFill>
                <a:latin typeface="Calibri"/>
                <a:cs typeface="Calibri"/>
              </a:rPr>
              <a:t>&amp; </a:t>
            </a:r>
            <a:r>
              <a:rPr sz="1600" spc="5" dirty="0">
                <a:solidFill>
                  <a:srgbClr val="595959"/>
                </a:solidFill>
                <a:latin typeface="Calibri"/>
                <a:cs typeface="Calibri"/>
              </a:rPr>
              <a:t> </a:t>
            </a:r>
            <a:r>
              <a:rPr sz="1600" dirty="0">
                <a:solidFill>
                  <a:srgbClr val="595959"/>
                </a:solidFill>
                <a:latin typeface="Calibri"/>
                <a:cs typeface="Calibri"/>
              </a:rPr>
              <a:t>approving</a:t>
            </a:r>
            <a:r>
              <a:rPr sz="1600" spc="5" dirty="0">
                <a:solidFill>
                  <a:srgbClr val="595959"/>
                </a:solidFill>
                <a:latin typeface="Calibri"/>
                <a:cs typeface="Calibri"/>
              </a:rPr>
              <a:t> </a:t>
            </a:r>
            <a:r>
              <a:rPr sz="1600" dirty="0">
                <a:solidFill>
                  <a:srgbClr val="595959"/>
                </a:solidFill>
                <a:latin typeface="Calibri"/>
                <a:cs typeface="Calibri"/>
              </a:rPr>
              <a:t>an</a:t>
            </a:r>
            <a:r>
              <a:rPr sz="1600" spc="5" dirty="0">
                <a:solidFill>
                  <a:srgbClr val="595959"/>
                </a:solidFill>
                <a:latin typeface="Calibri"/>
                <a:cs typeface="Calibri"/>
              </a:rPr>
              <a:t> </a:t>
            </a:r>
            <a:r>
              <a:rPr sz="1600" dirty="0">
                <a:solidFill>
                  <a:srgbClr val="595959"/>
                </a:solidFill>
                <a:latin typeface="Calibri"/>
                <a:cs typeface="Calibri"/>
              </a:rPr>
              <a:t>invoice)</a:t>
            </a:r>
            <a:endParaRPr sz="1600">
              <a:latin typeface="Calibri"/>
              <a:cs typeface="Calibri"/>
            </a:endParaRPr>
          </a:p>
        </p:txBody>
      </p:sp>
      <p:grpSp>
        <p:nvGrpSpPr>
          <p:cNvPr id="17" name="object 17"/>
          <p:cNvGrpSpPr/>
          <p:nvPr/>
        </p:nvGrpSpPr>
        <p:grpSpPr>
          <a:xfrm>
            <a:off x="418418" y="4928044"/>
            <a:ext cx="7374890" cy="1217930"/>
            <a:chOff x="418418" y="4928044"/>
            <a:chExt cx="7374890" cy="1217930"/>
          </a:xfrm>
        </p:grpSpPr>
        <p:sp>
          <p:nvSpPr>
            <p:cNvPr id="18" name="object 18"/>
            <p:cNvSpPr/>
            <p:nvPr/>
          </p:nvSpPr>
          <p:spPr>
            <a:xfrm>
              <a:off x="418414" y="4928044"/>
              <a:ext cx="7374890" cy="1217930"/>
            </a:xfrm>
            <a:custGeom>
              <a:avLst/>
              <a:gdLst/>
              <a:ahLst/>
              <a:cxnLst/>
              <a:rect l="l" t="t" r="r" b="b"/>
              <a:pathLst>
                <a:path w="7374890" h="1217929">
                  <a:moveTo>
                    <a:pt x="7374407" y="145084"/>
                  </a:moveTo>
                  <a:lnTo>
                    <a:pt x="7230580" y="145084"/>
                  </a:lnTo>
                  <a:lnTo>
                    <a:pt x="7230580" y="0"/>
                  </a:lnTo>
                  <a:lnTo>
                    <a:pt x="6068911" y="0"/>
                  </a:lnTo>
                  <a:lnTo>
                    <a:pt x="6068911" y="209334"/>
                  </a:lnTo>
                  <a:lnTo>
                    <a:pt x="6068911" y="930821"/>
                  </a:lnTo>
                  <a:lnTo>
                    <a:pt x="4217809" y="930821"/>
                  </a:lnTo>
                  <a:lnTo>
                    <a:pt x="4217809" y="209334"/>
                  </a:lnTo>
                  <a:lnTo>
                    <a:pt x="6068911" y="209334"/>
                  </a:lnTo>
                  <a:lnTo>
                    <a:pt x="6068911" y="0"/>
                  </a:lnTo>
                  <a:lnTo>
                    <a:pt x="2985325" y="0"/>
                  </a:lnTo>
                  <a:lnTo>
                    <a:pt x="2985325" y="18732"/>
                  </a:lnTo>
                  <a:lnTo>
                    <a:pt x="0" y="18732"/>
                  </a:lnTo>
                  <a:lnTo>
                    <a:pt x="0" y="1106932"/>
                  </a:lnTo>
                  <a:lnTo>
                    <a:pt x="2985325" y="1106932"/>
                  </a:lnTo>
                  <a:lnTo>
                    <a:pt x="2985325" y="1217371"/>
                  </a:lnTo>
                  <a:lnTo>
                    <a:pt x="7230580" y="1217371"/>
                  </a:lnTo>
                  <a:lnTo>
                    <a:pt x="7230580" y="968629"/>
                  </a:lnTo>
                  <a:lnTo>
                    <a:pt x="7374407" y="968629"/>
                  </a:lnTo>
                  <a:lnTo>
                    <a:pt x="7374407" y="145084"/>
                  </a:lnTo>
                  <a:close/>
                </a:path>
              </a:pathLst>
            </a:custGeom>
            <a:solidFill>
              <a:srgbClr val="FFFFFF">
                <a:alpha val="69799"/>
              </a:srgbClr>
            </a:solidFill>
          </p:spPr>
          <p:txBody>
            <a:bodyPr wrap="square" lIns="0" tIns="0" rIns="0" bIns="0" rtlCol="0"/>
            <a:lstStyle/>
            <a:p>
              <a:endParaRPr/>
            </a:p>
          </p:txBody>
        </p:sp>
        <p:sp>
          <p:nvSpPr>
            <p:cNvPr id="19" name="object 19"/>
            <p:cNvSpPr/>
            <p:nvPr/>
          </p:nvSpPr>
          <p:spPr>
            <a:xfrm>
              <a:off x="4700506" y="5059257"/>
              <a:ext cx="1722755" cy="344170"/>
            </a:xfrm>
            <a:custGeom>
              <a:avLst/>
              <a:gdLst/>
              <a:ahLst/>
              <a:cxnLst/>
              <a:rect l="l" t="t" r="r" b="b"/>
              <a:pathLst>
                <a:path w="1722754" h="344170">
                  <a:moveTo>
                    <a:pt x="0" y="0"/>
                  </a:moveTo>
                  <a:lnTo>
                    <a:pt x="1722550" y="0"/>
                  </a:lnTo>
                  <a:lnTo>
                    <a:pt x="1722550" y="343544"/>
                  </a:lnTo>
                  <a:lnTo>
                    <a:pt x="0" y="343544"/>
                  </a:lnTo>
                  <a:lnTo>
                    <a:pt x="0" y="0"/>
                  </a:lnTo>
                  <a:close/>
                </a:path>
              </a:pathLst>
            </a:custGeom>
            <a:ln w="31750">
              <a:solidFill>
                <a:srgbClr val="0C8791"/>
              </a:solidFill>
            </a:ln>
          </p:spPr>
          <p:txBody>
            <a:bodyPr wrap="square" lIns="0" tIns="0" rIns="0" bIns="0" rtlCol="0"/>
            <a:lstStyle/>
            <a:p>
              <a:endParaRPr/>
            </a:p>
          </p:txBody>
        </p:sp>
        <p:sp>
          <p:nvSpPr>
            <p:cNvPr id="20" name="object 20"/>
            <p:cNvSpPr/>
            <p:nvPr/>
          </p:nvSpPr>
          <p:spPr>
            <a:xfrm>
              <a:off x="4636230" y="5477733"/>
              <a:ext cx="1931035" cy="364490"/>
            </a:xfrm>
            <a:custGeom>
              <a:avLst/>
              <a:gdLst/>
              <a:ahLst/>
              <a:cxnLst/>
              <a:rect l="l" t="t" r="r" b="b"/>
              <a:pathLst>
                <a:path w="1931034" h="364489">
                  <a:moveTo>
                    <a:pt x="1930647" y="0"/>
                  </a:moveTo>
                  <a:lnTo>
                    <a:pt x="0" y="0"/>
                  </a:lnTo>
                  <a:lnTo>
                    <a:pt x="0" y="364090"/>
                  </a:lnTo>
                  <a:lnTo>
                    <a:pt x="1930647" y="364090"/>
                  </a:lnTo>
                  <a:lnTo>
                    <a:pt x="1930647" y="0"/>
                  </a:lnTo>
                  <a:close/>
                </a:path>
              </a:pathLst>
            </a:custGeom>
            <a:solidFill>
              <a:srgbClr val="FFFFFF">
                <a:alpha val="69799"/>
              </a:srgbClr>
            </a:solidFill>
          </p:spPr>
          <p:txBody>
            <a:bodyPr wrap="square" lIns="0" tIns="0" rIns="0" bIns="0" rtlCol="0"/>
            <a:lstStyle/>
            <a:p>
              <a:endParaRPr/>
            </a:p>
          </p:txBody>
        </p:sp>
      </p:grpSp>
      <p:pic>
        <p:nvPicPr>
          <p:cNvPr id="21" name="object 21"/>
          <p:cNvPicPr/>
          <p:nvPr/>
        </p:nvPicPr>
        <p:blipFill>
          <a:blip r:embed="rId6" cstate="print"/>
          <a:stretch>
            <a:fillRect/>
          </a:stretch>
        </p:blipFill>
        <p:spPr>
          <a:xfrm>
            <a:off x="8088402" y="4933720"/>
            <a:ext cx="2530650" cy="1078483"/>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6602" y="1828800"/>
            <a:ext cx="10663555" cy="3514725"/>
            <a:chOff x="276602" y="1828800"/>
            <a:chExt cx="10663555" cy="3514725"/>
          </a:xfrm>
        </p:grpSpPr>
        <p:pic>
          <p:nvPicPr>
            <p:cNvPr id="3" name="object 3"/>
            <p:cNvPicPr/>
            <p:nvPr/>
          </p:nvPicPr>
          <p:blipFill>
            <a:blip r:embed="rId2" cstate="print"/>
            <a:stretch>
              <a:fillRect/>
            </a:stretch>
          </p:blipFill>
          <p:spPr>
            <a:xfrm>
              <a:off x="787255" y="2347616"/>
              <a:ext cx="6651253" cy="2995421"/>
            </a:xfrm>
            <a:prstGeom prst="rect">
              <a:avLst/>
            </a:prstGeom>
          </p:spPr>
        </p:pic>
        <p:sp>
          <p:nvSpPr>
            <p:cNvPr id="4" name="object 4"/>
            <p:cNvSpPr/>
            <p:nvPr/>
          </p:nvSpPr>
          <p:spPr>
            <a:xfrm>
              <a:off x="276593" y="1844877"/>
              <a:ext cx="10663555" cy="476884"/>
            </a:xfrm>
            <a:custGeom>
              <a:avLst/>
              <a:gdLst/>
              <a:ahLst/>
              <a:cxnLst/>
              <a:rect l="l" t="t" r="r" b="b"/>
              <a:pathLst>
                <a:path w="10663555" h="476885">
                  <a:moveTo>
                    <a:pt x="10662933" y="0"/>
                  </a:moveTo>
                  <a:lnTo>
                    <a:pt x="357733" y="0"/>
                  </a:lnTo>
                  <a:lnTo>
                    <a:pt x="353060" y="0"/>
                  </a:lnTo>
                  <a:lnTo>
                    <a:pt x="0" y="0"/>
                  </a:lnTo>
                  <a:lnTo>
                    <a:pt x="0" y="476707"/>
                  </a:lnTo>
                  <a:lnTo>
                    <a:pt x="353060" y="476707"/>
                  </a:lnTo>
                  <a:lnTo>
                    <a:pt x="357733" y="476707"/>
                  </a:lnTo>
                  <a:lnTo>
                    <a:pt x="10662933" y="476707"/>
                  </a:lnTo>
                  <a:lnTo>
                    <a:pt x="10662933" y="0"/>
                  </a:lnTo>
                  <a:close/>
                </a:path>
              </a:pathLst>
            </a:custGeom>
            <a:solidFill>
              <a:srgbClr val="F2F2F2"/>
            </a:solidFill>
          </p:spPr>
          <p:txBody>
            <a:bodyPr wrap="square" lIns="0" tIns="0" rIns="0" bIns="0" rtlCol="0"/>
            <a:lstStyle/>
            <a:p>
              <a:endParaRPr/>
            </a:p>
          </p:txBody>
        </p:sp>
        <p:sp>
          <p:nvSpPr>
            <p:cNvPr id="5" name="object 5"/>
            <p:cNvSpPr/>
            <p:nvPr/>
          </p:nvSpPr>
          <p:spPr>
            <a:xfrm>
              <a:off x="439622" y="1844870"/>
              <a:ext cx="389890" cy="476884"/>
            </a:xfrm>
            <a:custGeom>
              <a:avLst/>
              <a:gdLst/>
              <a:ahLst/>
              <a:cxnLst/>
              <a:rect l="l" t="t" r="r" b="b"/>
              <a:pathLst>
                <a:path w="389890" h="476885">
                  <a:moveTo>
                    <a:pt x="194705" y="0"/>
                  </a:moveTo>
                  <a:lnTo>
                    <a:pt x="0" y="0"/>
                  </a:lnTo>
                  <a:lnTo>
                    <a:pt x="194705" y="238354"/>
                  </a:lnTo>
                  <a:lnTo>
                    <a:pt x="0" y="476708"/>
                  </a:lnTo>
                  <a:lnTo>
                    <a:pt x="194705" y="476708"/>
                  </a:lnTo>
                  <a:lnTo>
                    <a:pt x="389411" y="238354"/>
                  </a:lnTo>
                  <a:lnTo>
                    <a:pt x="194705" y="0"/>
                  </a:lnTo>
                  <a:close/>
                </a:path>
              </a:pathLst>
            </a:custGeom>
            <a:solidFill>
              <a:srgbClr val="0C8791"/>
            </a:solidFill>
          </p:spPr>
          <p:txBody>
            <a:bodyPr wrap="square" lIns="0" tIns="0" rIns="0" bIns="0" rtlCol="0"/>
            <a:lstStyle/>
            <a:p>
              <a:endParaRPr/>
            </a:p>
          </p:txBody>
        </p:sp>
        <p:pic>
          <p:nvPicPr>
            <p:cNvPr id="6" name="object 6"/>
            <p:cNvPicPr/>
            <p:nvPr/>
          </p:nvPicPr>
          <p:blipFill>
            <a:blip r:embed="rId3" cstate="print"/>
            <a:stretch>
              <a:fillRect/>
            </a:stretch>
          </p:blipFill>
          <p:spPr>
            <a:xfrm>
              <a:off x="518160" y="1828800"/>
              <a:ext cx="429768" cy="509015"/>
            </a:xfrm>
            <a:prstGeom prst="rect">
              <a:avLst/>
            </a:prstGeom>
          </p:spPr>
        </p:pic>
        <p:sp>
          <p:nvSpPr>
            <p:cNvPr id="7" name="object 7"/>
            <p:cNvSpPr/>
            <p:nvPr/>
          </p:nvSpPr>
          <p:spPr>
            <a:xfrm>
              <a:off x="585583" y="1898476"/>
              <a:ext cx="295910" cy="369570"/>
            </a:xfrm>
            <a:custGeom>
              <a:avLst/>
              <a:gdLst/>
              <a:ahLst/>
              <a:cxnLst/>
              <a:rect l="l" t="t" r="r" b="b"/>
              <a:pathLst>
                <a:path w="295909" h="369569">
                  <a:moveTo>
                    <a:pt x="147836" y="0"/>
                  </a:moveTo>
                  <a:lnTo>
                    <a:pt x="0" y="0"/>
                  </a:lnTo>
                  <a:lnTo>
                    <a:pt x="147836" y="184748"/>
                  </a:lnTo>
                  <a:lnTo>
                    <a:pt x="0" y="369496"/>
                  </a:lnTo>
                  <a:lnTo>
                    <a:pt x="147836" y="369496"/>
                  </a:lnTo>
                  <a:lnTo>
                    <a:pt x="295672" y="184748"/>
                  </a:lnTo>
                  <a:lnTo>
                    <a:pt x="147836" y="0"/>
                  </a:lnTo>
                  <a:close/>
                </a:path>
              </a:pathLst>
            </a:custGeom>
            <a:solidFill>
              <a:srgbClr val="0C8791"/>
            </a:solidFill>
          </p:spPr>
          <p:txBody>
            <a:bodyPr wrap="square" lIns="0" tIns="0" rIns="0" bIns="0" rtlCol="0"/>
            <a:lstStyle/>
            <a:p>
              <a:endParaRPr/>
            </a:p>
          </p:txBody>
        </p:sp>
      </p:grpSp>
      <p:sp>
        <p:nvSpPr>
          <p:cNvPr id="8" name="object 8"/>
          <p:cNvSpPr txBox="1">
            <a:spLocks noGrp="1"/>
          </p:cNvSpPr>
          <p:nvPr>
            <p:ph type="title"/>
          </p:nvPr>
        </p:nvSpPr>
        <p:spPr>
          <a:xfrm>
            <a:off x="640199" y="373380"/>
            <a:ext cx="5151120" cy="513080"/>
          </a:xfrm>
          <a:prstGeom prst="rect">
            <a:avLst/>
          </a:prstGeom>
        </p:spPr>
        <p:txBody>
          <a:bodyPr vert="horz" wrap="square" lIns="0" tIns="12700" rIns="0" bIns="0" rtlCol="0">
            <a:spAutoFit/>
          </a:bodyPr>
          <a:lstStyle/>
          <a:p>
            <a:pPr marL="12700">
              <a:lnSpc>
                <a:spcPct val="100000"/>
              </a:lnSpc>
              <a:spcBef>
                <a:spcPts val="100"/>
              </a:spcBef>
            </a:pPr>
            <a:r>
              <a:rPr spc="-20" dirty="0"/>
              <a:t>Resource</a:t>
            </a:r>
            <a:r>
              <a:rPr spc="-35" dirty="0"/>
              <a:t> </a:t>
            </a:r>
            <a:r>
              <a:rPr dirty="0"/>
              <a:t>Compliance</a:t>
            </a:r>
            <a:r>
              <a:rPr spc="-30" dirty="0"/>
              <a:t> </a:t>
            </a:r>
            <a:r>
              <a:rPr dirty="0"/>
              <a:t>Checking</a:t>
            </a:r>
          </a:p>
        </p:txBody>
      </p:sp>
      <p:sp>
        <p:nvSpPr>
          <p:cNvPr id="9" name="object 9"/>
          <p:cNvSpPr txBox="1"/>
          <p:nvPr/>
        </p:nvSpPr>
        <p:spPr>
          <a:xfrm>
            <a:off x="339930" y="1865884"/>
            <a:ext cx="12890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1</a:t>
            </a:r>
            <a:endParaRPr sz="1600">
              <a:latin typeface="Calibri"/>
              <a:cs typeface="Calibri"/>
            </a:endParaRPr>
          </a:p>
        </p:txBody>
      </p:sp>
      <p:sp>
        <p:nvSpPr>
          <p:cNvPr id="10" name="object 10"/>
          <p:cNvSpPr txBox="1"/>
          <p:nvPr/>
        </p:nvSpPr>
        <p:spPr>
          <a:xfrm>
            <a:off x="959995" y="1893315"/>
            <a:ext cx="288353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404040"/>
                </a:solidFill>
                <a:latin typeface="Calibri"/>
                <a:cs typeface="Calibri"/>
              </a:rPr>
              <a:t>Unexpected</a:t>
            </a:r>
            <a:r>
              <a:rPr sz="1600" spc="-20" dirty="0">
                <a:solidFill>
                  <a:srgbClr val="404040"/>
                </a:solidFill>
                <a:latin typeface="Calibri"/>
                <a:cs typeface="Calibri"/>
              </a:rPr>
              <a:t> </a:t>
            </a:r>
            <a:r>
              <a:rPr sz="1600" dirty="0">
                <a:solidFill>
                  <a:srgbClr val="404040"/>
                </a:solidFill>
                <a:latin typeface="Calibri"/>
                <a:cs typeface="Calibri"/>
              </a:rPr>
              <a:t>resource</a:t>
            </a:r>
            <a:r>
              <a:rPr sz="1600" spc="-5" dirty="0">
                <a:solidFill>
                  <a:srgbClr val="404040"/>
                </a:solidFill>
                <a:latin typeface="Calibri"/>
                <a:cs typeface="Calibri"/>
              </a:rPr>
              <a:t> </a:t>
            </a:r>
            <a:r>
              <a:rPr sz="1600" spc="5" dirty="0">
                <a:solidFill>
                  <a:srgbClr val="404040"/>
                </a:solidFill>
                <a:latin typeface="Calibri"/>
                <a:cs typeface="Calibri"/>
              </a:rPr>
              <a:t>assignments</a:t>
            </a:r>
            <a:endParaRPr sz="1600">
              <a:latin typeface="Calibri"/>
              <a:cs typeface="Calibri"/>
            </a:endParaRPr>
          </a:p>
        </p:txBody>
      </p:sp>
      <p:sp>
        <p:nvSpPr>
          <p:cNvPr id="11" name="object 11"/>
          <p:cNvSpPr txBox="1"/>
          <p:nvPr/>
        </p:nvSpPr>
        <p:spPr>
          <a:xfrm>
            <a:off x="7909384" y="2448051"/>
            <a:ext cx="2578735" cy="1769110"/>
          </a:xfrm>
          <a:prstGeom prst="rect">
            <a:avLst/>
          </a:prstGeom>
        </p:spPr>
        <p:txBody>
          <a:bodyPr vert="horz" wrap="square" lIns="0" tIns="20320" rIns="0" bIns="0" rtlCol="0">
            <a:spAutoFit/>
          </a:bodyPr>
          <a:lstStyle/>
          <a:p>
            <a:pPr marL="12700" marR="5080">
              <a:lnSpc>
                <a:spcPct val="101699"/>
              </a:lnSpc>
              <a:spcBef>
                <a:spcPts val="160"/>
              </a:spcBef>
            </a:pPr>
            <a:r>
              <a:rPr sz="1600" spc="5" dirty="0">
                <a:solidFill>
                  <a:srgbClr val="595959"/>
                </a:solidFill>
                <a:latin typeface="Calibri"/>
                <a:cs typeface="Calibri"/>
              </a:rPr>
              <a:t>User</a:t>
            </a:r>
            <a:r>
              <a:rPr sz="1600" spc="-5" dirty="0">
                <a:solidFill>
                  <a:srgbClr val="595959"/>
                </a:solidFill>
                <a:latin typeface="Calibri"/>
                <a:cs typeface="Calibri"/>
              </a:rPr>
              <a:t> </a:t>
            </a:r>
            <a:r>
              <a:rPr sz="1600" dirty="0">
                <a:solidFill>
                  <a:srgbClr val="595959"/>
                </a:solidFill>
                <a:latin typeface="Calibri"/>
                <a:cs typeface="Calibri"/>
              </a:rPr>
              <a:t>the</a:t>
            </a:r>
            <a:r>
              <a:rPr sz="1600" spc="5" dirty="0">
                <a:solidFill>
                  <a:srgbClr val="595959"/>
                </a:solidFill>
                <a:latin typeface="Calibri"/>
                <a:cs typeface="Calibri"/>
              </a:rPr>
              <a:t> </a:t>
            </a:r>
            <a:r>
              <a:rPr sz="1600" spc="-10" dirty="0">
                <a:solidFill>
                  <a:srgbClr val="595959"/>
                </a:solidFill>
                <a:latin typeface="Calibri"/>
                <a:cs typeface="Calibri"/>
              </a:rPr>
              <a:t>Attribute</a:t>
            </a:r>
            <a:r>
              <a:rPr sz="1600" spc="10" dirty="0">
                <a:solidFill>
                  <a:srgbClr val="595959"/>
                </a:solidFill>
                <a:latin typeface="Calibri"/>
                <a:cs typeface="Calibri"/>
              </a:rPr>
              <a:t> </a:t>
            </a:r>
            <a:r>
              <a:rPr sz="1600" dirty="0">
                <a:solidFill>
                  <a:srgbClr val="595959"/>
                </a:solidFill>
                <a:latin typeface="Calibri"/>
                <a:cs typeface="Calibri"/>
              </a:rPr>
              <a:t>filter</a:t>
            </a:r>
            <a:r>
              <a:rPr sz="1600" spc="-5" dirty="0">
                <a:solidFill>
                  <a:srgbClr val="595959"/>
                </a:solidFill>
                <a:latin typeface="Calibri"/>
                <a:cs typeface="Calibri"/>
              </a:rPr>
              <a:t> </a:t>
            </a:r>
            <a:r>
              <a:rPr sz="1600" spc="5" dirty="0">
                <a:solidFill>
                  <a:srgbClr val="595959"/>
                </a:solidFill>
                <a:latin typeface="Calibri"/>
                <a:cs typeface="Calibri"/>
              </a:rPr>
              <a:t>with </a:t>
            </a:r>
            <a:r>
              <a:rPr sz="1600" spc="10" dirty="0">
                <a:solidFill>
                  <a:srgbClr val="595959"/>
                </a:solidFill>
                <a:latin typeface="Calibri"/>
                <a:cs typeface="Calibri"/>
              </a:rPr>
              <a:t> </a:t>
            </a:r>
            <a:r>
              <a:rPr sz="1600" dirty="0">
                <a:solidFill>
                  <a:srgbClr val="595959"/>
                </a:solidFill>
                <a:latin typeface="Calibri"/>
                <a:cs typeface="Calibri"/>
              </a:rPr>
              <a:t>two</a:t>
            </a:r>
            <a:r>
              <a:rPr sz="1600" spc="-5" dirty="0">
                <a:solidFill>
                  <a:srgbClr val="595959"/>
                </a:solidFill>
                <a:latin typeface="Calibri"/>
                <a:cs typeface="Calibri"/>
              </a:rPr>
              <a:t> attributes</a:t>
            </a:r>
            <a:r>
              <a:rPr sz="1600" spc="5" dirty="0">
                <a:solidFill>
                  <a:srgbClr val="595959"/>
                </a:solidFill>
                <a:latin typeface="Calibri"/>
                <a:cs typeface="Calibri"/>
              </a:rPr>
              <a:t> (primary </a:t>
            </a:r>
            <a:r>
              <a:rPr sz="1600" dirty="0">
                <a:solidFill>
                  <a:srgbClr val="595959"/>
                </a:solidFill>
                <a:latin typeface="Calibri"/>
                <a:cs typeface="Calibri"/>
              </a:rPr>
              <a:t>and </a:t>
            </a:r>
            <a:r>
              <a:rPr sz="1600" spc="5" dirty="0">
                <a:solidFill>
                  <a:srgbClr val="595959"/>
                </a:solidFill>
                <a:latin typeface="Calibri"/>
                <a:cs typeface="Calibri"/>
              </a:rPr>
              <a:t> secondary)</a:t>
            </a:r>
            <a:r>
              <a:rPr sz="1600" spc="-10" dirty="0">
                <a:solidFill>
                  <a:srgbClr val="595959"/>
                </a:solidFill>
                <a:latin typeface="Calibri"/>
                <a:cs typeface="Calibri"/>
              </a:rPr>
              <a:t> to</a:t>
            </a:r>
            <a:r>
              <a:rPr sz="1600" dirty="0">
                <a:solidFill>
                  <a:srgbClr val="595959"/>
                </a:solidFill>
                <a:latin typeface="Calibri"/>
                <a:cs typeface="Calibri"/>
              </a:rPr>
              <a:t> </a:t>
            </a:r>
            <a:r>
              <a:rPr sz="1600" spc="-5" dirty="0">
                <a:solidFill>
                  <a:srgbClr val="595959"/>
                </a:solidFill>
                <a:latin typeface="Calibri"/>
                <a:cs typeface="Calibri"/>
              </a:rPr>
              <a:t>retrieve</a:t>
            </a:r>
            <a:r>
              <a:rPr sz="1600" spc="10" dirty="0">
                <a:solidFill>
                  <a:srgbClr val="595959"/>
                </a:solidFill>
                <a:latin typeface="Calibri"/>
                <a:cs typeface="Calibri"/>
              </a:rPr>
              <a:t> </a:t>
            </a:r>
            <a:r>
              <a:rPr sz="1600" dirty="0">
                <a:solidFill>
                  <a:srgbClr val="595959"/>
                </a:solidFill>
                <a:latin typeface="Calibri"/>
                <a:cs typeface="Calibri"/>
              </a:rPr>
              <a:t>cases </a:t>
            </a:r>
            <a:r>
              <a:rPr sz="1600" spc="5" dirty="0">
                <a:solidFill>
                  <a:srgbClr val="595959"/>
                </a:solidFill>
                <a:latin typeface="Calibri"/>
                <a:cs typeface="Calibri"/>
              </a:rPr>
              <a:t> </a:t>
            </a:r>
            <a:r>
              <a:rPr sz="1600" dirty="0">
                <a:solidFill>
                  <a:srgbClr val="595959"/>
                </a:solidFill>
                <a:latin typeface="Calibri"/>
                <a:cs typeface="Calibri"/>
              </a:rPr>
              <a:t>where</a:t>
            </a:r>
            <a:r>
              <a:rPr sz="1600" spc="10" dirty="0">
                <a:solidFill>
                  <a:srgbClr val="595959"/>
                </a:solidFill>
                <a:latin typeface="Calibri"/>
                <a:cs typeface="Calibri"/>
              </a:rPr>
              <a:t> </a:t>
            </a:r>
            <a:r>
              <a:rPr sz="1600" dirty="0">
                <a:solidFill>
                  <a:srgbClr val="595959"/>
                </a:solidFill>
                <a:latin typeface="Calibri"/>
                <a:cs typeface="Calibri"/>
              </a:rPr>
              <a:t>a</a:t>
            </a:r>
            <a:r>
              <a:rPr sz="1600" spc="5" dirty="0">
                <a:solidFill>
                  <a:srgbClr val="595959"/>
                </a:solidFill>
                <a:latin typeface="Calibri"/>
                <a:cs typeface="Calibri"/>
              </a:rPr>
              <a:t> </a:t>
            </a:r>
            <a:r>
              <a:rPr sz="1600" dirty="0">
                <a:solidFill>
                  <a:srgbClr val="595959"/>
                </a:solidFill>
                <a:latin typeface="Calibri"/>
                <a:cs typeface="Calibri"/>
              </a:rPr>
              <a:t>given</a:t>
            </a:r>
            <a:r>
              <a:rPr sz="1600" spc="10" dirty="0">
                <a:solidFill>
                  <a:srgbClr val="595959"/>
                </a:solidFill>
                <a:latin typeface="Calibri"/>
                <a:cs typeface="Calibri"/>
              </a:rPr>
              <a:t> </a:t>
            </a:r>
            <a:r>
              <a:rPr sz="1600" dirty="0">
                <a:solidFill>
                  <a:srgbClr val="595959"/>
                </a:solidFill>
                <a:latin typeface="Calibri"/>
                <a:cs typeface="Calibri"/>
              </a:rPr>
              <a:t>activity</a:t>
            </a:r>
            <a:r>
              <a:rPr sz="1600" spc="5" dirty="0">
                <a:solidFill>
                  <a:srgbClr val="595959"/>
                </a:solidFill>
                <a:latin typeface="Calibri"/>
                <a:cs typeface="Calibri"/>
              </a:rPr>
              <a:t> </a:t>
            </a:r>
            <a:r>
              <a:rPr sz="1600" dirty="0">
                <a:solidFill>
                  <a:srgbClr val="595959"/>
                </a:solidFill>
                <a:latin typeface="Calibri"/>
                <a:cs typeface="Calibri"/>
              </a:rPr>
              <a:t>was </a:t>
            </a:r>
            <a:r>
              <a:rPr sz="1600" spc="5" dirty="0">
                <a:solidFill>
                  <a:srgbClr val="595959"/>
                </a:solidFill>
                <a:latin typeface="Calibri"/>
                <a:cs typeface="Calibri"/>
              </a:rPr>
              <a:t> </a:t>
            </a:r>
            <a:r>
              <a:rPr sz="1600" dirty="0">
                <a:solidFill>
                  <a:srgbClr val="595959"/>
                </a:solidFill>
                <a:latin typeface="Calibri"/>
                <a:cs typeface="Calibri"/>
              </a:rPr>
              <a:t>performed by a given resource </a:t>
            </a:r>
            <a:r>
              <a:rPr sz="1600" spc="-350" dirty="0">
                <a:solidFill>
                  <a:srgbClr val="595959"/>
                </a:solidFill>
                <a:latin typeface="Calibri"/>
                <a:cs typeface="Calibri"/>
              </a:rPr>
              <a:t> </a:t>
            </a:r>
            <a:r>
              <a:rPr sz="1600" dirty="0">
                <a:solidFill>
                  <a:srgbClr val="595959"/>
                </a:solidFill>
                <a:latin typeface="Calibri"/>
                <a:cs typeface="Calibri"/>
              </a:rPr>
              <a:t>(or </a:t>
            </a:r>
            <a:r>
              <a:rPr sz="1600" spc="-10" dirty="0">
                <a:solidFill>
                  <a:srgbClr val="595959"/>
                </a:solidFill>
                <a:latin typeface="Calibri"/>
                <a:cs typeface="Calibri"/>
              </a:rPr>
              <a:t>any</a:t>
            </a:r>
            <a:r>
              <a:rPr sz="1600" spc="5" dirty="0">
                <a:solidFill>
                  <a:srgbClr val="595959"/>
                </a:solidFill>
                <a:latin typeface="Calibri"/>
                <a:cs typeface="Calibri"/>
              </a:rPr>
              <a:t> other</a:t>
            </a:r>
            <a:r>
              <a:rPr sz="1600" dirty="0">
                <a:solidFill>
                  <a:srgbClr val="595959"/>
                </a:solidFill>
                <a:latin typeface="Calibri"/>
                <a:cs typeface="Calibri"/>
              </a:rPr>
              <a:t> combination</a:t>
            </a:r>
            <a:r>
              <a:rPr sz="1600" spc="5" dirty="0">
                <a:solidFill>
                  <a:srgbClr val="595959"/>
                </a:solidFill>
                <a:latin typeface="Calibri"/>
                <a:cs typeface="Calibri"/>
              </a:rPr>
              <a:t> </a:t>
            </a:r>
            <a:r>
              <a:rPr sz="1600" dirty="0">
                <a:solidFill>
                  <a:srgbClr val="595959"/>
                </a:solidFill>
                <a:latin typeface="Calibri"/>
                <a:cs typeface="Calibri"/>
              </a:rPr>
              <a:t>of </a:t>
            </a:r>
            <a:r>
              <a:rPr sz="1600" spc="5" dirty="0">
                <a:solidFill>
                  <a:srgbClr val="595959"/>
                </a:solidFill>
                <a:latin typeface="Calibri"/>
                <a:cs typeface="Calibri"/>
              </a:rPr>
              <a:t> </a:t>
            </a:r>
            <a:r>
              <a:rPr sz="1600" spc="-5" dirty="0">
                <a:solidFill>
                  <a:srgbClr val="595959"/>
                </a:solidFill>
                <a:latin typeface="Calibri"/>
                <a:cs typeface="Calibri"/>
              </a:rPr>
              <a:t>attributes)</a:t>
            </a:r>
            <a:endParaRPr sz="1600">
              <a:latin typeface="Calibri"/>
              <a:cs typeface="Calibri"/>
            </a:endParaRPr>
          </a:p>
        </p:txBody>
      </p:sp>
      <p:sp>
        <p:nvSpPr>
          <p:cNvPr id="12" name="object 12"/>
          <p:cNvSpPr/>
          <p:nvPr/>
        </p:nvSpPr>
        <p:spPr>
          <a:xfrm>
            <a:off x="418414" y="4520768"/>
            <a:ext cx="7374890" cy="1499870"/>
          </a:xfrm>
          <a:custGeom>
            <a:avLst/>
            <a:gdLst/>
            <a:ahLst/>
            <a:cxnLst/>
            <a:rect l="l" t="t" r="r" b="b"/>
            <a:pathLst>
              <a:path w="7374890" h="1499870">
                <a:moveTo>
                  <a:pt x="7153275" y="0"/>
                </a:moveTo>
                <a:lnTo>
                  <a:pt x="2908008" y="0"/>
                </a:lnTo>
                <a:lnTo>
                  <a:pt x="2908008" y="209334"/>
                </a:lnTo>
                <a:lnTo>
                  <a:pt x="7153275" y="209334"/>
                </a:lnTo>
                <a:lnTo>
                  <a:pt x="7153275" y="0"/>
                </a:lnTo>
                <a:close/>
              </a:path>
              <a:path w="7374890" h="1499870">
                <a:moveTo>
                  <a:pt x="7374407" y="427443"/>
                </a:moveTo>
                <a:lnTo>
                  <a:pt x="6068911" y="427443"/>
                </a:lnTo>
                <a:lnTo>
                  <a:pt x="6068911" y="832053"/>
                </a:lnTo>
                <a:lnTo>
                  <a:pt x="6068911" y="1196136"/>
                </a:lnTo>
                <a:lnTo>
                  <a:pt x="6068911" y="1213167"/>
                </a:lnTo>
                <a:lnTo>
                  <a:pt x="4217809" y="1213167"/>
                </a:lnTo>
                <a:lnTo>
                  <a:pt x="4217809" y="1196136"/>
                </a:lnTo>
                <a:lnTo>
                  <a:pt x="6068911" y="1196136"/>
                </a:lnTo>
                <a:lnTo>
                  <a:pt x="6068911" y="832053"/>
                </a:lnTo>
                <a:lnTo>
                  <a:pt x="4217809" y="832053"/>
                </a:lnTo>
                <a:lnTo>
                  <a:pt x="4217809" y="301091"/>
                </a:lnTo>
                <a:lnTo>
                  <a:pt x="0" y="301091"/>
                </a:lnTo>
                <a:lnTo>
                  <a:pt x="0" y="1389291"/>
                </a:lnTo>
                <a:lnTo>
                  <a:pt x="2985325" y="1389291"/>
                </a:lnTo>
                <a:lnTo>
                  <a:pt x="2985325" y="1499730"/>
                </a:lnTo>
                <a:lnTo>
                  <a:pt x="7230580" y="1499730"/>
                </a:lnTo>
                <a:lnTo>
                  <a:pt x="7230580" y="1250988"/>
                </a:lnTo>
                <a:lnTo>
                  <a:pt x="7374407" y="1250988"/>
                </a:lnTo>
                <a:lnTo>
                  <a:pt x="7374407" y="427443"/>
                </a:lnTo>
                <a:close/>
              </a:path>
            </a:pathLst>
          </a:custGeom>
          <a:solidFill>
            <a:srgbClr val="FFFFFF">
              <a:alpha val="69799"/>
            </a:srgbClr>
          </a:solid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57672" y="1278219"/>
            <a:ext cx="6654467" cy="307166"/>
          </a:xfrm>
          <a:prstGeom prst="rect">
            <a:avLst/>
          </a:prstGeom>
        </p:spPr>
      </p:pic>
      <p:pic>
        <p:nvPicPr>
          <p:cNvPr id="3" name="object 3"/>
          <p:cNvPicPr/>
          <p:nvPr/>
        </p:nvPicPr>
        <p:blipFill>
          <a:blip r:embed="rId3" cstate="print"/>
          <a:stretch>
            <a:fillRect/>
          </a:stretch>
        </p:blipFill>
        <p:spPr>
          <a:xfrm>
            <a:off x="312120" y="1278219"/>
            <a:ext cx="3845552" cy="307166"/>
          </a:xfrm>
          <a:prstGeom prst="rect">
            <a:avLst/>
          </a:prstGeom>
        </p:spPr>
      </p:pic>
      <p:graphicFrame>
        <p:nvGraphicFramePr>
          <p:cNvPr id="4" name="object 4"/>
          <p:cNvGraphicFramePr>
            <a:graphicFrameLocks noGrp="1"/>
          </p:cNvGraphicFramePr>
          <p:nvPr/>
        </p:nvGraphicFramePr>
        <p:xfrm>
          <a:off x="305770" y="1230302"/>
          <a:ext cx="10499724" cy="4649790"/>
        </p:xfrm>
        <a:graphic>
          <a:graphicData uri="http://schemas.openxmlformats.org/drawingml/2006/table">
            <a:tbl>
              <a:tblPr firstRow="1" bandRow="1">
                <a:tableStyleId>{2D5ABB26-0587-4C30-8999-92F81FD0307C}</a:tableStyleId>
              </a:tblPr>
              <a:tblGrid>
                <a:gridCol w="3844290">
                  <a:extLst>
                    <a:ext uri="{9D8B030D-6E8A-4147-A177-3AD203B41FA5}">
                      <a16:colId xmlns:a16="http://schemas.microsoft.com/office/drawing/2014/main" val="20000"/>
                    </a:ext>
                  </a:extLst>
                </a:gridCol>
                <a:gridCol w="6655434">
                  <a:extLst>
                    <a:ext uri="{9D8B030D-6E8A-4147-A177-3AD203B41FA5}">
                      <a16:colId xmlns:a16="http://schemas.microsoft.com/office/drawing/2014/main" val="20001"/>
                    </a:ext>
                  </a:extLst>
                </a:gridCol>
              </a:tblGrid>
              <a:tr h="412544">
                <a:tc>
                  <a:txBody>
                    <a:bodyPr/>
                    <a:lstStyle/>
                    <a:p>
                      <a:pPr marL="81915">
                        <a:lnSpc>
                          <a:spcPct val="100000"/>
                        </a:lnSpc>
                        <a:spcBef>
                          <a:spcPts val="229"/>
                        </a:spcBef>
                      </a:pPr>
                      <a:r>
                        <a:rPr sz="1600" spc="-5" dirty="0">
                          <a:latin typeface="Calibri"/>
                          <a:cs typeface="Calibri"/>
                        </a:rPr>
                        <a:t>What?</a:t>
                      </a:r>
                      <a:endParaRPr sz="1600">
                        <a:latin typeface="Calibri"/>
                        <a:cs typeface="Calibri"/>
                      </a:endParaRPr>
                    </a:p>
                  </a:txBody>
                  <a:tcPr marL="0" marR="0" marT="2920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1612673">
                <a:tc>
                  <a:txBody>
                    <a:bodyPr/>
                    <a:lstStyle/>
                    <a:p>
                      <a:pPr marL="81915">
                        <a:lnSpc>
                          <a:spcPts val="1910"/>
                        </a:lnSpc>
                        <a:spcBef>
                          <a:spcPts val="220"/>
                        </a:spcBef>
                      </a:pPr>
                      <a:r>
                        <a:rPr sz="1600" b="1" spc="-5" dirty="0">
                          <a:latin typeface="Calibri"/>
                          <a:cs typeface="Calibri"/>
                        </a:rPr>
                        <a:t>Flow</a:t>
                      </a:r>
                      <a:r>
                        <a:rPr sz="1600" b="1" spc="-25" dirty="0">
                          <a:latin typeface="Calibri"/>
                          <a:cs typeface="Calibri"/>
                        </a:rPr>
                        <a:t> </a:t>
                      </a:r>
                      <a:r>
                        <a:rPr sz="1600" b="1" spc="-5" dirty="0">
                          <a:latin typeface="Calibri"/>
                          <a:cs typeface="Calibri"/>
                        </a:rPr>
                        <a:t>compliance</a:t>
                      </a:r>
                      <a:r>
                        <a:rPr sz="1600" b="1" spc="-20" dirty="0">
                          <a:latin typeface="Calibri"/>
                          <a:cs typeface="Calibri"/>
                        </a:rPr>
                        <a:t> </a:t>
                      </a:r>
                      <a:r>
                        <a:rPr sz="1600" b="1" spc="-5" dirty="0">
                          <a:latin typeface="Calibri"/>
                          <a:cs typeface="Calibri"/>
                        </a:rPr>
                        <a:t>checking</a:t>
                      </a:r>
                      <a:endParaRPr sz="1600">
                        <a:latin typeface="Calibri"/>
                        <a:cs typeface="Calibri"/>
                      </a:endParaRPr>
                    </a:p>
                    <a:p>
                      <a:pPr marL="424815" indent="-343535">
                        <a:lnSpc>
                          <a:spcPts val="1895"/>
                        </a:lnSpc>
                        <a:buAutoNum type="arabicPeriod"/>
                        <a:tabLst>
                          <a:tab pos="424815" algn="l"/>
                          <a:tab pos="425450" algn="l"/>
                        </a:tabLst>
                      </a:pPr>
                      <a:r>
                        <a:rPr sz="1600" spc="-5" dirty="0">
                          <a:latin typeface="Calibri"/>
                          <a:cs typeface="Calibri"/>
                        </a:rPr>
                        <a:t>Check</a:t>
                      </a:r>
                      <a:r>
                        <a:rPr sz="1600" spc="-20" dirty="0">
                          <a:latin typeface="Calibri"/>
                          <a:cs typeface="Calibri"/>
                        </a:rPr>
                        <a:t> </a:t>
                      </a:r>
                      <a:r>
                        <a:rPr sz="1600" spc="-5" dirty="0">
                          <a:latin typeface="Calibri"/>
                          <a:cs typeface="Calibri"/>
                        </a:rPr>
                        <a:t>skipped</a:t>
                      </a:r>
                      <a:r>
                        <a:rPr sz="1600" spc="-15" dirty="0">
                          <a:latin typeface="Calibri"/>
                          <a:cs typeface="Calibri"/>
                        </a:rPr>
                        <a:t> </a:t>
                      </a:r>
                      <a:r>
                        <a:rPr sz="1600" spc="-5" dirty="0">
                          <a:latin typeface="Calibri"/>
                          <a:cs typeface="Calibri"/>
                        </a:rPr>
                        <a:t>mandatory</a:t>
                      </a:r>
                      <a:r>
                        <a:rPr sz="1600" spc="-10" dirty="0">
                          <a:latin typeface="Calibri"/>
                          <a:cs typeface="Calibri"/>
                        </a:rPr>
                        <a:t> </a:t>
                      </a:r>
                      <a:r>
                        <a:rPr sz="1600" spc="-5" dirty="0">
                          <a:latin typeface="Calibri"/>
                          <a:cs typeface="Calibri"/>
                        </a:rPr>
                        <a:t>activities</a:t>
                      </a:r>
                      <a:endParaRPr sz="1600">
                        <a:latin typeface="Calibri"/>
                        <a:cs typeface="Calibri"/>
                      </a:endParaRPr>
                    </a:p>
                    <a:p>
                      <a:pPr marL="424815" indent="-343535">
                        <a:lnSpc>
                          <a:spcPts val="1910"/>
                        </a:lnSpc>
                        <a:buAutoNum type="arabicPeriod"/>
                        <a:tabLst>
                          <a:tab pos="424815" algn="l"/>
                          <a:tab pos="425450" algn="l"/>
                        </a:tabLst>
                      </a:pPr>
                      <a:r>
                        <a:rPr sz="1600" spc="-5" dirty="0">
                          <a:latin typeface="Calibri"/>
                          <a:cs typeface="Calibri"/>
                        </a:rPr>
                        <a:t>Check</a:t>
                      </a:r>
                      <a:r>
                        <a:rPr sz="1600" spc="-25" dirty="0">
                          <a:latin typeface="Calibri"/>
                          <a:cs typeface="Calibri"/>
                        </a:rPr>
                        <a:t> </a:t>
                      </a:r>
                      <a:r>
                        <a:rPr sz="1600" spc="-10" dirty="0">
                          <a:latin typeface="Calibri"/>
                          <a:cs typeface="Calibri"/>
                        </a:rPr>
                        <a:t>forbidden</a:t>
                      </a:r>
                      <a:r>
                        <a:rPr sz="1600" spc="-20" dirty="0">
                          <a:latin typeface="Calibri"/>
                          <a:cs typeface="Calibri"/>
                        </a:rPr>
                        <a:t> </a:t>
                      </a:r>
                      <a:r>
                        <a:rPr sz="1600" spc="-5" dirty="0">
                          <a:latin typeface="Calibri"/>
                          <a:cs typeface="Calibri"/>
                        </a:rPr>
                        <a:t>repetitions.</a:t>
                      </a:r>
                      <a:endParaRPr sz="1600">
                        <a:latin typeface="Calibri"/>
                        <a:cs typeface="Calibri"/>
                      </a:endParaRPr>
                    </a:p>
                    <a:p>
                      <a:pPr marL="424815" marR="945515" indent="-342900">
                        <a:lnSpc>
                          <a:spcPts val="1900"/>
                        </a:lnSpc>
                        <a:spcBef>
                          <a:spcPts val="175"/>
                        </a:spcBef>
                        <a:buAutoNum type="arabicPeriod"/>
                        <a:tabLst>
                          <a:tab pos="424815" algn="l"/>
                          <a:tab pos="425450" algn="l"/>
                        </a:tabLst>
                      </a:pPr>
                      <a:r>
                        <a:rPr sz="1600" spc="-5" dirty="0">
                          <a:latin typeface="Calibri"/>
                          <a:cs typeface="Calibri"/>
                        </a:rPr>
                        <a:t>Check activity </a:t>
                      </a:r>
                      <a:r>
                        <a:rPr sz="1600" spc="-10" dirty="0">
                          <a:latin typeface="Calibri"/>
                          <a:cs typeface="Calibri"/>
                        </a:rPr>
                        <a:t>exclusion </a:t>
                      </a:r>
                      <a:r>
                        <a:rPr sz="1600" dirty="0">
                          <a:latin typeface="Calibri"/>
                          <a:cs typeface="Calibri"/>
                        </a:rPr>
                        <a:t>or </a:t>
                      </a:r>
                      <a:r>
                        <a:rPr sz="1600" spc="-5" dirty="0">
                          <a:latin typeface="Calibri"/>
                          <a:cs typeface="Calibri"/>
                        </a:rPr>
                        <a:t>co- </a:t>
                      </a:r>
                      <a:r>
                        <a:rPr sz="1600" spc="-350" dirty="0">
                          <a:latin typeface="Calibri"/>
                          <a:cs typeface="Calibri"/>
                        </a:rPr>
                        <a:t> </a:t>
                      </a:r>
                      <a:r>
                        <a:rPr sz="1600" spc="-5" dirty="0">
                          <a:latin typeface="Calibri"/>
                          <a:cs typeface="Calibri"/>
                        </a:rPr>
                        <a:t>occurrence </a:t>
                      </a:r>
                      <a:r>
                        <a:rPr sz="1600" spc="-10" dirty="0">
                          <a:latin typeface="Calibri"/>
                          <a:cs typeface="Calibri"/>
                        </a:rPr>
                        <a:t>relations</a:t>
                      </a:r>
                      <a:endParaRPr sz="1600">
                        <a:latin typeface="Calibri"/>
                        <a:cs typeface="Calibri"/>
                      </a:endParaRPr>
                    </a:p>
                  </a:txBody>
                  <a:tcPr marL="0" marR="0" marT="279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1915" marR="1310640">
                        <a:lnSpc>
                          <a:spcPct val="100800"/>
                        </a:lnSpc>
                        <a:spcBef>
                          <a:spcPts val="204"/>
                        </a:spcBef>
                      </a:pPr>
                      <a:r>
                        <a:rPr sz="1600" spc="-5" dirty="0">
                          <a:latin typeface="Calibri"/>
                          <a:cs typeface="Calibri"/>
                        </a:rPr>
                        <a:t>Identify</a:t>
                      </a:r>
                      <a:r>
                        <a:rPr sz="1600" dirty="0">
                          <a:latin typeface="Calibri"/>
                          <a:cs typeface="Calibri"/>
                        </a:rPr>
                        <a:t> </a:t>
                      </a:r>
                      <a:r>
                        <a:rPr sz="1600" spc="-5" dirty="0">
                          <a:latin typeface="Calibri"/>
                          <a:cs typeface="Calibri"/>
                        </a:rPr>
                        <a:t>skipped activities</a:t>
                      </a:r>
                      <a:r>
                        <a:rPr sz="1600" dirty="0">
                          <a:latin typeface="Calibri"/>
                          <a:cs typeface="Calibri"/>
                        </a:rPr>
                        <a:t> </a:t>
                      </a:r>
                      <a:r>
                        <a:rPr sz="1600" spc="-5" dirty="0">
                          <a:latin typeface="Calibri"/>
                          <a:cs typeface="Calibri"/>
                        </a:rPr>
                        <a:t>in the</a:t>
                      </a:r>
                      <a:r>
                        <a:rPr sz="1600" dirty="0">
                          <a:latin typeface="Calibri"/>
                          <a:cs typeface="Calibri"/>
                        </a:rPr>
                        <a:t> </a:t>
                      </a:r>
                      <a:r>
                        <a:rPr sz="1600" spc="-5" dirty="0">
                          <a:latin typeface="Calibri"/>
                          <a:cs typeface="Calibri"/>
                        </a:rPr>
                        <a:t>process</a:t>
                      </a:r>
                      <a:r>
                        <a:rPr sz="1600" dirty="0">
                          <a:latin typeface="Calibri"/>
                          <a:cs typeface="Calibri"/>
                        </a:rPr>
                        <a:t> </a:t>
                      </a:r>
                      <a:r>
                        <a:rPr sz="1600" spc="-5" dirty="0">
                          <a:latin typeface="Calibri"/>
                          <a:cs typeface="Calibri"/>
                        </a:rPr>
                        <a:t>map </a:t>
                      </a:r>
                      <a:r>
                        <a:rPr sz="1600" dirty="0">
                          <a:latin typeface="Calibri"/>
                          <a:cs typeface="Calibri"/>
                        </a:rPr>
                        <a:t>or</a:t>
                      </a:r>
                      <a:r>
                        <a:rPr sz="1600" spc="5" dirty="0">
                          <a:latin typeface="Calibri"/>
                          <a:cs typeface="Calibri"/>
                        </a:rPr>
                        <a:t> </a:t>
                      </a:r>
                      <a:r>
                        <a:rPr sz="1600" spc="-5" dirty="0">
                          <a:latin typeface="Calibri"/>
                          <a:cs typeface="Calibri"/>
                        </a:rPr>
                        <a:t>BPMN</a:t>
                      </a:r>
                      <a:r>
                        <a:rPr sz="1600" spc="5" dirty="0">
                          <a:latin typeface="Calibri"/>
                          <a:cs typeface="Calibri"/>
                        </a:rPr>
                        <a:t> </a:t>
                      </a:r>
                      <a:r>
                        <a:rPr sz="1600" spc="-5" dirty="0">
                          <a:latin typeface="Calibri"/>
                          <a:cs typeface="Calibri"/>
                        </a:rPr>
                        <a:t>model </a:t>
                      </a:r>
                      <a:r>
                        <a:rPr sz="1600" dirty="0">
                          <a:latin typeface="Calibri"/>
                          <a:cs typeface="Calibri"/>
                        </a:rPr>
                        <a:t> </a:t>
                      </a:r>
                      <a:r>
                        <a:rPr sz="1600" spc="-10" dirty="0">
                          <a:latin typeface="Calibri"/>
                          <a:cs typeface="Calibri"/>
                        </a:rPr>
                        <a:t>Visualize</a:t>
                      </a:r>
                      <a:r>
                        <a:rPr sz="1600" dirty="0">
                          <a:latin typeface="Calibri"/>
                          <a:cs typeface="Calibri"/>
                        </a:rPr>
                        <a:t> </a:t>
                      </a:r>
                      <a:r>
                        <a:rPr sz="1600" spc="-5" dirty="0">
                          <a:latin typeface="Calibri"/>
                          <a:cs typeface="Calibri"/>
                        </a:rPr>
                        <a:t>process map</a:t>
                      </a:r>
                      <a:r>
                        <a:rPr sz="1600" spc="-10" dirty="0">
                          <a:latin typeface="Calibri"/>
                          <a:cs typeface="Calibri"/>
                        </a:rPr>
                        <a:t> </a:t>
                      </a:r>
                      <a:r>
                        <a:rPr sz="1600" dirty="0">
                          <a:latin typeface="Calibri"/>
                          <a:cs typeface="Calibri"/>
                        </a:rPr>
                        <a:t>with</a:t>
                      </a:r>
                      <a:r>
                        <a:rPr sz="1600" spc="-5" dirty="0">
                          <a:latin typeface="Calibri"/>
                          <a:cs typeface="Calibri"/>
                        </a:rPr>
                        <a:t> the </a:t>
                      </a:r>
                      <a:r>
                        <a:rPr sz="1600" spc="-10" dirty="0">
                          <a:latin typeface="Calibri"/>
                          <a:cs typeface="Calibri"/>
                        </a:rPr>
                        <a:t>min/max </a:t>
                      </a:r>
                      <a:r>
                        <a:rPr sz="1600" spc="-5" dirty="0">
                          <a:latin typeface="Calibri"/>
                          <a:cs typeface="Calibri"/>
                        </a:rPr>
                        <a:t>frequency metrics </a:t>
                      </a:r>
                      <a:r>
                        <a:rPr sz="1600" dirty="0">
                          <a:latin typeface="Calibri"/>
                          <a:cs typeface="Calibri"/>
                        </a:rPr>
                        <a:t> </a:t>
                      </a:r>
                      <a:r>
                        <a:rPr sz="1600" spc="-10" dirty="0">
                          <a:latin typeface="Calibri"/>
                          <a:cs typeface="Calibri"/>
                        </a:rPr>
                        <a:t>Visualize</a:t>
                      </a:r>
                      <a:r>
                        <a:rPr sz="1600" dirty="0">
                          <a:latin typeface="Calibri"/>
                          <a:cs typeface="Calibri"/>
                        </a:rPr>
                        <a:t> </a:t>
                      </a:r>
                      <a:r>
                        <a:rPr sz="1600" spc="-10" dirty="0">
                          <a:latin typeface="Calibri"/>
                          <a:cs typeface="Calibri"/>
                        </a:rPr>
                        <a:t>min/max </a:t>
                      </a:r>
                      <a:r>
                        <a:rPr sz="1600" spc="-15" dirty="0">
                          <a:latin typeface="Calibri"/>
                          <a:cs typeface="Calibri"/>
                        </a:rPr>
                        <a:t>statistics</a:t>
                      </a:r>
                      <a:r>
                        <a:rPr sz="1600" dirty="0">
                          <a:latin typeface="Calibri"/>
                          <a:cs typeface="Calibri"/>
                        </a:rPr>
                        <a:t> </a:t>
                      </a:r>
                      <a:r>
                        <a:rPr sz="1600" spc="-5" dirty="0">
                          <a:latin typeface="Calibri"/>
                          <a:cs typeface="Calibri"/>
                        </a:rPr>
                        <a:t>in Activity</a:t>
                      </a:r>
                      <a:r>
                        <a:rPr sz="1600" spc="5" dirty="0">
                          <a:latin typeface="Calibri"/>
                          <a:cs typeface="Calibri"/>
                        </a:rPr>
                        <a:t> </a:t>
                      </a:r>
                      <a:r>
                        <a:rPr sz="1600" spc="-10" dirty="0">
                          <a:latin typeface="Calibri"/>
                          <a:cs typeface="Calibri"/>
                        </a:rPr>
                        <a:t>tab</a:t>
                      </a:r>
                      <a:r>
                        <a:rPr sz="1600" spc="-5" dirty="0">
                          <a:latin typeface="Calibri"/>
                          <a:cs typeface="Calibri"/>
                        </a:rPr>
                        <a:t> </a:t>
                      </a:r>
                      <a:r>
                        <a:rPr sz="1600" dirty="0">
                          <a:latin typeface="Calibri"/>
                          <a:cs typeface="Calibri"/>
                        </a:rPr>
                        <a:t>of</a:t>
                      </a:r>
                      <a:r>
                        <a:rPr sz="1600" spc="-5" dirty="0">
                          <a:latin typeface="Calibri"/>
                          <a:cs typeface="Calibri"/>
                        </a:rPr>
                        <a:t> the</a:t>
                      </a:r>
                      <a:r>
                        <a:rPr sz="1600" spc="5" dirty="0">
                          <a:latin typeface="Calibri"/>
                          <a:cs typeface="Calibri"/>
                        </a:rPr>
                        <a:t> </a:t>
                      </a:r>
                      <a:r>
                        <a:rPr sz="1600" spc="-5" dirty="0">
                          <a:latin typeface="Calibri"/>
                          <a:cs typeface="Calibri"/>
                        </a:rPr>
                        <a:t>dashboard </a:t>
                      </a:r>
                      <a:r>
                        <a:rPr sz="1600" dirty="0">
                          <a:latin typeface="Calibri"/>
                          <a:cs typeface="Calibri"/>
                        </a:rPr>
                        <a:t>(EE) </a:t>
                      </a:r>
                      <a:r>
                        <a:rPr sz="1600" spc="-345" dirty="0">
                          <a:latin typeface="Calibri"/>
                          <a:cs typeface="Calibri"/>
                        </a:rPr>
                        <a:t> </a:t>
                      </a:r>
                      <a:r>
                        <a:rPr sz="1600" spc="-5" dirty="0">
                          <a:latin typeface="Calibri"/>
                          <a:cs typeface="Calibri"/>
                        </a:rPr>
                        <a:t>Use </a:t>
                      </a:r>
                      <a:r>
                        <a:rPr sz="1600" spc="-15" dirty="0">
                          <a:latin typeface="Calibri"/>
                          <a:cs typeface="Calibri"/>
                        </a:rPr>
                        <a:t>Path</a:t>
                      </a:r>
                      <a:r>
                        <a:rPr sz="1600" spc="-5" dirty="0">
                          <a:latin typeface="Calibri"/>
                          <a:cs typeface="Calibri"/>
                        </a:rPr>
                        <a:t> filter</a:t>
                      </a:r>
                      <a:r>
                        <a:rPr sz="1600" dirty="0">
                          <a:latin typeface="Calibri"/>
                          <a:cs typeface="Calibri"/>
                        </a:rPr>
                        <a:t> </a:t>
                      </a:r>
                      <a:r>
                        <a:rPr sz="1600" spc="-10" dirty="0">
                          <a:latin typeface="Calibri"/>
                          <a:cs typeface="Calibri"/>
                        </a:rPr>
                        <a:t>(directly-follows</a:t>
                      </a:r>
                      <a:r>
                        <a:rPr sz="1600" dirty="0">
                          <a:latin typeface="Calibri"/>
                          <a:cs typeface="Calibri"/>
                        </a:rPr>
                        <a:t> or </a:t>
                      </a:r>
                      <a:r>
                        <a:rPr sz="1600" spc="-10" dirty="0">
                          <a:latin typeface="Calibri"/>
                          <a:cs typeface="Calibri"/>
                        </a:rPr>
                        <a:t>eventually-follows)</a:t>
                      </a:r>
                      <a:endParaRPr sz="1600">
                        <a:latin typeface="Calibri"/>
                        <a:cs typeface="Calibri"/>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12608">
                <a:tc>
                  <a:txBody>
                    <a:bodyPr/>
                    <a:lstStyle/>
                    <a:p>
                      <a:pPr marL="81915">
                        <a:lnSpc>
                          <a:spcPts val="1910"/>
                        </a:lnSpc>
                        <a:spcBef>
                          <a:spcPts val="219"/>
                        </a:spcBef>
                      </a:pPr>
                      <a:r>
                        <a:rPr sz="1600" b="1" spc="-25" dirty="0">
                          <a:latin typeface="Calibri"/>
                          <a:cs typeface="Calibri"/>
                        </a:rPr>
                        <a:t>Temporal</a:t>
                      </a:r>
                      <a:r>
                        <a:rPr sz="1600" b="1" spc="-20" dirty="0">
                          <a:latin typeface="Calibri"/>
                          <a:cs typeface="Calibri"/>
                        </a:rPr>
                        <a:t> </a:t>
                      </a:r>
                      <a:r>
                        <a:rPr sz="1600" b="1" spc="-5" dirty="0">
                          <a:latin typeface="Calibri"/>
                          <a:cs typeface="Calibri"/>
                        </a:rPr>
                        <a:t>compliance</a:t>
                      </a:r>
                      <a:r>
                        <a:rPr sz="1600" b="1" spc="-20" dirty="0">
                          <a:latin typeface="Calibri"/>
                          <a:cs typeface="Calibri"/>
                        </a:rPr>
                        <a:t> </a:t>
                      </a:r>
                      <a:r>
                        <a:rPr sz="1600" b="1" spc="-5" dirty="0">
                          <a:latin typeface="Calibri"/>
                          <a:cs typeface="Calibri"/>
                        </a:rPr>
                        <a:t>checking</a:t>
                      </a:r>
                      <a:endParaRPr sz="1600">
                        <a:latin typeface="Calibri"/>
                        <a:cs typeface="Calibri"/>
                      </a:endParaRPr>
                    </a:p>
                    <a:p>
                      <a:pPr marL="81915">
                        <a:lnSpc>
                          <a:spcPts val="1910"/>
                        </a:lnSpc>
                      </a:pPr>
                      <a:r>
                        <a:rPr sz="1600" spc="-5" dirty="0">
                          <a:latin typeface="Calibri"/>
                          <a:cs typeface="Calibri"/>
                        </a:rPr>
                        <a:t>Check</a:t>
                      </a:r>
                      <a:r>
                        <a:rPr sz="1600" spc="-20" dirty="0">
                          <a:latin typeface="Calibri"/>
                          <a:cs typeface="Calibri"/>
                        </a:rPr>
                        <a:t> </a:t>
                      </a:r>
                      <a:r>
                        <a:rPr sz="1600" spc="-10" dirty="0">
                          <a:latin typeface="Calibri"/>
                          <a:cs typeface="Calibri"/>
                        </a:rPr>
                        <a:t>temporal</a:t>
                      </a:r>
                      <a:r>
                        <a:rPr sz="1600" spc="-15" dirty="0">
                          <a:latin typeface="Calibri"/>
                          <a:cs typeface="Calibri"/>
                        </a:rPr>
                        <a:t> </a:t>
                      </a:r>
                      <a:r>
                        <a:rPr sz="1600" spc="-10" dirty="0">
                          <a:latin typeface="Calibri"/>
                          <a:cs typeface="Calibri"/>
                        </a:rPr>
                        <a:t>constraints</a:t>
                      </a:r>
                      <a:r>
                        <a:rPr sz="1600" spc="-15" dirty="0">
                          <a:latin typeface="Calibri"/>
                          <a:cs typeface="Calibri"/>
                        </a:rPr>
                        <a:t> </a:t>
                      </a:r>
                      <a:r>
                        <a:rPr sz="1600" spc="-5" dirty="0">
                          <a:latin typeface="Calibri"/>
                          <a:cs typeface="Calibri"/>
                        </a:rPr>
                        <a:t>violations</a:t>
                      </a:r>
                      <a:endParaRPr sz="1600">
                        <a:latin typeface="Calibri"/>
                        <a:cs typeface="Calibri"/>
                      </a:endParaRPr>
                    </a:p>
                  </a:txBody>
                  <a:tcPr marL="0" marR="0" marT="279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1915">
                        <a:lnSpc>
                          <a:spcPts val="1910"/>
                        </a:lnSpc>
                        <a:spcBef>
                          <a:spcPts val="219"/>
                        </a:spcBef>
                      </a:pPr>
                      <a:r>
                        <a:rPr sz="1600" spc="-5" dirty="0">
                          <a:latin typeface="Calibri"/>
                          <a:cs typeface="Calibri"/>
                        </a:rPr>
                        <a:t>Use performance filter</a:t>
                      </a:r>
                      <a:r>
                        <a:rPr sz="1600" dirty="0">
                          <a:latin typeface="Calibri"/>
                          <a:cs typeface="Calibri"/>
                        </a:rPr>
                        <a:t> </a:t>
                      </a:r>
                      <a:r>
                        <a:rPr sz="1600" spc="-5" dirty="0">
                          <a:latin typeface="Calibri"/>
                          <a:cs typeface="Calibri"/>
                        </a:rPr>
                        <a:t>(to</a:t>
                      </a:r>
                      <a:r>
                        <a:rPr sz="1600" dirty="0">
                          <a:latin typeface="Calibri"/>
                          <a:cs typeface="Calibri"/>
                        </a:rPr>
                        <a:t> </a:t>
                      </a:r>
                      <a:r>
                        <a:rPr sz="1600" spc="-5" dirty="0">
                          <a:latin typeface="Calibri"/>
                          <a:cs typeface="Calibri"/>
                        </a:rPr>
                        <a:t>check</a:t>
                      </a:r>
                      <a:r>
                        <a:rPr sz="1600" spc="-10" dirty="0">
                          <a:latin typeface="Calibri"/>
                          <a:cs typeface="Calibri"/>
                        </a:rPr>
                        <a:t> for</a:t>
                      </a:r>
                      <a:r>
                        <a:rPr sz="1600" dirty="0">
                          <a:latin typeface="Calibri"/>
                          <a:cs typeface="Calibri"/>
                        </a:rPr>
                        <a:t> </a:t>
                      </a:r>
                      <a:r>
                        <a:rPr sz="1600" spc="-5" dirty="0">
                          <a:latin typeface="Calibri"/>
                          <a:cs typeface="Calibri"/>
                        </a:rPr>
                        <a:t>end-to-end</a:t>
                      </a:r>
                      <a:r>
                        <a:rPr sz="1600" spc="-10" dirty="0">
                          <a:latin typeface="Calibri"/>
                          <a:cs typeface="Calibri"/>
                        </a:rPr>
                        <a:t> </a:t>
                      </a:r>
                      <a:r>
                        <a:rPr sz="1600" dirty="0">
                          <a:latin typeface="Calibri"/>
                          <a:cs typeface="Calibri"/>
                        </a:rPr>
                        <a:t>SLA</a:t>
                      </a:r>
                      <a:r>
                        <a:rPr sz="1600" spc="-10" dirty="0">
                          <a:latin typeface="Calibri"/>
                          <a:cs typeface="Calibri"/>
                        </a:rPr>
                        <a:t> </a:t>
                      </a:r>
                      <a:r>
                        <a:rPr sz="1600" spc="-5" dirty="0">
                          <a:latin typeface="Calibri"/>
                          <a:cs typeface="Calibri"/>
                        </a:rPr>
                        <a:t>violations)</a:t>
                      </a:r>
                      <a:endParaRPr sz="1600">
                        <a:latin typeface="Calibri"/>
                        <a:cs typeface="Calibri"/>
                      </a:endParaRPr>
                    </a:p>
                    <a:p>
                      <a:pPr marL="81915" marR="659765">
                        <a:lnSpc>
                          <a:spcPts val="1920"/>
                        </a:lnSpc>
                        <a:spcBef>
                          <a:spcPts val="50"/>
                        </a:spcBef>
                      </a:pPr>
                      <a:r>
                        <a:rPr sz="1600" spc="-5" dirty="0">
                          <a:latin typeface="Calibri"/>
                          <a:cs typeface="Calibri"/>
                        </a:rPr>
                        <a:t>Use </a:t>
                      </a:r>
                      <a:r>
                        <a:rPr sz="1600" spc="-15" dirty="0">
                          <a:latin typeface="Calibri"/>
                          <a:cs typeface="Calibri"/>
                        </a:rPr>
                        <a:t>Path</a:t>
                      </a:r>
                      <a:r>
                        <a:rPr sz="1600" spc="-10" dirty="0">
                          <a:latin typeface="Calibri"/>
                          <a:cs typeface="Calibri"/>
                        </a:rPr>
                        <a:t> </a:t>
                      </a:r>
                      <a:r>
                        <a:rPr sz="1600" spc="-5" dirty="0">
                          <a:latin typeface="Calibri"/>
                          <a:cs typeface="Calibri"/>
                        </a:rPr>
                        <a:t>filter</a:t>
                      </a:r>
                      <a:r>
                        <a:rPr sz="1600" spc="5" dirty="0">
                          <a:latin typeface="Calibri"/>
                          <a:cs typeface="Calibri"/>
                        </a:rPr>
                        <a:t> </a:t>
                      </a:r>
                      <a:r>
                        <a:rPr sz="1600" spc="-10" dirty="0">
                          <a:latin typeface="Calibri"/>
                          <a:cs typeface="Calibri"/>
                        </a:rPr>
                        <a:t>(eventually-follows)</a:t>
                      </a:r>
                      <a:r>
                        <a:rPr sz="1600" spc="-5" dirty="0">
                          <a:latin typeface="Calibri"/>
                          <a:cs typeface="Calibri"/>
                        </a:rPr>
                        <a:t> </a:t>
                      </a:r>
                      <a:r>
                        <a:rPr sz="1600" dirty="0">
                          <a:latin typeface="Calibri"/>
                          <a:cs typeface="Calibri"/>
                        </a:rPr>
                        <a:t>with</a:t>
                      </a:r>
                      <a:r>
                        <a:rPr sz="1600" spc="-5" dirty="0">
                          <a:latin typeface="Calibri"/>
                          <a:cs typeface="Calibri"/>
                        </a:rPr>
                        <a:t> </a:t>
                      </a:r>
                      <a:r>
                        <a:rPr sz="1600" dirty="0">
                          <a:latin typeface="Calibri"/>
                          <a:cs typeface="Calibri"/>
                        </a:rPr>
                        <a:t>a</a:t>
                      </a:r>
                      <a:r>
                        <a:rPr sz="1600" spc="-10" dirty="0">
                          <a:latin typeface="Calibri"/>
                          <a:cs typeface="Calibri"/>
                        </a:rPr>
                        <a:t> duration</a:t>
                      </a:r>
                      <a:r>
                        <a:rPr sz="1600" spc="-5" dirty="0">
                          <a:latin typeface="Calibri"/>
                          <a:cs typeface="Calibri"/>
                        </a:rPr>
                        <a:t> </a:t>
                      </a:r>
                      <a:r>
                        <a:rPr sz="1600" spc="-10" dirty="0">
                          <a:latin typeface="Calibri"/>
                          <a:cs typeface="Calibri"/>
                        </a:rPr>
                        <a:t>constraint</a:t>
                      </a:r>
                      <a:r>
                        <a:rPr sz="1600" spc="-5" dirty="0">
                          <a:latin typeface="Calibri"/>
                          <a:cs typeface="Calibri"/>
                        </a:rPr>
                        <a:t> </a:t>
                      </a:r>
                      <a:r>
                        <a:rPr sz="1600" spc="-10" dirty="0">
                          <a:latin typeface="Calibri"/>
                          <a:cs typeface="Calibri"/>
                        </a:rPr>
                        <a:t>to</a:t>
                      </a:r>
                      <a:r>
                        <a:rPr sz="1600" spc="5" dirty="0">
                          <a:latin typeface="Calibri"/>
                          <a:cs typeface="Calibri"/>
                        </a:rPr>
                        <a:t> </a:t>
                      </a:r>
                      <a:r>
                        <a:rPr sz="1600" spc="-5" dirty="0">
                          <a:latin typeface="Calibri"/>
                          <a:cs typeface="Calibri"/>
                        </a:rPr>
                        <a:t>identify </a:t>
                      </a:r>
                      <a:r>
                        <a:rPr sz="1600" spc="-350" dirty="0">
                          <a:latin typeface="Calibri"/>
                          <a:cs typeface="Calibri"/>
                        </a:rPr>
                        <a:t> </a:t>
                      </a:r>
                      <a:r>
                        <a:rPr sz="1600" spc="-5" dirty="0">
                          <a:latin typeface="Calibri"/>
                          <a:cs typeface="Calibri"/>
                        </a:rPr>
                        <a:t>violations</a:t>
                      </a:r>
                      <a:r>
                        <a:rPr sz="1600" spc="-10" dirty="0">
                          <a:latin typeface="Calibri"/>
                          <a:cs typeface="Calibri"/>
                        </a:rPr>
                        <a:t> </a:t>
                      </a:r>
                      <a:r>
                        <a:rPr sz="1600" dirty="0">
                          <a:latin typeface="Calibri"/>
                          <a:cs typeface="Calibri"/>
                        </a:rPr>
                        <a:t>of</a:t>
                      </a:r>
                      <a:r>
                        <a:rPr sz="1600" spc="-5" dirty="0">
                          <a:latin typeface="Calibri"/>
                          <a:cs typeface="Calibri"/>
                        </a:rPr>
                        <a:t> </a:t>
                      </a:r>
                      <a:r>
                        <a:rPr sz="1600" spc="-10" dirty="0">
                          <a:latin typeface="Calibri"/>
                          <a:cs typeface="Calibri"/>
                        </a:rPr>
                        <a:t>temporal constraints</a:t>
                      </a:r>
                      <a:r>
                        <a:rPr sz="1600" spc="-5" dirty="0">
                          <a:latin typeface="Calibri"/>
                          <a:cs typeface="Calibri"/>
                        </a:rPr>
                        <a:t> between two</a:t>
                      </a:r>
                      <a:r>
                        <a:rPr sz="1600" spc="5" dirty="0">
                          <a:latin typeface="Calibri"/>
                          <a:cs typeface="Calibri"/>
                        </a:rPr>
                        <a:t> </a:t>
                      </a:r>
                      <a:r>
                        <a:rPr sz="1600" spc="-5" dirty="0">
                          <a:latin typeface="Calibri"/>
                          <a:cs typeface="Calibri"/>
                        </a:rPr>
                        <a:t>activities</a:t>
                      </a:r>
                      <a:endParaRPr sz="1600">
                        <a:latin typeface="Calibri"/>
                        <a:cs typeface="Calibri"/>
                      </a:endParaRPr>
                    </a:p>
                  </a:txBody>
                  <a:tcPr marL="0" marR="0" marT="2793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1611965">
                <a:tc>
                  <a:txBody>
                    <a:bodyPr/>
                    <a:lstStyle/>
                    <a:p>
                      <a:pPr marL="81915">
                        <a:lnSpc>
                          <a:spcPct val="100000"/>
                        </a:lnSpc>
                        <a:spcBef>
                          <a:spcPts val="215"/>
                        </a:spcBef>
                      </a:pPr>
                      <a:r>
                        <a:rPr sz="1600" b="1" spc="-10" dirty="0">
                          <a:latin typeface="Calibri"/>
                          <a:cs typeface="Calibri"/>
                        </a:rPr>
                        <a:t>Resource</a:t>
                      </a:r>
                      <a:r>
                        <a:rPr sz="1600" b="1" spc="-15" dirty="0">
                          <a:latin typeface="Calibri"/>
                          <a:cs typeface="Calibri"/>
                        </a:rPr>
                        <a:t> </a:t>
                      </a:r>
                      <a:r>
                        <a:rPr sz="1600" b="1" spc="-5" dirty="0">
                          <a:latin typeface="Calibri"/>
                          <a:cs typeface="Calibri"/>
                        </a:rPr>
                        <a:t>compliance</a:t>
                      </a:r>
                      <a:r>
                        <a:rPr sz="1600" b="1" spc="-15" dirty="0">
                          <a:latin typeface="Calibri"/>
                          <a:cs typeface="Calibri"/>
                        </a:rPr>
                        <a:t> </a:t>
                      </a:r>
                      <a:r>
                        <a:rPr sz="1600" b="1" spc="-5" dirty="0">
                          <a:latin typeface="Calibri"/>
                          <a:cs typeface="Calibri"/>
                        </a:rPr>
                        <a:t>checking</a:t>
                      </a:r>
                      <a:endParaRPr sz="1600">
                        <a:latin typeface="Calibri"/>
                        <a:cs typeface="Calibri"/>
                      </a:endParaRPr>
                    </a:p>
                    <a:p>
                      <a:pPr marL="81915" marR="485140">
                        <a:lnSpc>
                          <a:spcPts val="1900"/>
                        </a:lnSpc>
                        <a:spcBef>
                          <a:spcPts val="80"/>
                        </a:spcBef>
                      </a:pPr>
                      <a:r>
                        <a:rPr sz="1600" spc="-5" dirty="0">
                          <a:latin typeface="Calibri"/>
                          <a:cs typeface="Calibri"/>
                        </a:rPr>
                        <a:t>Check </a:t>
                      </a:r>
                      <a:r>
                        <a:rPr sz="1600" spc="-15" dirty="0">
                          <a:latin typeface="Calibri"/>
                          <a:cs typeface="Calibri"/>
                        </a:rPr>
                        <a:t>four-eyes </a:t>
                      </a:r>
                      <a:r>
                        <a:rPr sz="1600" spc="-5" dirty="0">
                          <a:latin typeface="Calibri"/>
                          <a:cs typeface="Calibri"/>
                        </a:rPr>
                        <a:t>principle </a:t>
                      </a:r>
                      <a:r>
                        <a:rPr sz="1600" dirty="0">
                          <a:latin typeface="Calibri"/>
                          <a:cs typeface="Calibri"/>
                        </a:rPr>
                        <a:t>or </a:t>
                      </a:r>
                      <a:r>
                        <a:rPr sz="1600" spc="-5" dirty="0">
                          <a:latin typeface="Calibri"/>
                          <a:cs typeface="Calibri"/>
                        </a:rPr>
                        <a:t>same-case- </a:t>
                      </a:r>
                      <a:r>
                        <a:rPr sz="1600" spc="-350" dirty="0">
                          <a:latin typeface="Calibri"/>
                          <a:cs typeface="Calibri"/>
                        </a:rPr>
                        <a:t> </a:t>
                      </a:r>
                      <a:r>
                        <a:rPr sz="1600" spc="-5" dirty="0">
                          <a:latin typeface="Calibri"/>
                          <a:cs typeface="Calibri"/>
                        </a:rPr>
                        <a:t>hander principle</a:t>
                      </a:r>
                      <a:endParaRPr sz="1600">
                        <a:latin typeface="Calibri"/>
                        <a:cs typeface="Calibri"/>
                      </a:endParaRPr>
                    </a:p>
                    <a:p>
                      <a:pPr marL="81915" marR="107314">
                        <a:lnSpc>
                          <a:spcPts val="1900"/>
                        </a:lnSpc>
                        <a:spcBef>
                          <a:spcPts val="85"/>
                        </a:spcBef>
                      </a:pPr>
                      <a:r>
                        <a:rPr sz="1600" spc="-5" dirty="0">
                          <a:latin typeface="Calibri"/>
                          <a:cs typeface="Calibri"/>
                        </a:rPr>
                        <a:t>Check if an activity has been performed </a:t>
                      </a:r>
                      <a:r>
                        <a:rPr sz="1600" spc="-10" dirty="0">
                          <a:latin typeface="Calibri"/>
                          <a:cs typeface="Calibri"/>
                        </a:rPr>
                        <a:t>by </a:t>
                      </a:r>
                      <a:r>
                        <a:rPr sz="1600" dirty="0">
                          <a:latin typeface="Calibri"/>
                          <a:cs typeface="Calibri"/>
                        </a:rPr>
                        <a:t>a </a:t>
                      </a:r>
                      <a:r>
                        <a:rPr sz="1600" spc="-350" dirty="0">
                          <a:latin typeface="Calibri"/>
                          <a:cs typeface="Calibri"/>
                        </a:rPr>
                        <a:t> </a:t>
                      </a:r>
                      <a:r>
                        <a:rPr sz="1600" spc="-10" dirty="0">
                          <a:latin typeface="Calibri"/>
                          <a:cs typeface="Calibri"/>
                        </a:rPr>
                        <a:t>resource</a:t>
                      </a:r>
                      <a:r>
                        <a:rPr sz="1600" dirty="0">
                          <a:latin typeface="Calibri"/>
                          <a:cs typeface="Calibri"/>
                        </a:rPr>
                        <a:t> who</a:t>
                      </a:r>
                      <a:r>
                        <a:rPr sz="1600" spc="5" dirty="0">
                          <a:latin typeface="Calibri"/>
                          <a:cs typeface="Calibri"/>
                        </a:rPr>
                        <a:t> </a:t>
                      </a:r>
                      <a:r>
                        <a:rPr sz="1600" spc="-5" dirty="0">
                          <a:latin typeface="Calibri"/>
                          <a:cs typeface="Calibri"/>
                        </a:rPr>
                        <a:t>should</a:t>
                      </a:r>
                      <a:r>
                        <a:rPr sz="1600" spc="-10" dirty="0">
                          <a:latin typeface="Calibri"/>
                          <a:cs typeface="Calibri"/>
                        </a:rPr>
                        <a:t> </a:t>
                      </a:r>
                      <a:r>
                        <a:rPr sz="1600" dirty="0">
                          <a:latin typeface="Calibri"/>
                          <a:cs typeface="Calibri"/>
                        </a:rPr>
                        <a:t>not </a:t>
                      </a:r>
                      <a:r>
                        <a:rPr sz="1600" spc="-5" dirty="0">
                          <a:latin typeface="Calibri"/>
                          <a:cs typeface="Calibri"/>
                        </a:rPr>
                        <a:t>do</a:t>
                      </a:r>
                      <a:r>
                        <a:rPr sz="1600" spc="5" dirty="0">
                          <a:latin typeface="Calibri"/>
                          <a:cs typeface="Calibri"/>
                        </a:rPr>
                        <a:t> </a:t>
                      </a:r>
                      <a:r>
                        <a:rPr sz="1600" dirty="0">
                          <a:latin typeface="Calibri"/>
                          <a:cs typeface="Calibri"/>
                        </a:rPr>
                        <a:t>so.</a:t>
                      </a:r>
                      <a:endParaRPr sz="1600">
                        <a:latin typeface="Calibri"/>
                        <a:cs typeface="Calibri"/>
                      </a:endParaRPr>
                    </a:p>
                  </a:txBody>
                  <a:tcPr marL="0" marR="0" marT="273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1915" marR="831215">
                        <a:lnSpc>
                          <a:spcPct val="100000"/>
                        </a:lnSpc>
                        <a:spcBef>
                          <a:spcPts val="215"/>
                        </a:spcBef>
                      </a:pPr>
                      <a:r>
                        <a:rPr sz="1600" spc="-5" dirty="0">
                          <a:latin typeface="Calibri"/>
                          <a:cs typeface="Calibri"/>
                        </a:rPr>
                        <a:t>Use </a:t>
                      </a:r>
                      <a:r>
                        <a:rPr sz="1600" spc="-15" dirty="0">
                          <a:latin typeface="Calibri"/>
                          <a:cs typeface="Calibri"/>
                        </a:rPr>
                        <a:t>Path</a:t>
                      </a:r>
                      <a:r>
                        <a:rPr sz="1600" spc="-5" dirty="0">
                          <a:latin typeface="Calibri"/>
                          <a:cs typeface="Calibri"/>
                        </a:rPr>
                        <a:t> filter</a:t>
                      </a:r>
                      <a:r>
                        <a:rPr sz="1600" spc="5" dirty="0">
                          <a:latin typeface="Calibri"/>
                          <a:cs typeface="Calibri"/>
                        </a:rPr>
                        <a:t> </a:t>
                      </a:r>
                      <a:r>
                        <a:rPr sz="1600" spc="-10" dirty="0">
                          <a:latin typeface="Calibri"/>
                          <a:cs typeface="Calibri"/>
                        </a:rPr>
                        <a:t>(eventually-follows)</a:t>
                      </a:r>
                      <a:r>
                        <a:rPr sz="1600" dirty="0">
                          <a:latin typeface="Calibri"/>
                          <a:cs typeface="Calibri"/>
                        </a:rPr>
                        <a:t> </a:t>
                      </a:r>
                      <a:r>
                        <a:rPr sz="1600" spc="-5" dirty="0">
                          <a:latin typeface="Calibri"/>
                          <a:cs typeface="Calibri"/>
                        </a:rPr>
                        <a:t>and </a:t>
                      </a:r>
                      <a:r>
                        <a:rPr sz="1600" spc="-10" dirty="0">
                          <a:latin typeface="Calibri"/>
                          <a:cs typeface="Calibri"/>
                        </a:rPr>
                        <a:t>require</a:t>
                      </a:r>
                      <a:r>
                        <a:rPr sz="1600" dirty="0">
                          <a:latin typeface="Calibri"/>
                          <a:cs typeface="Calibri"/>
                        </a:rPr>
                        <a:t> </a:t>
                      </a:r>
                      <a:r>
                        <a:rPr sz="1600" spc="-5" dirty="0">
                          <a:latin typeface="Calibri"/>
                          <a:cs typeface="Calibri"/>
                        </a:rPr>
                        <a:t>the</a:t>
                      </a:r>
                      <a:r>
                        <a:rPr sz="1600" dirty="0">
                          <a:latin typeface="Calibri"/>
                          <a:cs typeface="Calibri"/>
                        </a:rPr>
                        <a:t> </a:t>
                      </a:r>
                      <a:r>
                        <a:rPr sz="1600" spc="-5" dirty="0">
                          <a:latin typeface="Calibri"/>
                          <a:cs typeface="Calibri"/>
                        </a:rPr>
                        <a:t>same</a:t>
                      </a:r>
                      <a:r>
                        <a:rPr sz="1600" dirty="0">
                          <a:latin typeface="Calibri"/>
                          <a:cs typeface="Calibri"/>
                        </a:rPr>
                        <a:t> </a:t>
                      </a:r>
                      <a:r>
                        <a:rPr sz="1600" spc="-10" dirty="0">
                          <a:latin typeface="Calibri"/>
                          <a:cs typeface="Calibri"/>
                        </a:rPr>
                        <a:t>Resource</a:t>
                      </a:r>
                      <a:r>
                        <a:rPr sz="1600" dirty="0">
                          <a:latin typeface="Calibri"/>
                          <a:cs typeface="Calibri"/>
                        </a:rPr>
                        <a:t> (or </a:t>
                      </a:r>
                      <a:r>
                        <a:rPr sz="1600" spc="-350" dirty="0">
                          <a:latin typeface="Calibri"/>
                          <a:cs typeface="Calibri"/>
                        </a:rPr>
                        <a:t> </a:t>
                      </a:r>
                      <a:r>
                        <a:rPr sz="1600" spc="-15" dirty="0">
                          <a:latin typeface="Calibri"/>
                          <a:cs typeface="Calibri"/>
                        </a:rPr>
                        <a:t>different</a:t>
                      </a:r>
                      <a:r>
                        <a:rPr sz="1600" spc="-5" dirty="0">
                          <a:latin typeface="Calibri"/>
                          <a:cs typeface="Calibri"/>
                        </a:rPr>
                        <a:t> </a:t>
                      </a:r>
                      <a:r>
                        <a:rPr sz="1600" spc="-10" dirty="0">
                          <a:latin typeface="Calibri"/>
                          <a:cs typeface="Calibri"/>
                        </a:rPr>
                        <a:t>resources)</a:t>
                      </a:r>
                      <a:endParaRPr sz="1600">
                        <a:latin typeface="Calibri"/>
                        <a:cs typeface="Calibri"/>
                      </a:endParaRPr>
                    </a:p>
                    <a:p>
                      <a:pPr marL="81915">
                        <a:lnSpc>
                          <a:spcPts val="1895"/>
                        </a:lnSpc>
                      </a:pPr>
                      <a:r>
                        <a:rPr sz="1600" spc="-5" dirty="0">
                          <a:latin typeface="Calibri"/>
                          <a:cs typeface="Calibri"/>
                        </a:rPr>
                        <a:t>Use</a:t>
                      </a:r>
                      <a:r>
                        <a:rPr sz="1600" spc="5" dirty="0">
                          <a:latin typeface="Calibri"/>
                          <a:cs typeface="Calibri"/>
                        </a:rPr>
                        <a:t> </a:t>
                      </a:r>
                      <a:r>
                        <a:rPr sz="1600" spc="-5" dirty="0">
                          <a:latin typeface="Calibri"/>
                          <a:cs typeface="Calibri"/>
                        </a:rPr>
                        <a:t>the</a:t>
                      </a:r>
                      <a:r>
                        <a:rPr sz="1600" spc="5" dirty="0">
                          <a:latin typeface="Calibri"/>
                          <a:cs typeface="Calibri"/>
                        </a:rPr>
                        <a:t> </a:t>
                      </a:r>
                      <a:r>
                        <a:rPr sz="1600" spc="-15" dirty="0">
                          <a:latin typeface="Calibri"/>
                          <a:cs typeface="Calibri"/>
                        </a:rPr>
                        <a:t>Attribute</a:t>
                      </a:r>
                      <a:r>
                        <a:rPr sz="1600" spc="5" dirty="0">
                          <a:latin typeface="Calibri"/>
                          <a:cs typeface="Calibri"/>
                        </a:rPr>
                        <a:t> </a:t>
                      </a:r>
                      <a:r>
                        <a:rPr sz="1600" spc="-5" dirty="0">
                          <a:latin typeface="Calibri"/>
                          <a:cs typeface="Calibri"/>
                        </a:rPr>
                        <a:t>filter</a:t>
                      </a:r>
                      <a:r>
                        <a:rPr sz="1600" spc="10" dirty="0">
                          <a:latin typeface="Calibri"/>
                          <a:cs typeface="Calibri"/>
                        </a:rPr>
                        <a:t> </a:t>
                      </a:r>
                      <a:r>
                        <a:rPr sz="1600" spc="-5" dirty="0">
                          <a:latin typeface="Calibri"/>
                          <a:cs typeface="Calibri"/>
                        </a:rPr>
                        <a:t>and</a:t>
                      </a:r>
                      <a:r>
                        <a:rPr sz="1600" dirty="0">
                          <a:latin typeface="Calibri"/>
                          <a:cs typeface="Calibri"/>
                        </a:rPr>
                        <a:t> </a:t>
                      </a:r>
                      <a:r>
                        <a:rPr sz="1600" spc="-10" dirty="0">
                          <a:latin typeface="Calibri"/>
                          <a:cs typeface="Calibri"/>
                        </a:rPr>
                        <a:t>search</a:t>
                      </a:r>
                      <a:r>
                        <a:rPr sz="1600" dirty="0">
                          <a:latin typeface="Calibri"/>
                          <a:cs typeface="Calibri"/>
                        </a:rPr>
                        <a:t> with </a:t>
                      </a:r>
                      <a:r>
                        <a:rPr sz="1600" spc="-15" dirty="0">
                          <a:latin typeface="Calibri"/>
                          <a:cs typeface="Calibri"/>
                        </a:rPr>
                        <a:t>“Activity”</a:t>
                      </a:r>
                      <a:r>
                        <a:rPr sz="1600" spc="10" dirty="0">
                          <a:latin typeface="Calibri"/>
                          <a:cs typeface="Calibri"/>
                        </a:rPr>
                        <a:t> </a:t>
                      </a:r>
                      <a:r>
                        <a:rPr sz="1600" spc="-5" dirty="0">
                          <a:latin typeface="Calibri"/>
                          <a:cs typeface="Calibri"/>
                        </a:rPr>
                        <a:t>as</a:t>
                      </a:r>
                      <a:r>
                        <a:rPr sz="1600" spc="10" dirty="0">
                          <a:latin typeface="Calibri"/>
                          <a:cs typeface="Calibri"/>
                        </a:rPr>
                        <a:t> </a:t>
                      </a:r>
                      <a:r>
                        <a:rPr sz="1600" spc="-5" dirty="0">
                          <a:latin typeface="Calibri"/>
                          <a:cs typeface="Calibri"/>
                        </a:rPr>
                        <a:t>the</a:t>
                      </a:r>
                      <a:r>
                        <a:rPr sz="1600" spc="5" dirty="0">
                          <a:latin typeface="Calibri"/>
                          <a:cs typeface="Calibri"/>
                        </a:rPr>
                        <a:t> </a:t>
                      </a:r>
                      <a:r>
                        <a:rPr sz="1600" spc="-5" dirty="0">
                          <a:latin typeface="Calibri"/>
                          <a:cs typeface="Calibri"/>
                        </a:rPr>
                        <a:t>primary</a:t>
                      </a:r>
                      <a:r>
                        <a:rPr sz="1600" spc="5" dirty="0">
                          <a:latin typeface="Calibri"/>
                          <a:cs typeface="Calibri"/>
                        </a:rPr>
                        <a:t> </a:t>
                      </a:r>
                      <a:r>
                        <a:rPr sz="1600" spc="-10" dirty="0">
                          <a:latin typeface="Calibri"/>
                          <a:cs typeface="Calibri"/>
                        </a:rPr>
                        <a:t>attribute</a:t>
                      </a:r>
                      <a:r>
                        <a:rPr sz="1600" spc="5" dirty="0">
                          <a:latin typeface="Calibri"/>
                          <a:cs typeface="Calibri"/>
                        </a:rPr>
                        <a:t> </a:t>
                      </a:r>
                      <a:r>
                        <a:rPr sz="1600" spc="-5" dirty="0">
                          <a:latin typeface="Calibri"/>
                          <a:cs typeface="Calibri"/>
                        </a:rPr>
                        <a:t>and</a:t>
                      </a:r>
                      <a:endParaRPr sz="1600">
                        <a:latin typeface="Calibri"/>
                        <a:cs typeface="Calibri"/>
                      </a:endParaRPr>
                    </a:p>
                    <a:p>
                      <a:pPr marL="81915" marR="125095">
                        <a:lnSpc>
                          <a:spcPts val="1900"/>
                        </a:lnSpc>
                        <a:spcBef>
                          <a:spcPts val="150"/>
                        </a:spcBef>
                      </a:pPr>
                      <a:r>
                        <a:rPr sz="1600" spc="-5" dirty="0">
                          <a:latin typeface="Calibri"/>
                          <a:cs typeface="Calibri"/>
                        </a:rPr>
                        <a:t>“Resource”</a:t>
                      </a:r>
                      <a:r>
                        <a:rPr sz="1600" spc="5" dirty="0">
                          <a:latin typeface="Calibri"/>
                          <a:cs typeface="Calibri"/>
                        </a:rPr>
                        <a:t> </a:t>
                      </a:r>
                      <a:r>
                        <a:rPr sz="1600" spc="-5" dirty="0">
                          <a:latin typeface="Calibri"/>
                          <a:cs typeface="Calibri"/>
                        </a:rPr>
                        <a:t>as</a:t>
                      </a:r>
                      <a:r>
                        <a:rPr sz="1600" dirty="0">
                          <a:latin typeface="Calibri"/>
                          <a:cs typeface="Calibri"/>
                        </a:rPr>
                        <a:t> </a:t>
                      </a:r>
                      <a:r>
                        <a:rPr sz="1600" spc="-5" dirty="0">
                          <a:latin typeface="Calibri"/>
                          <a:cs typeface="Calibri"/>
                        </a:rPr>
                        <a:t>secondary</a:t>
                      </a:r>
                      <a:r>
                        <a:rPr sz="1600" spc="5" dirty="0">
                          <a:latin typeface="Calibri"/>
                          <a:cs typeface="Calibri"/>
                        </a:rPr>
                        <a:t> </a:t>
                      </a:r>
                      <a:r>
                        <a:rPr sz="1600" spc="-10" dirty="0">
                          <a:latin typeface="Calibri"/>
                          <a:cs typeface="Calibri"/>
                        </a:rPr>
                        <a:t>attribute</a:t>
                      </a:r>
                      <a:r>
                        <a:rPr sz="1600" spc="5" dirty="0">
                          <a:latin typeface="Calibri"/>
                          <a:cs typeface="Calibri"/>
                        </a:rPr>
                        <a:t> </a:t>
                      </a:r>
                      <a:r>
                        <a:rPr sz="1600" spc="-10" dirty="0">
                          <a:latin typeface="Calibri"/>
                          <a:cs typeface="Calibri"/>
                        </a:rPr>
                        <a:t>to</a:t>
                      </a:r>
                      <a:r>
                        <a:rPr sz="1600" spc="10" dirty="0">
                          <a:latin typeface="Calibri"/>
                          <a:cs typeface="Calibri"/>
                        </a:rPr>
                        <a:t> </a:t>
                      </a:r>
                      <a:r>
                        <a:rPr sz="1600" spc="-5" dirty="0">
                          <a:latin typeface="Calibri"/>
                          <a:cs typeface="Calibri"/>
                        </a:rPr>
                        <a:t>check if</a:t>
                      </a:r>
                      <a:r>
                        <a:rPr sz="1600" spc="5" dirty="0">
                          <a:latin typeface="Calibri"/>
                          <a:cs typeface="Calibri"/>
                        </a:rPr>
                        <a:t> </a:t>
                      </a:r>
                      <a:r>
                        <a:rPr sz="1600" dirty="0">
                          <a:latin typeface="Calibri"/>
                          <a:cs typeface="Calibri"/>
                        </a:rPr>
                        <a:t>a</a:t>
                      </a:r>
                      <a:r>
                        <a:rPr sz="1600" spc="-5" dirty="0">
                          <a:latin typeface="Calibri"/>
                          <a:cs typeface="Calibri"/>
                        </a:rPr>
                        <a:t> </a:t>
                      </a:r>
                      <a:r>
                        <a:rPr sz="1600" spc="-10" dirty="0">
                          <a:latin typeface="Calibri"/>
                          <a:cs typeface="Calibri"/>
                        </a:rPr>
                        <a:t>resource</a:t>
                      </a:r>
                      <a:r>
                        <a:rPr sz="1600" spc="5" dirty="0">
                          <a:latin typeface="Calibri"/>
                          <a:cs typeface="Calibri"/>
                        </a:rPr>
                        <a:t> </a:t>
                      </a:r>
                      <a:r>
                        <a:rPr sz="1600" spc="-5" dirty="0">
                          <a:latin typeface="Calibri"/>
                          <a:cs typeface="Calibri"/>
                        </a:rPr>
                        <a:t>performed</a:t>
                      </a:r>
                      <a:r>
                        <a:rPr sz="1600" dirty="0">
                          <a:latin typeface="Calibri"/>
                          <a:cs typeface="Calibri"/>
                        </a:rPr>
                        <a:t> </a:t>
                      </a:r>
                      <a:r>
                        <a:rPr sz="1600" spc="-5" dirty="0">
                          <a:latin typeface="Calibri"/>
                          <a:cs typeface="Calibri"/>
                        </a:rPr>
                        <a:t>an activity </a:t>
                      </a:r>
                      <a:r>
                        <a:rPr sz="1600" spc="-345" dirty="0">
                          <a:latin typeface="Calibri"/>
                          <a:cs typeface="Calibri"/>
                        </a:rPr>
                        <a:t> </a:t>
                      </a:r>
                      <a:r>
                        <a:rPr sz="1600" spc="-5" dirty="0">
                          <a:latin typeface="Calibri"/>
                          <a:cs typeface="Calibri"/>
                        </a:rPr>
                        <a:t>they </a:t>
                      </a:r>
                      <a:r>
                        <a:rPr sz="1600" spc="-10" dirty="0">
                          <a:latin typeface="Calibri"/>
                          <a:cs typeface="Calibri"/>
                        </a:rPr>
                        <a:t>were</a:t>
                      </a:r>
                      <a:r>
                        <a:rPr sz="1600" spc="5" dirty="0">
                          <a:latin typeface="Calibri"/>
                          <a:cs typeface="Calibri"/>
                        </a:rPr>
                        <a:t> </a:t>
                      </a:r>
                      <a:r>
                        <a:rPr sz="1600" dirty="0">
                          <a:latin typeface="Calibri"/>
                          <a:cs typeface="Calibri"/>
                        </a:rPr>
                        <a:t>not </a:t>
                      </a:r>
                      <a:r>
                        <a:rPr sz="1600" spc="-5" dirty="0">
                          <a:latin typeface="Calibri"/>
                          <a:cs typeface="Calibri"/>
                        </a:rPr>
                        <a:t>supposed </a:t>
                      </a:r>
                      <a:r>
                        <a:rPr sz="1600" spc="-10" dirty="0">
                          <a:latin typeface="Calibri"/>
                          <a:cs typeface="Calibri"/>
                        </a:rPr>
                        <a:t>to</a:t>
                      </a:r>
                      <a:r>
                        <a:rPr sz="1600" spc="5" dirty="0">
                          <a:latin typeface="Calibri"/>
                          <a:cs typeface="Calibri"/>
                        </a:rPr>
                        <a:t> </a:t>
                      </a:r>
                      <a:r>
                        <a:rPr sz="1600" dirty="0">
                          <a:latin typeface="Calibri"/>
                          <a:cs typeface="Calibri"/>
                        </a:rPr>
                        <a:t>do.</a:t>
                      </a:r>
                      <a:endParaRPr sz="1600">
                        <a:latin typeface="Calibri"/>
                        <a:cs typeface="Calibri"/>
                      </a:endParaRPr>
                    </a:p>
                  </a:txBody>
                  <a:tcPr marL="0" marR="0" marT="273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a:spLocks noGrp="1"/>
          </p:cNvSpPr>
          <p:nvPr>
            <p:ph type="title"/>
          </p:nvPr>
        </p:nvSpPr>
        <p:spPr>
          <a:xfrm>
            <a:off x="390860" y="483107"/>
            <a:ext cx="6974205" cy="513080"/>
          </a:xfrm>
          <a:prstGeom prst="rect">
            <a:avLst/>
          </a:prstGeom>
        </p:spPr>
        <p:txBody>
          <a:bodyPr vert="horz" wrap="square" lIns="0" tIns="12700" rIns="0" bIns="0" rtlCol="0">
            <a:spAutoFit/>
          </a:bodyPr>
          <a:lstStyle/>
          <a:p>
            <a:pPr marL="12700">
              <a:lnSpc>
                <a:spcPct val="100000"/>
              </a:lnSpc>
              <a:spcBef>
                <a:spcPts val="100"/>
              </a:spcBef>
            </a:pPr>
            <a:r>
              <a:rPr spc="-10" dirty="0"/>
              <a:t>Conformance </a:t>
            </a:r>
            <a:r>
              <a:rPr spc="-5" dirty="0"/>
              <a:t>Checking:</a:t>
            </a:r>
            <a:r>
              <a:rPr dirty="0"/>
              <a:t> </a:t>
            </a:r>
            <a:r>
              <a:rPr spc="-5" dirty="0"/>
              <a:t>Analysis</a:t>
            </a:r>
            <a:r>
              <a:rPr spc="-10" dirty="0"/>
              <a:t> </a:t>
            </a:r>
            <a:r>
              <a:rPr spc="-45" dirty="0"/>
              <a:t>Template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895" y="2600056"/>
            <a:ext cx="1885664" cy="486439"/>
          </a:xfrm>
          <a:prstGeom prst="rect">
            <a:avLst/>
          </a:prstGeom>
        </p:spPr>
      </p:pic>
      <p:sp>
        <p:nvSpPr>
          <p:cNvPr id="3" name="object 3"/>
          <p:cNvSpPr txBox="1">
            <a:spLocks noGrp="1"/>
          </p:cNvSpPr>
          <p:nvPr>
            <p:ph type="title"/>
          </p:nvPr>
        </p:nvSpPr>
        <p:spPr>
          <a:xfrm>
            <a:off x="640502" y="424179"/>
            <a:ext cx="2211705"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FF0000"/>
                </a:solidFill>
              </a:rPr>
              <a:t>Process</a:t>
            </a:r>
            <a:r>
              <a:rPr sz="2800" spc="-45" dirty="0">
                <a:solidFill>
                  <a:srgbClr val="FF0000"/>
                </a:solidFill>
              </a:rPr>
              <a:t> </a:t>
            </a:r>
            <a:r>
              <a:rPr sz="2800" spc="-5" dirty="0">
                <a:solidFill>
                  <a:srgbClr val="FF0000"/>
                </a:solidFill>
              </a:rPr>
              <a:t>Mining</a:t>
            </a:r>
            <a:endParaRPr sz="2800"/>
          </a:p>
        </p:txBody>
      </p:sp>
      <p:sp>
        <p:nvSpPr>
          <p:cNvPr id="4" name="object 4"/>
          <p:cNvSpPr txBox="1"/>
          <p:nvPr/>
        </p:nvSpPr>
        <p:spPr>
          <a:xfrm>
            <a:off x="9776923" y="6282435"/>
            <a:ext cx="23495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7F7F7F"/>
                </a:solidFill>
                <a:latin typeface="Calibri"/>
                <a:cs typeface="Calibri"/>
              </a:rPr>
              <a:t>79</a:t>
            </a:r>
            <a:endParaRPr sz="1600">
              <a:latin typeface="Calibri"/>
              <a:cs typeface="Calibri"/>
            </a:endParaRPr>
          </a:p>
        </p:txBody>
      </p:sp>
      <p:sp>
        <p:nvSpPr>
          <p:cNvPr id="5" name="object 5"/>
          <p:cNvSpPr/>
          <p:nvPr/>
        </p:nvSpPr>
        <p:spPr>
          <a:xfrm>
            <a:off x="4964329" y="3517873"/>
            <a:ext cx="114300" cy="887730"/>
          </a:xfrm>
          <a:custGeom>
            <a:avLst/>
            <a:gdLst/>
            <a:ahLst/>
            <a:cxnLst/>
            <a:rect l="l" t="t" r="r" b="b"/>
            <a:pathLst>
              <a:path w="114300" h="887729">
                <a:moveTo>
                  <a:pt x="38093" y="773634"/>
                </a:moveTo>
                <a:lnTo>
                  <a:pt x="0" y="774357"/>
                </a:lnTo>
                <a:lnTo>
                  <a:pt x="59306" y="887553"/>
                </a:lnTo>
                <a:lnTo>
                  <a:pt x="104515" y="792681"/>
                </a:lnTo>
                <a:lnTo>
                  <a:pt x="38454" y="792681"/>
                </a:lnTo>
                <a:lnTo>
                  <a:pt x="38093" y="773634"/>
                </a:lnTo>
                <a:close/>
              </a:path>
              <a:path w="114300" h="887729">
                <a:moveTo>
                  <a:pt x="76186" y="772912"/>
                </a:moveTo>
                <a:lnTo>
                  <a:pt x="38093" y="773634"/>
                </a:lnTo>
                <a:lnTo>
                  <a:pt x="38454" y="792681"/>
                </a:lnTo>
                <a:lnTo>
                  <a:pt x="76547" y="791959"/>
                </a:lnTo>
                <a:lnTo>
                  <a:pt x="76186" y="772912"/>
                </a:lnTo>
                <a:close/>
              </a:path>
              <a:path w="114300" h="887729">
                <a:moveTo>
                  <a:pt x="114279" y="772190"/>
                </a:moveTo>
                <a:lnTo>
                  <a:pt x="76186" y="772912"/>
                </a:lnTo>
                <a:lnTo>
                  <a:pt x="76547" y="791959"/>
                </a:lnTo>
                <a:lnTo>
                  <a:pt x="38454" y="792681"/>
                </a:lnTo>
                <a:lnTo>
                  <a:pt x="104515" y="792681"/>
                </a:lnTo>
                <a:lnTo>
                  <a:pt x="114279" y="772190"/>
                </a:lnTo>
                <a:close/>
              </a:path>
              <a:path w="114300" h="887729">
                <a:moveTo>
                  <a:pt x="61534" y="0"/>
                </a:moveTo>
                <a:lnTo>
                  <a:pt x="23440" y="722"/>
                </a:lnTo>
                <a:lnTo>
                  <a:pt x="38093" y="773634"/>
                </a:lnTo>
                <a:lnTo>
                  <a:pt x="76186" y="772912"/>
                </a:lnTo>
                <a:lnTo>
                  <a:pt x="61534" y="0"/>
                </a:lnTo>
                <a:close/>
              </a:path>
            </a:pathLst>
          </a:custGeom>
          <a:solidFill>
            <a:srgbClr val="000000"/>
          </a:solidFill>
        </p:spPr>
        <p:txBody>
          <a:bodyPr wrap="square" lIns="0" tIns="0" rIns="0" bIns="0" rtlCol="0"/>
          <a:lstStyle/>
          <a:p>
            <a:endParaRPr/>
          </a:p>
        </p:txBody>
      </p:sp>
      <p:sp>
        <p:nvSpPr>
          <p:cNvPr id="6" name="object 6"/>
          <p:cNvSpPr/>
          <p:nvPr/>
        </p:nvSpPr>
        <p:spPr>
          <a:xfrm>
            <a:off x="4974895" y="5075293"/>
            <a:ext cx="114300" cy="553720"/>
          </a:xfrm>
          <a:custGeom>
            <a:avLst/>
            <a:gdLst/>
            <a:ahLst/>
            <a:cxnLst/>
            <a:rect l="l" t="t" r="r" b="b"/>
            <a:pathLst>
              <a:path w="114300" h="553720">
                <a:moveTo>
                  <a:pt x="76200" y="95249"/>
                </a:moveTo>
                <a:lnTo>
                  <a:pt x="38100" y="95249"/>
                </a:lnTo>
                <a:lnTo>
                  <a:pt x="38100" y="553446"/>
                </a:lnTo>
                <a:lnTo>
                  <a:pt x="76200" y="553446"/>
                </a:lnTo>
                <a:lnTo>
                  <a:pt x="76200" y="95249"/>
                </a:lnTo>
                <a:close/>
              </a:path>
              <a:path w="114300" h="553720">
                <a:moveTo>
                  <a:pt x="57151" y="0"/>
                </a:moveTo>
                <a:lnTo>
                  <a:pt x="0" y="114299"/>
                </a:lnTo>
                <a:lnTo>
                  <a:pt x="38100" y="114299"/>
                </a:lnTo>
                <a:lnTo>
                  <a:pt x="38100" y="95249"/>
                </a:lnTo>
                <a:lnTo>
                  <a:pt x="104775" y="95249"/>
                </a:lnTo>
                <a:lnTo>
                  <a:pt x="57151" y="0"/>
                </a:lnTo>
                <a:close/>
              </a:path>
              <a:path w="114300" h="553720">
                <a:moveTo>
                  <a:pt x="104775" y="95249"/>
                </a:moveTo>
                <a:lnTo>
                  <a:pt x="76200" y="95249"/>
                </a:lnTo>
                <a:lnTo>
                  <a:pt x="76200" y="114299"/>
                </a:lnTo>
                <a:lnTo>
                  <a:pt x="114300" y="114299"/>
                </a:lnTo>
                <a:lnTo>
                  <a:pt x="104775" y="95249"/>
                </a:lnTo>
                <a:close/>
              </a:path>
            </a:pathLst>
          </a:custGeom>
          <a:solidFill>
            <a:srgbClr val="000000"/>
          </a:solidFill>
        </p:spPr>
        <p:txBody>
          <a:bodyPr wrap="square" lIns="0" tIns="0" rIns="0" bIns="0" rtlCol="0"/>
          <a:lstStyle/>
          <a:p>
            <a:endParaRPr/>
          </a:p>
        </p:txBody>
      </p:sp>
      <p:sp>
        <p:nvSpPr>
          <p:cNvPr id="7" name="object 7"/>
          <p:cNvSpPr/>
          <p:nvPr/>
        </p:nvSpPr>
        <p:spPr>
          <a:xfrm>
            <a:off x="6046492" y="4665600"/>
            <a:ext cx="1330960" cy="114300"/>
          </a:xfrm>
          <a:custGeom>
            <a:avLst/>
            <a:gdLst/>
            <a:ahLst/>
            <a:cxnLst/>
            <a:rect l="l" t="t" r="r" b="b"/>
            <a:pathLst>
              <a:path w="1330959" h="114300">
                <a:moveTo>
                  <a:pt x="1294633" y="37758"/>
                </a:moveTo>
                <a:lnTo>
                  <a:pt x="1235382" y="37758"/>
                </a:lnTo>
                <a:lnTo>
                  <a:pt x="1236055" y="75852"/>
                </a:lnTo>
                <a:lnTo>
                  <a:pt x="1217006" y="76188"/>
                </a:lnTo>
                <a:lnTo>
                  <a:pt x="1217678" y="114282"/>
                </a:lnTo>
                <a:lnTo>
                  <a:pt x="1330953" y="55124"/>
                </a:lnTo>
                <a:lnTo>
                  <a:pt x="1294633" y="37758"/>
                </a:lnTo>
                <a:close/>
              </a:path>
              <a:path w="1330959" h="114300">
                <a:moveTo>
                  <a:pt x="1216334" y="38094"/>
                </a:moveTo>
                <a:lnTo>
                  <a:pt x="0" y="59555"/>
                </a:lnTo>
                <a:lnTo>
                  <a:pt x="671" y="97650"/>
                </a:lnTo>
                <a:lnTo>
                  <a:pt x="1217006" y="76188"/>
                </a:lnTo>
                <a:lnTo>
                  <a:pt x="1216334" y="38094"/>
                </a:lnTo>
                <a:close/>
              </a:path>
              <a:path w="1330959" h="114300">
                <a:moveTo>
                  <a:pt x="1235382" y="37758"/>
                </a:moveTo>
                <a:lnTo>
                  <a:pt x="1216334" y="38094"/>
                </a:lnTo>
                <a:lnTo>
                  <a:pt x="1217006" y="76188"/>
                </a:lnTo>
                <a:lnTo>
                  <a:pt x="1236055" y="75852"/>
                </a:lnTo>
                <a:lnTo>
                  <a:pt x="1235382" y="37758"/>
                </a:lnTo>
                <a:close/>
              </a:path>
              <a:path w="1330959" h="114300">
                <a:moveTo>
                  <a:pt x="1215663" y="0"/>
                </a:moveTo>
                <a:lnTo>
                  <a:pt x="1216334" y="38094"/>
                </a:lnTo>
                <a:lnTo>
                  <a:pt x="1235382" y="37758"/>
                </a:lnTo>
                <a:lnTo>
                  <a:pt x="1294633" y="37758"/>
                </a:lnTo>
                <a:lnTo>
                  <a:pt x="1215663" y="0"/>
                </a:lnTo>
                <a:close/>
              </a:path>
            </a:pathLst>
          </a:custGeom>
          <a:solidFill>
            <a:srgbClr val="000000"/>
          </a:solidFill>
        </p:spPr>
        <p:txBody>
          <a:bodyPr wrap="square" lIns="0" tIns="0" rIns="0" bIns="0" rtlCol="0"/>
          <a:lstStyle/>
          <a:p>
            <a:endParaRPr/>
          </a:p>
        </p:txBody>
      </p:sp>
      <p:sp>
        <p:nvSpPr>
          <p:cNvPr id="8" name="object 8"/>
          <p:cNvSpPr txBox="1"/>
          <p:nvPr/>
        </p:nvSpPr>
        <p:spPr>
          <a:xfrm>
            <a:off x="7581413" y="4462272"/>
            <a:ext cx="680085" cy="467359"/>
          </a:xfrm>
          <a:prstGeom prst="rect">
            <a:avLst/>
          </a:prstGeom>
        </p:spPr>
        <p:txBody>
          <a:bodyPr vert="horz" wrap="square" lIns="0" tIns="12700" rIns="0" bIns="0" rtlCol="0">
            <a:spAutoFit/>
          </a:bodyPr>
          <a:lstStyle/>
          <a:p>
            <a:pPr marL="302260" indent="-290195">
              <a:lnSpc>
                <a:spcPct val="100000"/>
              </a:lnSpc>
              <a:spcBef>
                <a:spcPts val="100"/>
              </a:spcBef>
              <a:buClr>
                <a:srgbClr val="336600"/>
              </a:buClr>
              <a:buSzPct val="96551"/>
              <a:buFont typeface="Wingdings"/>
              <a:buChar char=""/>
              <a:tabLst>
                <a:tab pos="302895" algn="l"/>
              </a:tabLst>
            </a:pPr>
            <a:r>
              <a:rPr sz="2900" spc="-5" dirty="0">
                <a:latin typeface="Calibri Light"/>
                <a:cs typeface="Calibri Light"/>
              </a:rPr>
              <a:t>/</a:t>
            </a:r>
            <a:r>
              <a:rPr sz="2900" dirty="0">
                <a:solidFill>
                  <a:srgbClr val="C00000"/>
                </a:solidFill>
                <a:latin typeface="Wingdings"/>
                <a:cs typeface="Wingdings"/>
              </a:rPr>
              <a:t></a:t>
            </a:r>
            <a:endParaRPr sz="2900">
              <a:latin typeface="Wingdings"/>
              <a:cs typeface="Wingdings"/>
            </a:endParaRPr>
          </a:p>
        </p:txBody>
      </p:sp>
      <p:sp>
        <p:nvSpPr>
          <p:cNvPr id="9" name="object 9"/>
          <p:cNvSpPr txBox="1"/>
          <p:nvPr/>
        </p:nvSpPr>
        <p:spPr>
          <a:xfrm>
            <a:off x="4483483" y="3172459"/>
            <a:ext cx="86868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Light"/>
                <a:cs typeface="Calibri Light"/>
              </a:rPr>
              <a:t>event</a:t>
            </a:r>
            <a:r>
              <a:rPr sz="1800" spc="-65" dirty="0">
                <a:latin typeface="Calibri Light"/>
                <a:cs typeface="Calibri Light"/>
              </a:rPr>
              <a:t> </a:t>
            </a:r>
            <a:r>
              <a:rPr sz="1800" spc="-5" dirty="0">
                <a:latin typeface="Calibri Light"/>
                <a:cs typeface="Calibri Light"/>
              </a:rPr>
              <a:t>log</a:t>
            </a:r>
            <a:endParaRPr sz="1800">
              <a:latin typeface="Calibri Light"/>
              <a:cs typeface="Calibri Light"/>
            </a:endParaRPr>
          </a:p>
        </p:txBody>
      </p:sp>
      <p:grpSp>
        <p:nvGrpSpPr>
          <p:cNvPr id="10" name="object 10"/>
          <p:cNvGrpSpPr/>
          <p:nvPr/>
        </p:nvGrpSpPr>
        <p:grpSpPr>
          <a:xfrm>
            <a:off x="4512505" y="1768807"/>
            <a:ext cx="923290" cy="1450975"/>
            <a:chOff x="4512505" y="1768807"/>
            <a:chExt cx="923290" cy="1450975"/>
          </a:xfrm>
        </p:grpSpPr>
        <p:sp>
          <p:nvSpPr>
            <p:cNvPr id="11" name="object 11"/>
            <p:cNvSpPr/>
            <p:nvPr/>
          </p:nvSpPr>
          <p:spPr>
            <a:xfrm>
              <a:off x="4966486" y="1768807"/>
              <a:ext cx="114300" cy="674370"/>
            </a:xfrm>
            <a:custGeom>
              <a:avLst/>
              <a:gdLst/>
              <a:ahLst/>
              <a:cxnLst/>
              <a:rect l="l" t="t" r="r" b="b"/>
              <a:pathLst>
                <a:path w="114300" h="674369">
                  <a:moveTo>
                    <a:pt x="76200" y="95250"/>
                  </a:moveTo>
                  <a:lnTo>
                    <a:pt x="38100" y="95250"/>
                  </a:lnTo>
                  <a:lnTo>
                    <a:pt x="38098" y="674198"/>
                  </a:lnTo>
                  <a:lnTo>
                    <a:pt x="76198" y="674199"/>
                  </a:lnTo>
                  <a:lnTo>
                    <a:pt x="76200" y="95250"/>
                  </a:lnTo>
                  <a:close/>
                </a:path>
                <a:path w="114300" h="674369">
                  <a:moveTo>
                    <a:pt x="57150" y="0"/>
                  </a:moveTo>
                  <a:lnTo>
                    <a:pt x="0" y="114300"/>
                  </a:lnTo>
                  <a:lnTo>
                    <a:pt x="38099" y="114300"/>
                  </a:lnTo>
                  <a:lnTo>
                    <a:pt x="38100" y="95250"/>
                  </a:lnTo>
                  <a:lnTo>
                    <a:pt x="104775" y="95250"/>
                  </a:lnTo>
                  <a:lnTo>
                    <a:pt x="57150" y="0"/>
                  </a:lnTo>
                  <a:close/>
                </a:path>
                <a:path w="114300" h="674369">
                  <a:moveTo>
                    <a:pt x="104775" y="95250"/>
                  </a:moveTo>
                  <a:lnTo>
                    <a:pt x="76200" y="95250"/>
                  </a:lnTo>
                  <a:lnTo>
                    <a:pt x="76199" y="114300"/>
                  </a:lnTo>
                  <a:lnTo>
                    <a:pt x="114300" y="114300"/>
                  </a:lnTo>
                  <a:lnTo>
                    <a:pt x="104775" y="95250"/>
                  </a:lnTo>
                  <a:close/>
                </a:path>
              </a:pathLst>
            </a:custGeom>
            <a:solidFill>
              <a:srgbClr val="000000"/>
            </a:solidFill>
          </p:spPr>
          <p:txBody>
            <a:bodyPr wrap="square" lIns="0" tIns="0" rIns="0" bIns="0" rtlCol="0"/>
            <a:lstStyle/>
            <a:p>
              <a:endParaRPr/>
            </a:p>
          </p:txBody>
        </p:sp>
        <p:pic>
          <p:nvPicPr>
            <p:cNvPr id="12" name="object 12"/>
            <p:cNvPicPr/>
            <p:nvPr/>
          </p:nvPicPr>
          <p:blipFill>
            <a:blip r:embed="rId3" cstate="print"/>
            <a:stretch>
              <a:fillRect/>
            </a:stretch>
          </p:blipFill>
          <p:spPr>
            <a:xfrm>
              <a:off x="4512505" y="2485135"/>
              <a:ext cx="923209" cy="734574"/>
            </a:xfrm>
            <a:prstGeom prst="rect">
              <a:avLst/>
            </a:prstGeom>
          </p:spPr>
        </p:pic>
      </p:grpSp>
      <p:sp>
        <p:nvSpPr>
          <p:cNvPr id="13" name="object 13"/>
          <p:cNvSpPr txBox="1"/>
          <p:nvPr/>
        </p:nvSpPr>
        <p:spPr>
          <a:xfrm>
            <a:off x="6498968" y="1468628"/>
            <a:ext cx="1360805" cy="580390"/>
          </a:xfrm>
          <a:prstGeom prst="rect">
            <a:avLst/>
          </a:prstGeom>
        </p:spPr>
        <p:txBody>
          <a:bodyPr vert="horz" wrap="square" lIns="0" tIns="6350" rIns="0" bIns="0" rtlCol="0">
            <a:spAutoFit/>
          </a:bodyPr>
          <a:lstStyle/>
          <a:p>
            <a:pPr marL="12700" marR="5080" indent="172720">
              <a:lnSpc>
                <a:spcPct val="102200"/>
              </a:lnSpc>
              <a:spcBef>
                <a:spcPts val="50"/>
              </a:spcBef>
            </a:pPr>
            <a:r>
              <a:rPr sz="1800" spc="-10" dirty="0">
                <a:latin typeface="Calibri Light"/>
                <a:cs typeface="Calibri Light"/>
              </a:rPr>
              <a:t>discovered </a:t>
            </a:r>
            <a:r>
              <a:rPr sz="1800" spc="-5" dirty="0">
                <a:latin typeface="Calibri Light"/>
                <a:cs typeface="Calibri Light"/>
              </a:rPr>
              <a:t> </a:t>
            </a:r>
            <a:r>
              <a:rPr sz="1800" spc="-10" dirty="0">
                <a:latin typeface="Calibri Light"/>
                <a:cs typeface="Calibri Light"/>
              </a:rPr>
              <a:t>process</a:t>
            </a:r>
            <a:r>
              <a:rPr sz="1800" spc="-5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pic>
        <p:nvPicPr>
          <p:cNvPr id="14" name="object 14"/>
          <p:cNvPicPr/>
          <p:nvPr/>
        </p:nvPicPr>
        <p:blipFill>
          <a:blip r:embed="rId4" cstate="print"/>
          <a:stretch>
            <a:fillRect/>
          </a:stretch>
        </p:blipFill>
        <p:spPr>
          <a:xfrm>
            <a:off x="6041198" y="981363"/>
            <a:ext cx="2154329" cy="458832"/>
          </a:xfrm>
          <a:prstGeom prst="rect">
            <a:avLst/>
          </a:prstGeom>
        </p:spPr>
      </p:pic>
      <p:sp>
        <p:nvSpPr>
          <p:cNvPr id="15" name="object 15"/>
          <p:cNvSpPr txBox="1"/>
          <p:nvPr/>
        </p:nvSpPr>
        <p:spPr>
          <a:xfrm>
            <a:off x="3949984" y="1029404"/>
            <a:ext cx="1949450" cy="697865"/>
          </a:xfrm>
          <a:prstGeom prst="rect">
            <a:avLst/>
          </a:prstGeom>
          <a:solidFill>
            <a:srgbClr val="E7ECED"/>
          </a:solidFill>
          <a:ln w="25400">
            <a:solidFill>
              <a:srgbClr val="648086"/>
            </a:solidFill>
          </a:ln>
        </p:spPr>
        <p:txBody>
          <a:bodyPr vert="horz" wrap="square" lIns="0" tIns="78105" rIns="0" bIns="0" rtlCol="0">
            <a:spAutoFit/>
          </a:bodyPr>
          <a:lstStyle/>
          <a:p>
            <a:pPr marL="159385" marR="151765" indent="299720">
              <a:lnSpc>
                <a:spcPts val="2090"/>
              </a:lnSpc>
              <a:spcBef>
                <a:spcPts val="615"/>
              </a:spcBef>
            </a:pPr>
            <a:r>
              <a:rPr sz="1800" spc="-10" dirty="0">
                <a:latin typeface="Calibri Light"/>
                <a:cs typeface="Calibri Light"/>
              </a:rPr>
              <a:t>Automated </a:t>
            </a:r>
            <a:r>
              <a:rPr sz="1800" spc="-5" dirty="0">
                <a:latin typeface="Calibri Light"/>
                <a:cs typeface="Calibri Light"/>
              </a:rPr>
              <a:t> </a:t>
            </a:r>
            <a:r>
              <a:rPr sz="1800" spc="-10" dirty="0">
                <a:latin typeface="Calibri Light"/>
                <a:cs typeface="Calibri Light"/>
              </a:rPr>
              <a:t>Process</a:t>
            </a:r>
            <a:r>
              <a:rPr sz="1800" spc="-45" dirty="0">
                <a:latin typeface="Calibri Light"/>
                <a:cs typeface="Calibri Light"/>
              </a:rPr>
              <a:t> </a:t>
            </a:r>
            <a:r>
              <a:rPr sz="1800" spc="-10" dirty="0">
                <a:latin typeface="Calibri Light"/>
                <a:cs typeface="Calibri Light"/>
              </a:rPr>
              <a:t>Discovery</a:t>
            </a:r>
            <a:endParaRPr sz="1800">
              <a:latin typeface="Calibri Light"/>
              <a:cs typeface="Calibri Light"/>
            </a:endParaRPr>
          </a:p>
        </p:txBody>
      </p:sp>
      <p:sp>
        <p:nvSpPr>
          <p:cNvPr id="16" name="object 16"/>
          <p:cNvSpPr txBox="1"/>
          <p:nvPr/>
        </p:nvSpPr>
        <p:spPr>
          <a:xfrm>
            <a:off x="4017264" y="4417165"/>
            <a:ext cx="2030095" cy="654685"/>
          </a:xfrm>
          <a:prstGeom prst="rect">
            <a:avLst/>
          </a:prstGeom>
          <a:solidFill>
            <a:srgbClr val="E7ECED"/>
          </a:solidFill>
          <a:ln w="25400">
            <a:solidFill>
              <a:srgbClr val="648086"/>
            </a:solidFill>
          </a:ln>
        </p:spPr>
        <p:txBody>
          <a:bodyPr vert="horz" wrap="square" lIns="0" tIns="53340" rIns="0" bIns="0" rtlCol="0">
            <a:spAutoFit/>
          </a:bodyPr>
          <a:lstStyle/>
          <a:p>
            <a:pPr marL="599440" marR="387985" indent="-203835">
              <a:lnSpc>
                <a:spcPts val="2110"/>
              </a:lnSpc>
              <a:spcBef>
                <a:spcPts val="420"/>
              </a:spcBef>
            </a:pPr>
            <a:r>
              <a:rPr sz="1800" spc="-5" dirty="0">
                <a:latin typeface="Calibri Light"/>
                <a:cs typeface="Calibri Light"/>
              </a:rPr>
              <a:t>Co</a:t>
            </a:r>
            <a:r>
              <a:rPr sz="1800" spc="-10" dirty="0">
                <a:latin typeface="Calibri Light"/>
                <a:cs typeface="Calibri Light"/>
              </a:rPr>
              <a:t>n</a:t>
            </a:r>
            <a:r>
              <a:rPr sz="1800" spc="-50" dirty="0">
                <a:latin typeface="Calibri Light"/>
                <a:cs typeface="Calibri Light"/>
              </a:rPr>
              <a:t>f</a:t>
            </a:r>
            <a:r>
              <a:rPr sz="1800" spc="-5" dirty="0">
                <a:latin typeface="Calibri Light"/>
                <a:cs typeface="Calibri Light"/>
              </a:rPr>
              <a:t>o</a:t>
            </a:r>
            <a:r>
              <a:rPr sz="1800" dirty="0">
                <a:latin typeface="Calibri Light"/>
                <a:cs typeface="Calibri Light"/>
              </a:rPr>
              <a:t>rman</a:t>
            </a:r>
            <a:r>
              <a:rPr sz="1800" spc="-5" dirty="0">
                <a:latin typeface="Calibri Light"/>
                <a:cs typeface="Calibri Light"/>
              </a:rPr>
              <a:t>c</a:t>
            </a:r>
            <a:r>
              <a:rPr sz="1800" dirty="0">
                <a:latin typeface="Calibri Light"/>
                <a:cs typeface="Calibri Light"/>
              </a:rPr>
              <a:t>e  </a:t>
            </a:r>
            <a:r>
              <a:rPr sz="1800" spc="-5" dirty="0">
                <a:latin typeface="Calibri Light"/>
                <a:cs typeface="Calibri Light"/>
              </a:rPr>
              <a:t>Checking</a:t>
            </a:r>
            <a:endParaRPr sz="1800">
              <a:latin typeface="Calibri Light"/>
              <a:cs typeface="Calibri Light"/>
            </a:endParaRPr>
          </a:p>
        </p:txBody>
      </p:sp>
      <p:grpSp>
        <p:nvGrpSpPr>
          <p:cNvPr id="17" name="object 17"/>
          <p:cNvGrpSpPr/>
          <p:nvPr/>
        </p:nvGrpSpPr>
        <p:grpSpPr>
          <a:xfrm>
            <a:off x="2227290" y="2472434"/>
            <a:ext cx="4505960" cy="3552825"/>
            <a:chOff x="2227290" y="2472434"/>
            <a:chExt cx="4505960" cy="3552825"/>
          </a:xfrm>
        </p:grpSpPr>
        <p:pic>
          <p:nvPicPr>
            <p:cNvPr id="18" name="object 18"/>
            <p:cNvPicPr/>
            <p:nvPr/>
          </p:nvPicPr>
          <p:blipFill>
            <a:blip r:embed="rId5" cstate="print"/>
            <a:stretch>
              <a:fillRect/>
            </a:stretch>
          </p:blipFill>
          <p:spPr>
            <a:xfrm>
              <a:off x="4015393" y="5738735"/>
              <a:ext cx="2717789" cy="286339"/>
            </a:xfrm>
            <a:prstGeom prst="rect">
              <a:avLst/>
            </a:prstGeom>
          </p:spPr>
        </p:pic>
        <p:sp>
          <p:nvSpPr>
            <p:cNvPr id="19" name="object 19"/>
            <p:cNvSpPr/>
            <p:nvPr/>
          </p:nvSpPr>
          <p:spPr>
            <a:xfrm>
              <a:off x="2239990" y="2485134"/>
              <a:ext cx="1775460" cy="697865"/>
            </a:xfrm>
            <a:custGeom>
              <a:avLst/>
              <a:gdLst/>
              <a:ahLst/>
              <a:cxnLst/>
              <a:rect l="l" t="t" r="r" b="b"/>
              <a:pathLst>
                <a:path w="1775460" h="697864">
                  <a:moveTo>
                    <a:pt x="1775404" y="0"/>
                  </a:moveTo>
                  <a:lnTo>
                    <a:pt x="0" y="0"/>
                  </a:lnTo>
                  <a:lnTo>
                    <a:pt x="0" y="697274"/>
                  </a:lnTo>
                  <a:lnTo>
                    <a:pt x="1775404" y="697274"/>
                  </a:lnTo>
                  <a:lnTo>
                    <a:pt x="1775404" y="0"/>
                  </a:lnTo>
                  <a:close/>
                </a:path>
              </a:pathLst>
            </a:custGeom>
            <a:solidFill>
              <a:srgbClr val="E7ECED"/>
            </a:solidFill>
          </p:spPr>
          <p:txBody>
            <a:bodyPr wrap="square" lIns="0" tIns="0" rIns="0" bIns="0" rtlCol="0"/>
            <a:lstStyle/>
            <a:p>
              <a:endParaRPr/>
            </a:p>
          </p:txBody>
        </p:sp>
        <p:sp>
          <p:nvSpPr>
            <p:cNvPr id="20" name="object 20"/>
            <p:cNvSpPr/>
            <p:nvPr/>
          </p:nvSpPr>
          <p:spPr>
            <a:xfrm>
              <a:off x="2239990" y="2485134"/>
              <a:ext cx="1775460" cy="697865"/>
            </a:xfrm>
            <a:custGeom>
              <a:avLst/>
              <a:gdLst/>
              <a:ahLst/>
              <a:cxnLst/>
              <a:rect l="l" t="t" r="r" b="b"/>
              <a:pathLst>
                <a:path w="1775460" h="697864">
                  <a:moveTo>
                    <a:pt x="0" y="0"/>
                  </a:moveTo>
                  <a:lnTo>
                    <a:pt x="1775403" y="0"/>
                  </a:lnTo>
                  <a:lnTo>
                    <a:pt x="1775403" y="697274"/>
                  </a:lnTo>
                  <a:lnTo>
                    <a:pt x="0" y="697274"/>
                  </a:lnTo>
                  <a:lnTo>
                    <a:pt x="0" y="0"/>
                  </a:lnTo>
                  <a:close/>
                </a:path>
              </a:pathLst>
            </a:custGeom>
            <a:ln w="25400">
              <a:solidFill>
                <a:srgbClr val="648086"/>
              </a:solidFill>
            </a:ln>
          </p:spPr>
          <p:txBody>
            <a:bodyPr wrap="square" lIns="0" tIns="0" rIns="0" bIns="0" rtlCol="0"/>
            <a:lstStyle/>
            <a:p>
              <a:endParaRPr/>
            </a:p>
          </p:txBody>
        </p:sp>
      </p:grpSp>
      <p:sp>
        <p:nvSpPr>
          <p:cNvPr id="21" name="object 21"/>
          <p:cNvSpPr txBox="1"/>
          <p:nvPr/>
        </p:nvSpPr>
        <p:spPr>
          <a:xfrm>
            <a:off x="2262588" y="2535428"/>
            <a:ext cx="1727835" cy="565150"/>
          </a:xfrm>
          <a:prstGeom prst="rect">
            <a:avLst/>
          </a:prstGeom>
        </p:spPr>
        <p:txBody>
          <a:bodyPr vert="horz" wrap="square" lIns="0" tIns="28575" rIns="0" bIns="0" rtlCol="0">
            <a:spAutoFit/>
          </a:bodyPr>
          <a:lstStyle/>
          <a:p>
            <a:pPr marL="544195" marR="262890" indent="-270510">
              <a:lnSpc>
                <a:spcPts val="2090"/>
              </a:lnSpc>
              <a:spcBef>
                <a:spcPts val="225"/>
              </a:spcBef>
            </a:pPr>
            <a:r>
              <a:rPr sz="1800" spc="-45" dirty="0">
                <a:latin typeface="Calibri Light"/>
                <a:cs typeface="Calibri Light"/>
              </a:rPr>
              <a:t>P</a:t>
            </a:r>
            <a:r>
              <a:rPr sz="1800" spc="-5" dirty="0">
                <a:latin typeface="Calibri Light"/>
                <a:cs typeface="Calibri Light"/>
              </a:rPr>
              <a:t>e</a:t>
            </a:r>
            <a:r>
              <a:rPr sz="1800" dirty="0">
                <a:latin typeface="Calibri Light"/>
                <a:cs typeface="Calibri Light"/>
              </a:rPr>
              <a:t>r</a:t>
            </a:r>
            <a:r>
              <a:rPr sz="1800" spc="-45" dirty="0">
                <a:latin typeface="Calibri Light"/>
                <a:cs typeface="Calibri Light"/>
              </a:rPr>
              <a:t>f</a:t>
            </a:r>
            <a:r>
              <a:rPr sz="1800" spc="-5" dirty="0">
                <a:latin typeface="Calibri Light"/>
                <a:cs typeface="Calibri Light"/>
              </a:rPr>
              <a:t>o</a:t>
            </a:r>
            <a:r>
              <a:rPr sz="1800" dirty="0">
                <a:latin typeface="Calibri Light"/>
                <a:cs typeface="Calibri Light"/>
              </a:rPr>
              <a:t>rman</a:t>
            </a:r>
            <a:r>
              <a:rPr sz="1800" spc="-5" dirty="0">
                <a:latin typeface="Calibri Light"/>
                <a:cs typeface="Calibri Light"/>
              </a:rPr>
              <a:t>c</a:t>
            </a:r>
            <a:r>
              <a:rPr sz="1800" dirty="0">
                <a:latin typeface="Calibri Light"/>
                <a:cs typeface="Calibri Light"/>
              </a:rPr>
              <a:t>e  Mining</a:t>
            </a:r>
            <a:endParaRPr sz="1800">
              <a:latin typeface="Calibri Light"/>
              <a:cs typeface="Calibri Light"/>
            </a:endParaRPr>
          </a:p>
        </p:txBody>
      </p:sp>
      <p:grpSp>
        <p:nvGrpSpPr>
          <p:cNvPr id="22" name="object 22"/>
          <p:cNvGrpSpPr/>
          <p:nvPr/>
        </p:nvGrpSpPr>
        <p:grpSpPr>
          <a:xfrm>
            <a:off x="1727927" y="2476765"/>
            <a:ext cx="2785110" cy="3424554"/>
            <a:chOff x="1727927" y="2476765"/>
            <a:chExt cx="2785110" cy="3424554"/>
          </a:xfrm>
        </p:grpSpPr>
        <p:sp>
          <p:nvSpPr>
            <p:cNvPr id="23" name="object 23"/>
            <p:cNvSpPr/>
            <p:nvPr/>
          </p:nvSpPr>
          <p:spPr>
            <a:xfrm>
              <a:off x="1727923" y="2795282"/>
              <a:ext cx="2785110" cy="3105785"/>
            </a:xfrm>
            <a:custGeom>
              <a:avLst/>
              <a:gdLst/>
              <a:ahLst/>
              <a:cxnLst/>
              <a:rect l="l" t="t" r="r" b="b"/>
              <a:pathLst>
                <a:path w="2785110" h="3105785">
                  <a:moveTo>
                    <a:pt x="523278" y="98475"/>
                  </a:moveTo>
                  <a:lnTo>
                    <a:pt x="114300" y="98475"/>
                  </a:lnTo>
                  <a:lnTo>
                    <a:pt x="114300" y="60375"/>
                  </a:lnTo>
                  <a:lnTo>
                    <a:pt x="0" y="117525"/>
                  </a:lnTo>
                  <a:lnTo>
                    <a:pt x="114300" y="174675"/>
                  </a:lnTo>
                  <a:lnTo>
                    <a:pt x="114300" y="136575"/>
                  </a:lnTo>
                  <a:lnTo>
                    <a:pt x="523278" y="136575"/>
                  </a:lnTo>
                  <a:lnTo>
                    <a:pt x="523278" y="98475"/>
                  </a:lnTo>
                  <a:close/>
                </a:path>
                <a:path w="2785110" h="3105785">
                  <a:moveTo>
                    <a:pt x="2287460" y="3067583"/>
                  </a:moveTo>
                  <a:lnTo>
                    <a:pt x="1418818" y="3067583"/>
                  </a:lnTo>
                  <a:lnTo>
                    <a:pt x="1418818" y="501434"/>
                  </a:lnTo>
                  <a:lnTo>
                    <a:pt x="1456918" y="501434"/>
                  </a:lnTo>
                  <a:lnTo>
                    <a:pt x="1447393" y="482384"/>
                  </a:lnTo>
                  <a:lnTo>
                    <a:pt x="1399768" y="387134"/>
                  </a:lnTo>
                  <a:lnTo>
                    <a:pt x="1342618" y="501434"/>
                  </a:lnTo>
                  <a:lnTo>
                    <a:pt x="1380718" y="501434"/>
                  </a:lnTo>
                  <a:lnTo>
                    <a:pt x="1380718" y="3086633"/>
                  </a:lnTo>
                  <a:lnTo>
                    <a:pt x="1382204" y="3094050"/>
                  </a:lnTo>
                  <a:lnTo>
                    <a:pt x="1386293" y="3100095"/>
                  </a:lnTo>
                  <a:lnTo>
                    <a:pt x="1392351" y="3104184"/>
                  </a:lnTo>
                  <a:lnTo>
                    <a:pt x="1399768" y="3105683"/>
                  </a:lnTo>
                  <a:lnTo>
                    <a:pt x="2287460" y="3105683"/>
                  </a:lnTo>
                  <a:lnTo>
                    <a:pt x="2287460" y="3086633"/>
                  </a:lnTo>
                  <a:lnTo>
                    <a:pt x="2287460" y="3067583"/>
                  </a:lnTo>
                  <a:close/>
                </a:path>
                <a:path w="2785110" h="3105785">
                  <a:moveTo>
                    <a:pt x="2784576" y="38100"/>
                  </a:moveTo>
                  <a:lnTo>
                    <a:pt x="2401760" y="38100"/>
                  </a:lnTo>
                  <a:lnTo>
                    <a:pt x="2401760" y="0"/>
                  </a:lnTo>
                  <a:lnTo>
                    <a:pt x="2287460" y="57150"/>
                  </a:lnTo>
                  <a:lnTo>
                    <a:pt x="2401760" y="114300"/>
                  </a:lnTo>
                  <a:lnTo>
                    <a:pt x="2401760" y="76200"/>
                  </a:lnTo>
                  <a:lnTo>
                    <a:pt x="2784576" y="76200"/>
                  </a:lnTo>
                  <a:lnTo>
                    <a:pt x="2784576" y="38100"/>
                  </a:lnTo>
                  <a:close/>
                </a:path>
              </a:pathLst>
            </a:custGeom>
            <a:solidFill>
              <a:srgbClr val="000000"/>
            </a:solidFill>
          </p:spPr>
          <p:txBody>
            <a:bodyPr wrap="square" lIns="0" tIns="0" rIns="0" bIns="0" rtlCol="0"/>
            <a:lstStyle/>
            <a:p>
              <a:endParaRPr/>
            </a:p>
          </p:txBody>
        </p:sp>
        <p:sp>
          <p:nvSpPr>
            <p:cNvPr id="24" name="object 24"/>
            <p:cNvSpPr/>
            <p:nvPr/>
          </p:nvSpPr>
          <p:spPr>
            <a:xfrm>
              <a:off x="2237188" y="2502165"/>
              <a:ext cx="1778635" cy="692150"/>
            </a:xfrm>
            <a:custGeom>
              <a:avLst/>
              <a:gdLst/>
              <a:ahLst/>
              <a:cxnLst/>
              <a:rect l="l" t="t" r="r" b="b"/>
              <a:pathLst>
                <a:path w="1778635" h="692150">
                  <a:moveTo>
                    <a:pt x="0" y="0"/>
                  </a:moveTo>
                  <a:lnTo>
                    <a:pt x="1778205" y="0"/>
                  </a:lnTo>
                  <a:lnTo>
                    <a:pt x="1778205" y="691983"/>
                  </a:lnTo>
                  <a:lnTo>
                    <a:pt x="0" y="691983"/>
                  </a:lnTo>
                  <a:lnTo>
                    <a:pt x="0" y="0"/>
                  </a:lnTo>
                  <a:close/>
                </a:path>
              </a:pathLst>
            </a:custGeom>
            <a:ln w="50800">
              <a:solidFill>
                <a:srgbClr val="C00000"/>
              </a:solidFill>
            </a:ln>
          </p:spPr>
          <p:txBody>
            <a:bodyPr wrap="square" lIns="0" tIns="0" rIns="0" bIns="0" rtlCol="0"/>
            <a:lstStyle/>
            <a:p>
              <a:endParaRPr/>
            </a:p>
          </p:txBody>
        </p:sp>
      </p:grpSp>
      <p:sp>
        <p:nvSpPr>
          <p:cNvPr id="25" name="object 25"/>
          <p:cNvSpPr txBox="1"/>
          <p:nvPr/>
        </p:nvSpPr>
        <p:spPr>
          <a:xfrm>
            <a:off x="4446099" y="6104635"/>
            <a:ext cx="18967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Light"/>
                <a:cs typeface="Calibri Light"/>
              </a:rPr>
              <a:t>input</a:t>
            </a:r>
            <a:r>
              <a:rPr sz="1800" spc="-30" dirty="0">
                <a:latin typeface="Calibri Light"/>
                <a:cs typeface="Calibri Light"/>
              </a:rPr>
              <a:t> </a:t>
            </a:r>
            <a:r>
              <a:rPr sz="1800" spc="-10" dirty="0">
                <a:latin typeface="Calibri Light"/>
                <a:cs typeface="Calibri Light"/>
              </a:rPr>
              <a:t>process</a:t>
            </a:r>
            <a:r>
              <a:rPr sz="1800" spc="-1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sp>
        <p:nvSpPr>
          <p:cNvPr id="26" name="object 26"/>
          <p:cNvSpPr txBox="1"/>
          <p:nvPr/>
        </p:nvSpPr>
        <p:spPr>
          <a:xfrm>
            <a:off x="485481" y="3355340"/>
            <a:ext cx="1360805" cy="577215"/>
          </a:xfrm>
          <a:prstGeom prst="rect">
            <a:avLst/>
          </a:prstGeom>
        </p:spPr>
        <p:txBody>
          <a:bodyPr vert="horz" wrap="square" lIns="0" tIns="9525" rIns="0" bIns="0" rtlCol="0">
            <a:spAutoFit/>
          </a:bodyPr>
          <a:lstStyle/>
          <a:p>
            <a:pPr marL="12700" marR="5080" indent="215265">
              <a:lnSpc>
                <a:spcPct val="101099"/>
              </a:lnSpc>
              <a:spcBef>
                <a:spcPts val="75"/>
              </a:spcBef>
            </a:pPr>
            <a:r>
              <a:rPr sz="1800" spc="-5" dirty="0">
                <a:latin typeface="Calibri Light"/>
                <a:cs typeface="Calibri Light"/>
              </a:rPr>
              <a:t>Enhanced </a:t>
            </a:r>
            <a:r>
              <a:rPr sz="1800" dirty="0">
                <a:latin typeface="Calibri Light"/>
                <a:cs typeface="Calibri Light"/>
              </a:rPr>
              <a:t> </a:t>
            </a:r>
            <a:r>
              <a:rPr sz="1800" spc="-10" dirty="0">
                <a:latin typeface="Calibri Light"/>
                <a:cs typeface="Calibri Light"/>
              </a:rPr>
              <a:t>process</a:t>
            </a:r>
            <a:r>
              <a:rPr sz="1800" spc="-55" dirty="0">
                <a:latin typeface="Calibri Light"/>
                <a:cs typeface="Calibri Light"/>
              </a:rPr>
              <a:t> </a:t>
            </a:r>
            <a:r>
              <a:rPr sz="1800" spc="-5" dirty="0">
                <a:latin typeface="Calibri Light"/>
                <a:cs typeface="Calibri Light"/>
              </a:rPr>
              <a:t>model</a:t>
            </a:r>
            <a:endParaRPr sz="1800">
              <a:latin typeface="Calibri Light"/>
              <a:cs typeface="Calibri 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5437" y="1361947"/>
            <a:ext cx="8711565" cy="3613150"/>
          </a:xfrm>
          <a:prstGeom prst="rect">
            <a:avLst/>
          </a:prstGeom>
        </p:spPr>
        <p:txBody>
          <a:bodyPr vert="horz" wrap="square" lIns="0" tIns="28575" rIns="0" bIns="0" rtlCol="0">
            <a:spAutoFit/>
          </a:bodyPr>
          <a:lstStyle/>
          <a:p>
            <a:pPr marL="12700" marR="5080">
              <a:lnSpc>
                <a:spcPts val="2090"/>
              </a:lnSpc>
              <a:spcBef>
                <a:spcPts val="225"/>
              </a:spcBef>
            </a:pPr>
            <a:r>
              <a:rPr sz="1800" spc="10" dirty="0">
                <a:solidFill>
                  <a:srgbClr val="404040"/>
                </a:solidFill>
                <a:latin typeface="Calibri"/>
                <a:cs typeface="Calibri"/>
              </a:rPr>
              <a:t>Extract</a:t>
            </a:r>
            <a:r>
              <a:rPr sz="1800" spc="60" dirty="0">
                <a:solidFill>
                  <a:srgbClr val="404040"/>
                </a:solidFill>
                <a:latin typeface="Calibri"/>
                <a:cs typeface="Calibri"/>
              </a:rPr>
              <a:t> </a:t>
            </a:r>
            <a:r>
              <a:rPr sz="1800" spc="15" dirty="0">
                <a:solidFill>
                  <a:srgbClr val="404040"/>
                </a:solidFill>
                <a:latin typeface="Calibri"/>
                <a:cs typeface="Calibri"/>
              </a:rPr>
              <a:t>process</a:t>
            </a:r>
            <a:r>
              <a:rPr sz="1800" spc="65" dirty="0">
                <a:solidFill>
                  <a:srgbClr val="404040"/>
                </a:solidFill>
                <a:latin typeface="Calibri"/>
                <a:cs typeface="Calibri"/>
              </a:rPr>
              <a:t> </a:t>
            </a:r>
            <a:r>
              <a:rPr sz="1800" spc="10" dirty="0">
                <a:solidFill>
                  <a:srgbClr val="404040"/>
                </a:solidFill>
                <a:latin typeface="Calibri"/>
                <a:cs typeface="Calibri"/>
              </a:rPr>
              <a:t>execution</a:t>
            </a:r>
            <a:r>
              <a:rPr sz="1800" spc="65" dirty="0">
                <a:solidFill>
                  <a:srgbClr val="404040"/>
                </a:solidFill>
                <a:latin typeface="Calibri"/>
                <a:cs typeface="Calibri"/>
              </a:rPr>
              <a:t> </a:t>
            </a:r>
            <a:r>
              <a:rPr sz="1800" spc="20" dirty="0">
                <a:solidFill>
                  <a:srgbClr val="404040"/>
                </a:solidFill>
                <a:latin typeface="Calibri"/>
                <a:cs typeface="Calibri"/>
              </a:rPr>
              <a:t>performance</a:t>
            </a:r>
            <a:r>
              <a:rPr sz="1800" spc="70" dirty="0">
                <a:solidFill>
                  <a:srgbClr val="404040"/>
                </a:solidFill>
                <a:latin typeface="Calibri"/>
                <a:cs typeface="Calibri"/>
              </a:rPr>
              <a:t> </a:t>
            </a:r>
            <a:r>
              <a:rPr sz="1800" spc="10" dirty="0">
                <a:solidFill>
                  <a:srgbClr val="404040"/>
                </a:solidFill>
                <a:latin typeface="Calibri"/>
                <a:cs typeface="Calibri"/>
              </a:rPr>
              <a:t>in</a:t>
            </a:r>
            <a:r>
              <a:rPr sz="1800" spc="65" dirty="0">
                <a:solidFill>
                  <a:srgbClr val="404040"/>
                </a:solidFill>
                <a:latin typeface="Calibri"/>
                <a:cs typeface="Calibri"/>
              </a:rPr>
              <a:t> </a:t>
            </a:r>
            <a:r>
              <a:rPr sz="1800" spc="10" dirty="0">
                <a:solidFill>
                  <a:srgbClr val="404040"/>
                </a:solidFill>
                <a:latin typeface="Calibri"/>
                <a:cs typeface="Calibri"/>
              </a:rPr>
              <a:t>an</a:t>
            </a:r>
            <a:r>
              <a:rPr sz="1800" spc="70" dirty="0">
                <a:solidFill>
                  <a:srgbClr val="404040"/>
                </a:solidFill>
                <a:latin typeface="Calibri"/>
                <a:cs typeface="Calibri"/>
              </a:rPr>
              <a:t> </a:t>
            </a:r>
            <a:r>
              <a:rPr sz="1800" spc="10" dirty="0">
                <a:solidFill>
                  <a:srgbClr val="404040"/>
                </a:solidFill>
                <a:latin typeface="Calibri"/>
                <a:cs typeface="Calibri"/>
              </a:rPr>
              <a:t>aggregate</a:t>
            </a:r>
            <a:r>
              <a:rPr sz="1800" spc="65" dirty="0">
                <a:solidFill>
                  <a:srgbClr val="404040"/>
                </a:solidFill>
                <a:latin typeface="Calibri"/>
                <a:cs typeface="Calibri"/>
              </a:rPr>
              <a:t> </a:t>
            </a:r>
            <a:r>
              <a:rPr sz="1800" spc="10" dirty="0">
                <a:solidFill>
                  <a:srgbClr val="404040"/>
                </a:solidFill>
                <a:latin typeface="Calibri"/>
                <a:cs typeface="Calibri"/>
              </a:rPr>
              <a:t>or</a:t>
            </a:r>
            <a:r>
              <a:rPr sz="1800" spc="65" dirty="0">
                <a:solidFill>
                  <a:srgbClr val="404040"/>
                </a:solidFill>
                <a:latin typeface="Calibri"/>
                <a:cs typeface="Calibri"/>
              </a:rPr>
              <a:t> </a:t>
            </a:r>
            <a:r>
              <a:rPr sz="1800" spc="15" dirty="0">
                <a:solidFill>
                  <a:srgbClr val="404040"/>
                </a:solidFill>
                <a:latin typeface="Calibri"/>
                <a:cs typeface="Calibri"/>
              </a:rPr>
              <a:t>detailed</a:t>
            </a:r>
            <a:r>
              <a:rPr sz="1800" spc="65" dirty="0">
                <a:solidFill>
                  <a:srgbClr val="404040"/>
                </a:solidFill>
                <a:latin typeface="Calibri"/>
                <a:cs typeface="Calibri"/>
              </a:rPr>
              <a:t> </a:t>
            </a:r>
            <a:r>
              <a:rPr sz="1800" spc="15" dirty="0">
                <a:solidFill>
                  <a:srgbClr val="404040"/>
                </a:solidFill>
                <a:latin typeface="Calibri"/>
                <a:cs typeface="Calibri"/>
              </a:rPr>
              <a:t>level</a:t>
            </a:r>
            <a:r>
              <a:rPr sz="1800" spc="65" dirty="0">
                <a:solidFill>
                  <a:srgbClr val="404040"/>
                </a:solidFill>
                <a:latin typeface="Calibri"/>
                <a:cs typeface="Calibri"/>
              </a:rPr>
              <a:t> </a:t>
            </a:r>
            <a:r>
              <a:rPr sz="1800" spc="15" dirty="0">
                <a:solidFill>
                  <a:srgbClr val="404040"/>
                </a:solidFill>
                <a:latin typeface="Calibri"/>
                <a:cs typeface="Calibri"/>
              </a:rPr>
              <a:t>(i.e.</a:t>
            </a:r>
            <a:r>
              <a:rPr sz="1800" spc="55" dirty="0">
                <a:solidFill>
                  <a:srgbClr val="404040"/>
                </a:solidFill>
                <a:latin typeface="Calibri"/>
                <a:cs typeface="Calibri"/>
              </a:rPr>
              <a:t> </a:t>
            </a:r>
            <a:r>
              <a:rPr sz="1800" spc="5" dirty="0">
                <a:solidFill>
                  <a:srgbClr val="404040"/>
                </a:solidFill>
                <a:latin typeface="Calibri"/>
                <a:cs typeface="Calibri"/>
              </a:rPr>
              <a:t>at</a:t>
            </a:r>
            <a:r>
              <a:rPr sz="1800" spc="65" dirty="0">
                <a:solidFill>
                  <a:srgbClr val="404040"/>
                </a:solidFill>
                <a:latin typeface="Calibri"/>
                <a:cs typeface="Calibri"/>
              </a:rPr>
              <a:t> </a:t>
            </a:r>
            <a:r>
              <a:rPr sz="1800" spc="15" dirty="0">
                <a:solidFill>
                  <a:srgbClr val="404040"/>
                </a:solidFill>
                <a:latin typeface="Calibri"/>
                <a:cs typeface="Calibri"/>
              </a:rPr>
              <a:t>the</a:t>
            </a:r>
            <a:r>
              <a:rPr sz="1800" spc="65" dirty="0">
                <a:solidFill>
                  <a:srgbClr val="404040"/>
                </a:solidFill>
                <a:latin typeface="Calibri"/>
                <a:cs typeface="Calibri"/>
              </a:rPr>
              <a:t> </a:t>
            </a:r>
            <a:r>
              <a:rPr sz="1800" spc="15" dirty="0">
                <a:solidFill>
                  <a:srgbClr val="404040"/>
                </a:solidFill>
                <a:latin typeface="Calibri"/>
                <a:cs typeface="Calibri"/>
              </a:rPr>
              <a:t>level</a:t>
            </a:r>
            <a:r>
              <a:rPr sz="1800" spc="65" dirty="0">
                <a:solidFill>
                  <a:srgbClr val="404040"/>
                </a:solidFill>
                <a:latin typeface="Calibri"/>
                <a:cs typeface="Calibri"/>
              </a:rPr>
              <a:t> </a:t>
            </a:r>
            <a:r>
              <a:rPr sz="1800" spc="10" dirty="0">
                <a:solidFill>
                  <a:srgbClr val="404040"/>
                </a:solidFill>
                <a:latin typeface="Calibri"/>
                <a:cs typeface="Calibri"/>
              </a:rPr>
              <a:t>of </a:t>
            </a:r>
            <a:r>
              <a:rPr sz="1800" spc="-395" dirty="0">
                <a:solidFill>
                  <a:srgbClr val="404040"/>
                </a:solidFill>
                <a:latin typeface="Calibri"/>
                <a:cs typeface="Calibri"/>
              </a:rPr>
              <a:t> </a:t>
            </a:r>
            <a:r>
              <a:rPr sz="1800" spc="20" dirty="0">
                <a:solidFill>
                  <a:srgbClr val="404040"/>
                </a:solidFill>
                <a:latin typeface="Calibri"/>
                <a:cs typeface="Calibri"/>
              </a:rPr>
              <a:t>individual</a:t>
            </a:r>
            <a:r>
              <a:rPr sz="1800" spc="60" dirty="0">
                <a:solidFill>
                  <a:srgbClr val="404040"/>
                </a:solidFill>
                <a:latin typeface="Calibri"/>
                <a:cs typeface="Calibri"/>
              </a:rPr>
              <a:t> </a:t>
            </a:r>
            <a:r>
              <a:rPr sz="1800" spc="20" dirty="0">
                <a:solidFill>
                  <a:srgbClr val="404040"/>
                </a:solidFill>
                <a:latin typeface="Calibri"/>
                <a:cs typeface="Calibri"/>
              </a:rPr>
              <a:t>activities</a:t>
            </a:r>
            <a:r>
              <a:rPr sz="1800" spc="55" dirty="0">
                <a:solidFill>
                  <a:srgbClr val="404040"/>
                </a:solidFill>
                <a:latin typeface="Calibri"/>
                <a:cs typeface="Calibri"/>
              </a:rPr>
              <a:t> </a:t>
            </a:r>
            <a:r>
              <a:rPr sz="1800" spc="15" dirty="0">
                <a:solidFill>
                  <a:srgbClr val="404040"/>
                </a:solidFill>
                <a:latin typeface="Calibri"/>
                <a:cs typeface="Calibri"/>
              </a:rPr>
              <a:t>and</a:t>
            </a:r>
            <a:r>
              <a:rPr sz="1800" spc="60" dirty="0">
                <a:solidFill>
                  <a:srgbClr val="404040"/>
                </a:solidFill>
                <a:latin typeface="Calibri"/>
                <a:cs typeface="Calibri"/>
              </a:rPr>
              <a:t> </a:t>
            </a:r>
            <a:r>
              <a:rPr sz="1800" spc="10" dirty="0">
                <a:solidFill>
                  <a:srgbClr val="404040"/>
                </a:solidFill>
                <a:latin typeface="Calibri"/>
                <a:cs typeface="Calibri"/>
              </a:rPr>
              <a:t>directly-follows</a:t>
            </a:r>
            <a:r>
              <a:rPr sz="1800" spc="55" dirty="0">
                <a:solidFill>
                  <a:srgbClr val="404040"/>
                </a:solidFill>
                <a:latin typeface="Calibri"/>
                <a:cs typeface="Calibri"/>
              </a:rPr>
              <a:t> </a:t>
            </a:r>
            <a:r>
              <a:rPr sz="1800" spc="15" dirty="0">
                <a:solidFill>
                  <a:srgbClr val="404040"/>
                </a:solidFill>
                <a:latin typeface="Calibri"/>
                <a:cs typeface="Calibri"/>
              </a:rPr>
              <a:t>relations)</a:t>
            </a:r>
            <a:endParaRPr sz="1800">
              <a:latin typeface="Calibri"/>
              <a:cs typeface="Calibri"/>
            </a:endParaRPr>
          </a:p>
          <a:p>
            <a:pPr marL="12700">
              <a:lnSpc>
                <a:spcPct val="100000"/>
              </a:lnSpc>
              <a:spcBef>
                <a:spcPts val="495"/>
              </a:spcBef>
            </a:pPr>
            <a:r>
              <a:rPr sz="1800" b="1" spc="20" dirty="0">
                <a:solidFill>
                  <a:srgbClr val="404040"/>
                </a:solidFill>
                <a:latin typeface="Calibri"/>
                <a:cs typeface="Calibri"/>
              </a:rPr>
              <a:t>Analytics:</a:t>
            </a:r>
            <a:endParaRPr sz="1800">
              <a:latin typeface="Calibri"/>
              <a:cs typeface="Calibri"/>
            </a:endParaRPr>
          </a:p>
          <a:p>
            <a:pPr marL="320040" indent="-201295">
              <a:lnSpc>
                <a:spcPct val="100000"/>
              </a:lnSpc>
              <a:spcBef>
                <a:spcPts val="525"/>
              </a:spcBef>
              <a:buFont typeface="Arial MT"/>
              <a:buChar char="•"/>
              <a:tabLst>
                <a:tab pos="320040" algn="l"/>
              </a:tabLst>
            </a:pPr>
            <a:r>
              <a:rPr sz="1800" spc="20" dirty="0">
                <a:solidFill>
                  <a:srgbClr val="404040"/>
                </a:solidFill>
                <a:latin typeface="Calibri"/>
                <a:cs typeface="Calibri"/>
              </a:rPr>
              <a:t>Duration-enhanced</a:t>
            </a:r>
            <a:r>
              <a:rPr sz="1800" spc="75" dirty="0">
                <a:solidFill>
                  <a:srgbClr val="404040"/>
                </a:solidFill>
                <a:latin typeface="Calibri"/>
                <a:cs typeface="Calibri"/>
              </a:rPr>
              <a:t> </a:t>
            </a:r>
            <a:r>
              <a:rPr sz="1800" spc="15" dirty="0">
                <a:solidFill>
                  <a:srgbClr val="404040"/>
                </a:solidFill>
                <a:latin typeface="Calibri"/>
                <a:cs typeface="Calibri"/>
              </a:rPr>
              <a:t>process</a:t>
            </a:r>
            <a:r>
              <a:rPr sz="1800" spc="65" dirty="0">
                <a:solidFill>
                  <a:srgbClr val="404040"/>
                </a:solidFill>
                <a:latin typeface="Calibri"/>
                <a:cs typeface="Calibri"/>
              </a:rPr>
              <a:t> </a:t>
            </a:r>
            <a:r>
              <a:rPr sz="1800" spc="15" dirty="0">
                <a:solidFill>
                  <a:srgbClr val="404040"/>
                </a:solidFill>
                <a:latin typeface="Calibri"/>
                <a:cs typeface="Calibri"/>
              </a:rPr>
              <a:t>maps</a:t>
            </a:r>
            <a:r>
              <a:rPr sz="1800" spc="70" dirty="0">
                <a:solidFill>
                  <a:srgbClr val="404040"/>
                </a:solidFill>
                <a:latin typeface="Calibri"/>
                <a:cs typeface="Calibri"/>
              </a:rPr>
              <a:t> </a:t>
            </a:r>
            <a:r>
              <a:rPr sz="1800" spc="5" dirty="0">
                <a:solidFill>
                  <a:srgbClr val="404040"/>
                </a:solidFill>
                <a:latin typeface="Calibri"/>
                <a:cs typeface="Calibri"/>
              </a:rPr>
              <a:t>(activity,</a:t>
            </a:r>
            <a:r>
              <a:rPr sz="1800" spc="70" dirty="0">
                <a:solidFill>
                  <a:srgbClr val="404040"/>
                </a:solidFill>
                <a:latin typeface="Calibri"/>
                <a:cs typeface="Calibri"/>
              </a:rPr>
              <a:t> </a:t>
            </a:r>
            <a:r>
              <a:rPr sz="1800" spc="15" dirty="0">
                <a:solidFill>
                  <a:srgbClr val="404040"/>
                </a:solidFill>
                <a:latin typeface="Calibri"/>
                <a:cs typeface="Calibri"/>
              </a:rPr>
              <a:t>resource</a:t>
            </a:r>
            <a:r>
              <a:rPr sz="1800" spc="70" dirty="0">
                <a:solidFill>
                  <a:srgbClr val="404040"/>
                </a:solidFill>
                <a:latin typeface="Calibri"/>
                <a:cs typeface="Calibri"/>
              </a:rPr>
              <a:t> </a:t>
            </a:r>
            <a:r>
              <a:rPr sz="1800" spc="15" dirty="0">
                <a:solidFill>
                  <a:srgbClr val="404040"/>
                </a:solidFill>
                <a:latin typeface="Calibri"/>
                <a:cs typeface="Calibri"/>
              </a:rPr>
              <a:t>perspective…)</a:t>
            </a:r>
            <a:endParaRPr sz="1800">
              <a:latin typeface="Calibri"/>
              <a:cs typeface="Calibri"/>
            </a:endParaRPr>
          </a:p>
          <a:p>
            <a:pPr marL="320040" indent="-201295">
              <a:lnSpc>
                <a:spcPct val="100000"/>
              </a:lnSpc>
              <a:spcBef>
                <a:spcPts val="459"/>
              </a:spcBef>
              <a:buFont typeface="Arial MT"/>
              <a:buChar char="•"/>
              <a:tabLst>
                <a:tab pos="320040" algn="l"/>
              </a:tabLst>
            </a:pPr>
            <a:r>
              <a:rPr sz="1800" spc="20" dirty="0">
                <a:solidFill>
                  <a:srgbClr val="404040"/>
                </a:solidFill>
                <a:latin typeface="Calibri"/>
                <a:cs typeface="Calibri"/>
              </a:rPr>
              <a:t>Duration-enhanced</a:t>
            </a:r>
            <a:r>
              <a:rPr sz="1800" spc="50" dirty="0">
                <a:solidFill>
                  <a:srgbClr val="404040"/>
                </a:solidFill>
                <a:latin typeface="Calibri"/>
                <a:cs typeface="Calibri"/>
              </a:rPr>
              <a:t> </a:t>
            </a:r>
            <a:r>
              <a:rPr sz="1800" spc="15" dirty="0">
                <a:solidFill>
                  <a:srgbClr val="404040"/>
                </a:solidFill>
                <a:latin typeface="Calibri"/>
                <a:cs typeface="Calibri"/>
              </a:rPr>
              <a:t>BPMN</a:t>
            </a:r>
            <a:r>
              <a:rPr sz="1800" spc="50" dirty="0">
                <a:solidFill>
                  <a:srgbClr val="404040"/>
                </a:solidFill>
                <a:latin typeface="Calibri"/>
                <a:cs typeface="Calibri"/>
              </a:rPr>
              <a:t> </a:t>
            </a:r>
            <a:r>
              <a:rPr sz="1800" spc="20" dirty="0">
                <a:solidFill>
                  <a:srgbClr val="404040"/>
                </a:solidFill>
                <a:latin typeface="Calibri"/>
                <a:cs typeface="Calibri"/>
              </a:rPr>
              <a:t>models</a:t>
            </a:r>
            <a:endParaRPr sz="1800">
              <a:latin typeface="Calibri"/>
              <a:cs typeface="Calibri"/>
            </a:endParaRPr>
          </a:p>
          <a:p>
            <a:pPr marL="320040" indent="-201295">
              <a:lnSpc>
                <a:spcPct val="100000"/>
              </a:lnSpc>
              <a:spcBef>
                <a:spcPts val="525"/>
              </a:spcBef>
              <a:buFont typeface="Arial MT"/>
              <a:buChar char="•"/>
              <a:tabLst>
                <a:tab pos="320040" algn="l"/>
              </a:tabLst>
            </a:pPr>
            <a:r>
              <a:rPr sz="1800" spc="15" dirty="0">
                <a:solidFill>
                  <a:srgbClr val="404040"/>
                </a:solidFill>
                <a:latin typeface="Calibri"/>
                <a:cs typeface="Calibri"/>
              </a:rPr>
              <a:t>Process</a:t>
            </a:r>
            <a:r>
              <a:rPr sz="1800" spc="45" dirty="0">
                <a:solidFill>
                  <a:srgbClr val="404040"/>
                </a:solidFill>
                <a:latin typeface="Calibri"/>
                <a:cs typeface="Calibri"/>
              </a:rPr>
              <a:t> </a:t>
            </a:r>
            <a:r>
              <a:rPr sz="1800" spc="15" dirty="0">
                <a:solidFill>
                  <a:srgbClr val="404040"/>
                </a:solidFill>
                <a:latin typeface="Calibri"/>
                <a:cs typeface="Calibri"/>
              </a:rPr>
              <a:t>performance</a:t>
            </a:r>
            <a:r>
              <a:rPr sz="1800" spc="50" dirty="0">
                <a:solidFill>
                  <a:srgbClr val="404040"/>
                </a:solidFill>
                <a:latin typeface="Calibri"/>
                <a:cs typeface="Calibri"/>
              </a:rPr>
              <a:t> </a:t>
            </a:r>
            <a:r>
              <a:rPr sz="1800" spc="20" dirty="0">
                <a:solidFill>
                  <a:srgbClr val="404040"/>
                </a:solidFill>
                <a:latin typeface="Calibri"/>
                <a:cs typeface="Calibri"/>
              </a:rPr>
              <a:t>dashboards</a:t>
            </a:r>
            <a:endParaRPr sz="1800">
              <a:latin typeface="Calibri"/>
              <a:cs typeface="Calibri"/>
            </a:endParaRPr>
          </a:p>
          <a:p>
            <a:pPr>
              <a:lnSpc>
                <a:spcPct val="100000"/>
              </a:lnSpc>
              <a:spcBef>
                <a:spcPts val="30"/>
              </a:spcBef>
              <a:buClr>
                <a:srgbClr val="404040"/>
              </a:buClr>
              <a:buFont typeface="Arial MT"/>
              <a:buChar char="•"/>
            </a:pPr>
            <a:endParaRPr sz="2550">
              <a:latin typeface="Calibri"/>
              <a:cs typeface="Calibri"/>
            </a:endParaRPr>
          </a:p>
          <a:p>
            <a:pPr marL="118745">
              <a:lnSpc>
                <a:spcPct val="100000"/>
              </a:lnSpc>
            </a:pPr>
            <a:r>
              <a:rPr sz="1800" b="1" spc="15" dirty="0">
                <a:solidFill>
                  <a:srgbClr val="404040"/>
                </a:solidFill>
                <a:latin typeface="Calibri"/>
                <a:cs typeface="Calibri"/>
              </a:rPr>
              <a:t>Analysis</a:t>
            </a:r>
            <a:r>
              <a:rPr sz="1800" b="1" spc="20" dirty="0">
                <a:solidFill>
                  <a:srgbClr val="404040"/>
                </a:solidFill>
                <a:latin typeface="Calibri"/>
                <a:cs typeface="Calibri"/>
              </a:rPr>
              <a:t> </a:t>
            </a:r>
            <a:r>
              <a:rPr sz="1800" b="1" spc="15" dirty="0">
                <a:solidFill>
                  <a:srgbClr val="404040"/>
                </a:solidFill>
                <a:latin typeface="Calibri"/>
                <a:cs typeface="Calibri"/>
              </a:rPr>
              <a:t>types:</a:t>
            </a:r>
            <a:endParaRPr sz="1800">
              <a:latin typeface="Calibri"/>
              <a:cs typeface="Calibri"/>
            </a:endParaRPr>
          </a:p>
          <a:p>
            <a:pPr marL="427355" indent="-308610">
              <a:lnSpc>
                <a:spcPct val="100000"/>
              </a:lnSpc>
              <a:spcBef>
                <a:spcPts val="530"/>
              </a:spcBef>
              <a:buFont typeface="Arial MT"/>
              <a:buChar char="•"/>
              <a:tabLst>
                <a:tab pos="426720" algn="l"/>
                <a:tab pos="427355" algn="l"/>
              </a:tabLst>
            </a:pPr>
            <a:r>
              <a:rPr sz="1800" spc="20" dirty="0">
                <a:solidFill>
                  <a:srgbClr val="404040"/>
                </a:solidFill>
                <a:latin typeface="Calibri"/>
                <a:cs typeface="Calibri"/>
              </a:rPr>
              <a:t>Bottleneck</a:t>
            </a:r>
            <a:r>
              <a:rPr sz="1800" spc="25" dirty="0">
                <a:solidFill>
                  <a:srgbClr val="404040"/>
                </a:solidFill>
                <a:latin typeface="Calibri"/>
                <a:cs typeface="Calibri"/>
              </a:rPr>
              <a:t> </a:t>
            </a:r>
            <a:r>
              <a:rPr sz="1800" spc="15" dirty="0">
                <a:solidFill>
                  <a:srgbClr val="404040"/>
                </a:solidFill>
                <a:latin typeface="Calibri"/>
                <a:cs typeface="Calibri"/>
              </a:rPr>
              <a:t>analysis</a:t>
            </a:r>
            <a:endParaRPr sz="1800">
              <a:latin typeface="Calibri"/>
              <a:cs typeface="Calibri"/>
            </a:endParaRPr>
          </a:p>
          <a:p>
            <a:pPr marL="427355" indent="-308610">
              <a:lnSpc>
                <a:spcPct val="100000"/>
              </a:lnSpc>
              <a:spcBef>
                <a:spcPts val="455"/>
              </a:spcBef>
              <a:buFont typeface="Arial MT"/>
              <a:buChar char="•"/>
              <a:tabLst>
                <a:tab pos="426720" algn="l"/>
                <a:tab pos="427355" algn="l"/>
              </a:tabLst>
            </a:pPr>
            <a:r>
              <a:rPr sz="1800" spc="10" dirty="0">
                <a:solidFill>
                  <a:srgbClr val="404040"/>
                </a:solidFill>
                <a:latin typeface="Calibri"/>
                <a:cs typeface="Calibri"/>
              </a:rPr>
              <a:t>Workload</a:t>
            </a:r>
            <a:r>
              <a:rPr sz="1800" spc="35" dirty="0">
                <a:solidFill>
                  <a:srgbClr val="404040"/>
                </a:solidFill>
                <a:latin typeface="Calibri"/>
                <a:cs typeface="Calibri"/>
              </a:rPr>
              <a:t> </a:t>
            </a:r>
            <a:r>
              <a:rPr sz="1800" spc="15" dirty="0">
                <a:solidFill>
                  <a:srgbClr val="404040"/>
                </a:solidFill>
                <a:latin typeface="Calibri"/>
                <a:cs typeface="Calibri"/>
              </a:rPr>
              <a:t>analysis</a:t>
            </a:r>
            <a:endParaRPr sz="1800">
              <a:latin typeface="Calibri"/>
              <a:cs typeface="Calibri"/>
            </a:endParaRPr>
          </a:p>
          <a:p>
            <a:pPr marL="427355" indent="-308610">
              <a:lnSpc>
                <a:spcPct val="100000"/>
              </a:lnSpc>
              <a:spcBef>
                <a:spcPts val="530"/>
              </a:spcBef>
              <a:buFont typeface="Arial MT"/>
              <a:buChar char="•"/>
              <a:tabLst>
                <a:tab pos="426720" algn="l"/>
                <a:tab pos="427355" algn="l"/>
              </a:tabLst>
            </a:pPr>
            <a:r>
              <a:rPr sz="1800" spc="10" dirty="0">
                <a:solidFill>
                  <a:srgbClr val="404040"/>
                </a:solidFill>
                <a:latin typeface="Calibri"/>
                <a:cs typeface="Calibri"/>
              </a:rPr>
              <a:t>Rework</a:t>
            </a:r>
            <a:r>
              <a:rPr sz="1800" spc="20" dirty="0">
                <a:solidFill>
                  <a:srgbClr val="404040"/>
                </a:solidFill>
                <a:latin typeface="Calibri"/>
                <a:cs typeface="Calibri"/>
              </a:rPr>
              <a:t> </a:t>
            </a:r>
            <a:r>
              <a:rPr sz="1800" spc="15" dirty="0">
                <a:solidFill>
                  <a:srgbClr val="404040"/>
                </a:solidFill>
                <a:latin typeface="Calibri"/>
                <a:cs typeface="Calibri"/>
              </a:rPr>
              <a:t>analysis</a:t>
            </a:r>
            <a:endParaRPr sz="1800">
              <a:latin typeface="Calibri"/>
              <a:cs typeface="Calibri"/>
            </a:endParaRPr>
          </a:p>
        </p:txBody>
      </p:sp>
      <p:sp>
        <p:nvSpPr>
          <p:cNvPr id="3" name="object 3"/>
          <p:cNvSpPr txBox="1">
            <a:spLocks noGrp="1"/>
          </p:cNvSpPr>
          <p:nvPr>
            <p:ph type="title"/>
          </p:nvPr>
        </p:nvSpPr>
        <p:spPr>
          <a:xfrm>
            <a:off x="640199" y="176783"/>
            <a:ext cx="4379595" cy="912494"/>
          </a:xfrm>
          <a:prstGeom prst="rect">
            <a:avLst/>
          </a:prstGeom>
        </p:spPr>
        <p:txBody>
          <a:bodyPr vert="horz" wrap="square" lIns="0" tIns="9525" rIns="0" bIns="0" rtlCol="0">
            <a:spAutoFit/>
          </a:bodyPr>
          <a:lstStyle/>
          <a:p>
            <a:pPr marL="12700" marR="5080">
              <a:lnSpc>
                <a:spcPct val="100699"/>
              </a:lnSpc>
              <a:spcBef>
                <a:spcPts val="75"/>
              </a:spcBef>
            </a:pPr>
            <a:r>
              <a:rPr sz="2900" spc="-10" dirty="0"/>
              <a:t>Process</a:t>
            </a:r>
            <a:r>
              <a:rPr sz="2900" spc="-35" dirty="0"/>
              <a:t> </a:t>
            </a:r>
            <a:r>
              <a:rPr sz="2900" spc="-10" dirty="0"/>
              <a:t>performance</a:t>
            </a:r>
            <a:r>
              <a:rPr sz="2900" spc="-45" dirty="0"/>
              <a:t> </a:t>
            </a:r>
            <a:r>
              <a:rPr sz="2900" spc="-5" dirty="0"/>
              <a:t>mining: </a:t>
            </a:r>
            <a:r>
              <a:rPr sz="2900" spc="-640" dirty="0"/>
              <a:t> </a:t>
            </a:r>
            <a:r>
              <a:rPr sz="2900" spc="-5" dirty="0"/>
              <a:t>Analytics</a:t>
            </a:r>
            <a:r>
              <a:rPr sz="2900" spc="-10" dirty="0"/>
              <a:t> </a:t>
            </a:r>
            <a:r>
              <a:rPr sz="2900" dirty="0"/>
              <a:t>&amp;</a:t>
            </a:r>
            <a:r>
              <a:rPr sz="2900" spc="-20" dirty="0"/>
              <a:t> </a:t>
            </a:r>
            <a:r>
              <a:rPr sz="2900" spc="-10" dirty="0"/>
              <a:t>Analysis</a:t>
            </a:r>
            <a:r>
              <a:rPr sz="2900" spc="-5" dirty="0"/>
              <a:t> types</a:t>
            </a:r>
            <a:endParaRPr sz="29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025103"/>
            <a:ext cx="10980737" cy="3099963"/>
          </a:xfrm>
          <a:prstGeom prst="rect">
            <a:avLst/>
          </a:prstGeom>
        </p:spPr>
      </p:pic>
      <p:sp>
        <p:nvSpPr>
          <p:cNvPr id="3" name="object 3"/>
          <p:cNvSpPr txBox="1">
            <a:spLocks noGrp="1"/>
          </p:cNvSpPr>
          <p:nvPr>
            <p:ph type="title"/>
          </p:nvPr>
        </p:nvSpPr>
        <p:spPr>
          <a:xfrm>
            <a:off x="640199" y="373380"/>
            <a:ext cx="7552690" cy="513080"/>
          </a:xfrm>
          <a:prstGeom prst="rect">
            <a:avLst/>
          </a:prstGeom>
        </p:spPr>
        <p:txBody>
          <a:bodyPr vert="horz" wrap="square" lIns="0" tIns="12700" rIns="0" bIns="0" rtlCol="0">
            <a:spAutoFit/>
          </a:bodyPr>
          <a:lstStyle/>
          <a:p>
            <a:pPr marL="12700">
              <a:lnSpc>
                <a:spcPct val="100000"/>
              </a:lnSpc>
              <a:spcBef>
                <a:spcPts val="100"/>
              </a:spcBef>
            </a:pPr>
            <a:r>
              <a:rPr spc="-10" dirty="0"/>
              <a:t>Bottleneck</a:t>
            </a:r>
            <a:r>
              <a:rPr spc="-5" dirty="0"/>
              <a:t> analysis</a:t>
            </a:r>
            <a:r>
              <a:rPr dirty="0"/>
              <a:t> in</a:t>
            </a:r>
            <a:r>
              <a:rPr spc="5" dirty="0"/>
              <a:t> </a:t>
            </a:r>
            <a:r>
              <a:rPr dirty="0"/>
              <a:t>the</a:t>
            </a:r>
            <a:r>
              <a:rPr spc="-5" dirty="0"/>
              <a:t> Activity</a:t>
            </a:r>
            <a:r>
              <a:rPr dirty="0"/>
              <a:t> </a:t>
            </a:r>
            <a:r>
              <a:rPr spc="-10" dirty="0"/>
              <a:t>perspective</a:t>
            </a:r>
          </a:p>
        </p:txBody>
      </p:sp>
      <p:sp>
        <p:nvSpPr>
          <p:cNvPr id="4" name="object 4"/>
          <p:cNvSpPr txBox="1"/>
          <p:nvPr/>
        </p:nvSpPr>
        <p:spPr>
          <a:xfrm>
            <a:off x="4048160" y="4712716"/>
            <a:ext cx="1703070" cy="1259840"/>
          </a:xfrm>
          <a:prstGeom prst="rect">
            <a:avLst/>
          </a:prstGeom>
        </p:spPr>
        <p:txBody>
          <a:bodyPr vert="horz" wrap="square" lIns="0" tIns="3175" rIns="0" bIns="0" rtlCol="0">
            <a:spAutoFit/>
          </a:bodyPr>
          <a:lstStyle/>
          <a:p>
            <a:pPr marL="92710" marR="86360" algn="ctr">
              <a:lnSpc>
                <a:spcPct val="103699"/>
              </a:lnSpc>
              <a:spcBef>
                <a:spcPts val="25"/>
              </a:spcBef>
            </a:pPr>
            <a:r>
              <a:rPr sz="1600" spc="-25" dirty="0">
                <a:latin typeface="Calibri"/>
                <a:cs typeface="Calibri"/>
              </a:rPr>
              <a:t>R</a:t>
            </a:r>
            <a:r>
              <a:rPr sz="1600" spc="15" dirty="0">
                <a:latin typeface="Calibri"/>
                <a:cs typeface="Calibri"/>
              </a:rPr>
              <a:t>e</a:t>
            </a:r>
            <a:r>
              <a:rPr sz="1600" spc="10" dirty="0">
                <a:latin typeface="Calibri"/>
                <a:cs typeface="Calibri"/>
              </a:rPr>
              <a:t>s</a:t>
            </a:r>
            <a:r>
              <a:rPr sz="1600" spc="5" dirty="0">
                <a:latin typeface="Calibri"/>
                <a:cs typeface="Calibri"/>
              </a:rPr>
              <a:t>ou</a:t>
            </a:r>
            <a:r>
              <a:rPr sz="1600" spc="-20" dirty="0">
                <a:latin typeface="Calibri"/>
                <a:cs typeface="Calibri"/>
              </a:rPr>
              <a:t>r</a:t>
            </a:r>
            <a:r>
              <a:rPr sz="1600" spc="10" dirty="0">
                <a:latin typeface="Calibri"/>
                <a:cs typeface="Calibri"/>
              </a:rPr>
              <a:t>c</a:t>
            </a:r>
            <a:r>
              <a:rPr sz="1600" spc="15" dirty="0">
                <a:latin typeface="Calibri"/>
                <a:cs typeface="Calibri"/>
              </a:rPr>
              <a:t>e</a:t>
            </a:r>
            <a:r>
              <a:rPr sz="1600" spc="10" dirty="0">
                <a:latin typeface="Calibri"/>
                <a:cs typeface="Calibri"/>
              </a:rPr>
              <a:t>-</a:t>
            </a:r>
            <a:r>
              <a:rPr sz="1600" spc="-5" dirty="0">
                <a:latin typeface="Calibri"/>
                <a:cs typeface="Calibri"/>
              </a:rPr>
              <a:t>c</a:t>
            </a:r>
            <a:r>
              <a:rPr sz="1600" spc="5" dirty="0">
                <a:latin typeface="Calibri"/>
                <a:cs typeface="Calibri"/>
              </a:rPr>
              <a:t>apa</a:t>
            </a:r>
            <a:r>
              <a:rPr sz="1600" spc="10" dirty="0">
                <a:latin typeface="Calibri"/>
                <a:cs typeface="Calibri"/>
              </a:rPr>
              <a:t>c</a:t>
            </a:r>
            <a:r>
              <a:rPr sz="1600" spc="5" dirty="0">
                <a:latin typeface="Calibri"/>
                <a:cs typeface="Calibri"/>
              </a:rPr>
              <a:t>i</a:t>
            </a:r>
            <a:r>
              <a:rPr sz="1600" dirty="0">
                <a:latin typeface="Calibri"/>
                <a:cs typeface="Calibri"/>
              </a:rPr>
              <a:t>ty  bottleneck</a:t>
            </a:r>
            <a:endParaRPr sz="1600">
              <a:latin typeface="Calibri"/>
              <a:cs typeface="Calibri"/>
            </a:endParaRPr>
          </a:p>
          <a:p>
            <a:pPr algn="ctr">
              <a:lnSpc>
                <a:spcPts val="1895"/>
              </a:lnSpc>
            </a:pPr>
            <a:r>
              <a:rPr sz="1600" dirty="0">
                <a:latin typeface="Calibri"/>
                <a:cs typeface="Calibri"/>
              </a:rPr>
              <a:t>(all</a:t>
            </a:r>
            <a:r>
              <a:rPr sz="1600" spc="-30" dirty="0">
                <a:latin typeface="Calibri"/>
                <a:cs typeface="Calibri"/>
              </a:rPr>
              <a:t> </a:t>
            </a:r>
            <a:r>
              <a:rPr sz="1600" spc="5" dirty="0">
                <a:latin typeface="Calibri"/>
                <a:cs typeface="Calibri"/>
              </a:rPr>
              <a:t>incoming</a:t>
            </a:r>
            <a:endParaRPr sz="1600">
              <a:latin typeface="Calibri"/>
              <a:cs typeface="Calibri"/>
            </a:endParaRPr>
          </a:p>
          <a:p>
            <a:pPr marL="12700" marR="5080" indent="-1270" algn="ctr">
              <a:lnSpc>
                <a:spcPts val="1900"/>
              </a:lnSpc>
              <a:spcBef>
                <a:spcPts val="180"/>
              </a:spcBef>
            </a:pPr>
            <a:r>
              <a:rPr sz="1600" spc="-5" dirty="0">
                <a:latin typeface="Calibri"/>
                <a:cs typeface="Calibri"/>
              </a:rPr>
              <a:t>arcs</a:t>
            </a:r>
            <a:r>
              <a:rPr sz="1600" dirty="0">
                <a:latin typeface="Calibri"/>
                <a:cs typeface="Calibri"/>
              </a:rPr>
              <a:t> </a:t>
            </a:r>
            <a:r>
              <a:rPr sz="1600" spc="-5" dirty="0">
                <a:latin typeface="Calibri"/>
                <a:cs typeface="Calibri"/>
              </a:rPr>
              <a:t>are</a:t>
            </a:r>
            <a:r>
              <a:rPr sz="1600" spc="10" dirty="0">
                <a:latin typeface="Calibri"/>
                <a:cs typeface="Calibri"/>
              </a:rPr>
              <a:t> </a:t>
            </a:r>
            <a:r>
              <a:rPr sz="1600" spc="5" dirty="0">
                <a:latin typeface="Calibri"/>
                <a:cs typeface="Calibri"/>
              </a:rPr>
              <a:t>slow) </a:t>
            </a:r>
            <a:r>
              <a:rPr sz="1600" spc="10" dirty="0">
                <a:latin typeface="Calibri"/>
                <a:cs typeface="Calibri"/>
              </a:rPr>
              <a:t> </a:t>
            </a:r>
            <a:r>
              <a:rPr sz="1600" dirty="0">
                <a:latin typeface="Calibri"/>
                <a:cs typeface="Calibri"/>
              </a:rPr>
              <a:t>[waiting</a:t>
            </a:r>
            <a:r>
              <a:rPr sz="1600" spc="-20" dirty="0">
                <a:latin typeface="Calibri"/>
                <a:cs typeface="Calibri"/>
              </a:rPr>
              <a:t> </a:t>
            </a:r>
            <a:r>
              <a:rPr sz="1600" dirty="0">
                <a:latin typeface="Calibri"/>
                <a:cs typeface="Calibri"/>
              </a:rPr>
              <a:t>bottleneck]</a:t>
            </a:r>
            <a:endParaRPr sz="1600">
              <a:latin typeface="Calibri"/>
              <a:cs typeface="Calibri"/>
            </a:endParaRPr>
          </a:p>
        </p:txBody>
      </p:sp>
      <p:sp>
        <p:nvSpPr>
          <p:cNvPr id="5" name="object 5"/>
          <p:cNvSpPr txBox="1"/>
          <p:nvPr/>
        </p:nvSpPr>
        <p:spPr>
          <a:xfrm>
            <a:off x="9269844" y="4798060"/>
            <a:ext cx="1358265" cy="766445"/>
          </a:xfrm>
          <a:prstGeom prst="rect">
            <a:avLst/>
          </a:prstGeom>
        </p:spPr>
        <p:txBody>
          <a:bodyPr vert="horz" wrap="square" lIns="0" tIns="7620" rIns="0" bIns="0" rtlCol="0">
            <a:spAutoFit/>
          </a:bodyPr>
          <a:lstStyle/>
          <a:p>
            <a:pPr marL="12065" marR="5080" indent="-1905" algn="ctr">
              <a:lnSpc>
                <a:spcPct val="101899"/>
              </a:lnSpc>
              <a:spcBef>
                <a:spcPts val="60"/>
              </a:spcBef>
            </a:pPr>
            <a:r>
              <a:rPr sz="1600" spc="5" dirty="0">
                <a:latin typeface="Calibri"/>
                <a:cs typeface="Calibri"/>
              </a:rPr>
              <a:t>Activity </a:t>
            </a:r>
            <a:r>
              <a:rPr sz="1600" spc="10" dirty="0">
                <a:latin typeface="Calibri"/>
                <a:cs typeface="Calibri"/>
              </a:rPr>
              <a:t> </a:t>
            </a:r>
            <a:r>
              <a:rPr sz="1600" dirty="0">
                <a:latin typeface="Calibri"/>
                <a:cs typeface="Calibri"/>
              </a:rPr>
              <a:t>bottleneck </a:t>
            </a:r>
            <a:r>
              <a:rPr sz="1600" spc="5" dirty="0">
                <a:latin typeface="Calibri"/>
                <a:cs typeface="Calibri"/>
              </a:rPr>
              <a:t> </a:t>
            </a:r>
            <a:r>
              <a:rPr sz="1600" dirty="0">
                <a:latin typeface="Calibri"/>
                <a:cs typeface="Calibri"/>
              </a:rPr>
              <a:t>(activity</a:t>
            </a:r>
            <a:r>
              <a:rPr sz="1600" spc="-20" dirty="0">
                <a:latin typeface="Calibri"/>
                <a:cs typeface="Calibri"/>
              </a:rPr>
              <a:t> </a:t>
            </a:r>
            <a:r>
              <a:rPr sz="1600" dirty="0">
                <a:latin typeface="Calibri"/>
                <a:cs typeface="Calibri"/>
              </a:rPr>
              <a:t>is</a:t>
            </a:r>
            <a:r>
              <a:rPr sz="1600" spc="-20" dirty="0">
                <a:latin typeface="Calibri"/>
                <a:cs typeface="Calibri"/>
              </a:rPr>
              <a:t> </a:t>
            </a:r>
            <a:r>
              <a:rPr sz="1600" spc="5" dirty="0">
                <a:latin typeface="Calibri"/>
                <a:cs typeface="Calibri"/>
              </a:rPr>
              <a:t>slow)</a:t>
            </a:r>
            <a:endParaRPr sz="1600">
              <a:latin typeface="Calibri"/>
              <a:cs typeface="Calibri"/>
            </a:endParaRPr>
          </a:p>
        </p:txBody>
      </p:sp>
      <p:grpSp>
        <p:nvGrpSpPr>
          <p:cNvPr id="6" name="object 6"/>
          <p:cNvGrpSpPr/>
          <p:nvPr/>
        </p:nvGrpSpPr>
        <p:grpSpPr>
          <a:xfrm>
            <a:off x="4894869" y="2980495"/>
            <a:ext cx="5419090" cy="1778000"/>
            <a:chOff x="4894869" y="2980495"/>
            <a:chExt cx="5419090" cy="1778000"/>
          </a:xfrm>
        </p:grpSpPr>
        <p:sp>
          <p:nvSpPr>
            <p:cNvPr id="7" name="object 7"/>
            <p:cNvSpPr/>
            <p:nvPr/>
          </p:nvSpPr>
          <p:spPr>
            <a:xfrm>
              <a:off x="9948881" y="4224018"/>
              <a:ext cx="360045" cy="529590"/>
            </a:xfrm>
            <a:custGeom>
              <a:avLst/>
              <a:gdLst/>
              <a:ahLst/>
              <a:cxnLst/>
              <a:rect l="l" t="t" r="r" b="b"/>
              <a:pathLst>
                <a:path w="360045" h="529589">
                  <a:moveTo>
                    <a:pt x="359922" y="0"/>
                  </a:moveTo>
                  <a:lnTo>
                    <a:pt x="0" y="529540"/>
                  </a:lnTo>
                </a:path>
              </a:pathLst>
            </a:custGeom>
            <a:ln w="9525">
              <a:solidFill>
                <a:srgbClr val="000000"/>
              </a:solidFill>
            </a:ln>
          </p:spPr>
          <p:txBody>
            <a:bodyPr wrap="square" lIns="0" tIns="0" rIns="0" bIns="0" rtlCol="0"/>
            <a:lstStyle/>
            <a:p>
              <a:endParaRPr/>
            </a:p>
          </p:txBody>
        </p:sp>
        <p:sp>
          <p:nvSpPr>
            <p:cNvPr id="8" name="object 8"/>
            <p:cNvSpPr/>
            <p:nvPr/>
          </p:nvSpPr>
          <p:spPr>
            <a:xfrm>
              <a:off x="4899632" y="3998855"/>
              <a:ext cx="132715" cy="691515"/>
            </a:xfrm>
            <a:custGeom>
              <a:avLst/>
              <a:gdLst/>
              <a:ahLst/>
              <a:cxnLst/>
              <a:rect l="l" t="t" r="r" b="b"/>
              <a:pathLst>
                <a:path w="132714" h="691514">
                  <a:moveTo>
                    <a:pt x="132241" y="0"/>
                  </a:moveTo>
                  <a:lnTo>
                    <a:pt x="0" y="690978"/>
                  </a:lnTo>
                </a:path>
              </a:pathLst>
            </a:custGeom>
            <a:ln w="9525">
              <a:solidFill>
                <a:srgbClr val="000000"/>
              </a:solidFill>
            </a:ln>
          </p:spPr>
          <p:txBody>
            <a:bodyPr wrap="square" lIns="0" tIns="0" rIns="0" bIns="0" rtlCol="0"/>
            <a:lstStyle/>
            <a:p>
              <a:endParaRPr/>
            </a:p>
          </p:txBody>
        </p:sp>
        <p:sp>
          <p:nvSpPr>
            <p:cNvPr id="9" name="object 9"/>
            <p:cNvSpPr/>
            <p:nvPr/>
          </p:nvSpPr>
          <p:spPr>
            <a:xfrm>
              <a:off x="9310096" y="2985258"/>
              <a:ext cx="376555" cy="636905"/>
            </a:xfrm>
            <a:custGeom>
              <a:avLst/>
              <a:gdLst/>
              <a:ahLst/>
              <a:cxnLst/>
              <a:rect l="l" t="t" r="r" b="b"/>
              <a:pathLst>
                <a:path w="376554" h="636904">
                  <a:moveTo>
                    <a:pt x="0" y="0"/>
                  </a:moveTo>
                  <a:lnTo>
                    <a:pt x="376032" y="636876"/>
                  </a:lnTo>
                </a:path>
              </a:pathLst>
            </a:custGeom>
            <a:ln w="9525">
              <a:solidFill>
                <a:srgbClr val="000000"/>
              </a:solidFill>
            </a:ln>
          </p:spPr>
          <p:txBody>
            <a:bodyPr wrap="square" lIns="0" tIns="0" rIns="0" bIns="0" rtlCol="0"/>
            <a:lstStyle/>
            <a:p>
              <a:endParaRPr/>
            </a:p>
          </p:txBody>
        </p:sp>
      </p:grpSp>
      <p:sp>
        <p:nvSpPr>
          <p:cNvPr id="10" name="object 10"/>
          <p:cNvSpPr txBox="1"/>
          <p:nvPr/>
        </p:nvSpPr>
        <p:spPr>
          <a:xfrm>
            <a:off x="8458625" y="1899411"/>
            <a:ext cx="1701800" cy="1019175"/>
          </a:xfrm>
          <a:prstGeom prst="rect">
            <a:avLst/>
          </a:prstGeom>
        </p:spPr>
        <p:txBody>
          <a:bodyPr vert="horz" wrap="square" lIns="0" tIns="6350" rIns="0" bIns="0" rtlCol="0">
            <a:spAutoFit/>
          </a:bodyPr>
          <a:lstStyle/>
          <a:p>
            <a:pPr marL="12700" marR="5080" algn="ctr">
              <a:lnSpc>
                <a:spcPct val="102499"/>
              </a:lnSpc>
              <a:spcBef>
                <a:spcPts val="50"/>
              </a:spcBef>
            </a:pPr>
            <a:r>
              <a:rPr sz="1600" dirty="0">
                <a:latin typeface="Calibri"/>
                <a:cs typeface="Calibri"/>
              </a:rPr>
              <a:t>Slow</a:t>
            </a:r>
            <a:r>
              <a:rPr sz="1600" spc="10" dirty="0">
                <a:latin typeface="Calibri"/>
                <a:cs typeface="Calibri"/>
              </a:rPr>
              <a:t> </a:t>
            </a:r>
            <a:r>
              <a:rPr sz="1600" spc="5" dirty="0">
                <a:latin typeface="Calibri"/>
                <a:cs typeface="Calibri"/>
              </a:rPr>
              <a:t>handoff </a:t>
            </a:r>
            <a:r>
              <a:rPr sz="1600" spc="10" dirty="0">
                <a:latin typeface="Calibri"/>
                <a:cs typeface="Calibri"/>
              </a:rPr>
              <a:t> </a:t>
            </a:r>
            <a:r>
              <a:rPr sz="1600" spc="5" dirty="0">
                <a:latin typeface="Calibri"/>
                <a:cs typeface="Calibri"/>
              </a:rPr>
              <a:t>between activities </a:t>
            </a:r>
            <a:r>
              <a:rPr sz="1600" spc="10" dirty="0">
                <a:latin typeface="Calibri"/>
                <a:cs typeface="Calibri"/>
              </a:rPr>
              <a:t> </a:t>
            </a:r>
            <a:r>
              <a:rPr sz="1600" dirty="0">
                <a:latin typeface="Calibri"/>
                <a:cs typeface="Calibri"/>
              </a:rPr>
              <a:t>(transition is </a:t>
            </a:r>
            <a:r>
              <a:rPr sz="1600" spc="5" dirty="0">
                <a:latin typeface="Calibri"/>
                <a:cs typeface="Calibri"/>
              </a:rPr>
              <a:t>slow) </a:t>
            </a:r>
            <a:r>
              <a:rPr sz="1600" spc="10" dirty="0">
                <a:latin typeface="Calibri"/>
                <a:cs typeface="Calibri"/>
              </a:rPr>
              <a:t> </a:t>
            </a:r>
            <a:r>
              <a:rPr sz="1600" dirty="0">
                <a:latin typeface="Calibri"/>
                <a:cs typeface="Calibri"/>
              </a:rPr>
              <a:t>[</a:t>
            </a:r>
            <a:r>
              <a:rPr sz="1600" u="sng" dirty="0">
                <a:uFill>
                  <a:solidFill>
                    <a:srgbClr val="000000"/>
                  </a:solidFill>
                </a:uFill>
                <a:latin typeface="Calibri"/>
                <a:cs typeface="Calibri"/>
              </a:rPr>
              <a:t>waiting</a:t>
            </a:r>
            <a:r>
              <a:rPr sz="1600" u="sng" spc="-25" dirty="0">
                <a:uFill>
                  <a:solidFill>
                    <a:srgbClr val="000000"/>
                  </a:solidFill>
                </a:uFill>
                <a:latin typeface="Calibri"/>
                <a:cs typeface="Calibri"/>
              </a:rPr>
              <a:t> </a:t>
            </a:r>
            <a:r>
              <a:rPr sz="1600" u="sng" dirty="0">
                <a:uFill>
                  <a:solidFill>
                    <a:srgbClr val="000000"/>
                  </a:solidFill>
                </a:uFill>
                <a:latin typeface="Calibri"/>
                <a:cs typeface="Calibri"/>
              </a:rPr>
              <a:t>bottleneck</a:t>
            </a:r>
            <a:r>
              <a:rPr sz="1600" dirty="0">
                <a:latin typeface="Calibri"/>
                <a:cs typeface="Calibri"/>
              </a:rPr>
              <a:t>]</a:t>
            </a:r>
            <a:endParaRPr sz="1600">
              <a:latin typeface="Calibri"/>
              <a:cs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199" y="373380"/>
            <a:ext cx="7827009" cy="513080"/>
          </a:xfrm>
          <a:prstGeom prst="rect">
            <a:avLst/>
          </a:prstGeom>
        </p:spPr>
        <p:txBody>
          <a:bodyPr vert="horz" wrap="square" lIns="0" tIns="12700" rIns="0" bIns="0" rtlCol="0">
            <a:spAutoFit/>
          </a:bodyPr>
          <a:lstStyle/>
          <a:p>
            <a:pPr marL="12700">
              <a:lnSpc>
                <a:spcPct val="100000"/>
              </a:lnSpc>
              <a:spcBef>
                <a:spcPts val="100"/>
              </a:spcBef>
            </a:pPr>
            <a:r>
              <a:rPr spc="-10" dirty="0"/>
              <a:t>Bottleneck</a:t>
            </a:r>
            <a:r>
              <a:rPr spc="-5" dirty="0"/>
              <a:t> analysis</a:t>
            </a:r>
            <a:r>
              <a:rPr dirty="0"/>
              <a:t> in</a:t>
            </a:r>
            <a:r>
              <a:rPr spc="10" dirty="0"/>
              <a:t> </a:t>
            </a:r>
            <a:r>
              <a:rPr dirty="0"/>
              <a:t>the</a:t>
            </a:r>
            <a:r>
              <a:rPr spc="-5" dirty="0"/>
              <a:t> </a:t>
            </a:r>
            <a:r>
              <a:rPr spc="-20" dirty="0"/>
              <a:t>Resource</a:t>
            </a:r>
            <a:r>
              <a:rPr spc="-5" dirty="0"/>
              <a:t> </a:t>
            </a:r>
            <a:r>
              <a:rPr spc="-10" dirty="0"/>
              <a:t>perspective</a:t>
            </a:r>
          </a:p>
        </p:txBody>
      </p:sp>
      <p:sp>
        <p:nvSpPr>
          <p:cNvPr id="3" name="object 3"/>
          <p:cNvSpPr txBox="1"/>
          <p:nvPr/>
        </p:nvSpPr>
        <p:spPr>
          <a:xfrm>
            <a:off x="5242838" y="5172964"/>
            <a:ext cx="1703070" cy="1031240"/>
          </a:xfrm>
          <a:prstGeom prst="rect">
            <a:avLst/>
          </a:prstGeom>
        </p:spPr>
        <p:txBody>
          <a:bodyPr vert="horz" wrap="square" lIns="0" tIns="12700" rIns="0" bIns="0" rtlCol="0">
            <a:spAutoFit/>
          </a:bodyPr>
          <a:lstStyle/>
          <a:p>
            <a:pPr marL="301625" marR="295275" algn="ctr">
              <a:lnSpc>
                <a:spcPct val="105000"/>
              </a:lnSpc>
              <a:spcBef>
                <a:spcPts val="100"/>
              </a:spcBef>
            </a:pPr>
            <a:r>
              <a:rPr sz="1600" dirty="0">
                <a:latin typeface="Calibri"/>
                <a:cs typeface="Calibri"/>
              </a:rPr>
              <a:t>Slow</a:t>
            </a:r>
            <a:r>
              <a:rPr sz="1600" spc="-65" dirty="0">
                <a:latin typeface="Calibri"/>
                <a:cs typeface="Calibri"/>
              </a:rPr>
              <a:t> </a:t>
            </a:r>
            <a:r>
              <a:rPr sz="1600" spc="5" dirty="0">
                <a:latin typeface="Calibri"/>
                <a:cs typeface="Calibri"/>
              </a:rPr>
              <a:t>handoff </a:t>
            </a:r>
            <a:r>
              <a:rPr sz="1600" spc="-345" dirty="0">
                <a:latin typeface="Calibri"/>
                <a:cs typeface="Calibri"/>
              </a:rPr>
              <a:t> </a:t>
            </a:r>
            <a:r>
              <a:rPr sz="1600" spc="5" dirty="0">
                <a:latin typeface="Calibri"/>
                <a:cs typeface="Calibri"/>
              </a:rPr>
              <a:t>between</a:t>
            </a:r>
            <a:endParaRPr sz="1600">
              <a:latin typeface="Calibri"/>
              <a:cs typeface="Calibri"/>
            </a:endParaRPr>
          </a:p>
          <a:p>
            <a:pPr algn="ctr">
              <a:lnSpc>
                <a:spcPts val="1895"/>
              </a:lnSpc>
            </a:pPr>
            <a:r>
              <a:rPr sz="1600" spc="5" dirty="0">
                <a:latin typeface="Calibri"/>
                <a:cs typeface="Calibri"/>
              </a:rPr>
              <a:t>specific</a:t>
            </a:r>
            <a:r>
              <a:rPr sz="1600" spc="-15" dirty="0">
                <a:latin typeface="Calibri"/>
                <a:cs typeface="Calibri"/>
              </a:rPr>
              <a:t> </a:t>
            </a:r>
            <a:r>
              <a:rPr sz="1600" dirty="0">
                <a:latin typeface="Calibri"/>
                <a:cs typeface="Calibri"/>
              </a:rPr>
              <a:t>resources</a:t>
            </a:r>
            <a:endParaRPr sz="1600">
              <a:latin typeface="Calibri"/>
              <a:cs typeface="Calibri"/>
            </a:endParaRPr>
          </a:p>
          <a:p>
            <a:pPr algn="ctr">
              <a:lnSpc>
                <a:spcPct val="100000"/>
              </a:lnSpc>
              <a:spcBef>
                <a:spcPts val="70"/>
              </a:spcBef>
            </a:pPr>
            <a:r>
              <a:rPr sz="1600" dirty="0">
                <a:latin typeface="Calibri"/>
                <a:cs typeface="Calibri"/>
              </a:rPr>
              <a:t>[waiting</a:t>
            </a:r>
            <a:r>
              <a:rPr sz="1600" spc="-15" dirty="0">
                <a:latin typeface="Calibri"/>
                <a:cs typeface="Calibri"/>
              </a:rPr>
              <a:t> </a:t>
            </a:r>
            <a:r>
              <a:rPr sz="1600" dirty="0">
                <a:latin typeface="Calibri"/>
                <a:cs typeface="Calibri"/>
              </a:rPr>
              <a:t>bottleneck]</a:t>
            </a:r>
            <a:endParaRPr sz="1600">
              <a:latin typeface="Calibri"/>
              <a:cs typeface="Calibri"/>
            </a:endParaRPr>
          </a:p>
        </p:txBody>
      </p:sp>
      <p:sp>
        <p:nvSpPr>
          <p:cNvPr id="4" name="object 4"/>
          <p:cNvSpPr txBox="1"/>
          <p:nvPr/>
        </p:nvSpPr>
        <p:spPr>
          <a:xfrm>
            <a:off x="6139366" y="2051811"/>
            <a:ext cx="1729739"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Resource</a:t>
            </a:r>
            <a:r>
              <a:rPr sz="1600" spc="-35" dirty="0">
                <a:latin typeface="Calibri"/>
                <a:cs typeface="Calibri"/>
              </a:rPr>
              <a:t> </a:t>
            </a:r>
            <a:r>
              <a:rPr sz="1600" dirty="0">
                <a:latin typeface="Calibri"/>
                <a:cs typeface="Calibri"/>
              </a:rPr>
              <a:t>bottleneck</a:t>
            </a:r>
            <a:endParaRPr sz="1600">
              <a:latin typeface="Calibri"/>
              <a:cs typeface="Calibri"/>
            </a:endParaRPr>
          </a:p>
        </p:txBody>
      </p:sp>
      <p:pic>
        <p:nvPicPr>
          <p:cNvPr id="5" name="object 5"/>
          <p:cNvPicPr/>
          <p:nvPr/>
        </p:nvPicPr>
        <p:blipFill>
          <a:blip r:embed="rId2" cstate="print"/>
          <a:stretch>
            <a:fillRect/>
          </a:stretch>
        </p:blipFill>
        <p:spPr>
          <a:xfrm>
            <a:off x="2220807" y="3231380"/>
            <a:ext cx="6439423" cy="1249177"/>
          </a:xfrm>
          <a:prstGeom prst="rect">
            <a:avLst/>
          </a:prstGeom>
        </p:spPr>
      </p:pic>
      <p:sp>
        <p:nvSpPr>
          <p:cNvPr id="6" name="object 6"/>
          <p:cNvSpPr/>
          <p:nvPr/>
        </p:nvSpPr>
        <p:spPr>
          <a:xfrm>
            <a:off x="6582624" y="2372657"/>
            <a:ext cx="422275" cy="706120"/>
          </a:xfrm>
          <a:custGeom>
            <a:avLst/>
            <a:gdLst/>
            <a:ahLst/>
            <a:cxnLst/>
            <a:rect l="l" t="t" r="r" b="b"/>
            <a:pathLst>
              <a:path w="422275" h="706119">
                <a:moveTo>
                  <a:pt x="421930" y="0"/>
                </a:moveTo>
                <a:lnTo>
                  <a:pt x="0" y="705855"/>
                </a:lnTo>
              </a:path>
            </a:pathLst>
          </a:custGeom>
          <a:ln w="9525">
            <a:solidFill>
              <a:srgbClr val="000000"/>
            </a:solidFill>
          </a:ln>
        </p:spPr>
        <p:txBody>
          <a:bodyPr wrap="square" lIns="0" tIns="0" rIns="0" bIns="0" rtlCol="0"/>
          <a:lstStyle/>
          <a:p>
            <a:endParaRPr/>
          </a:p>
        </p:txBody>
      </p:sp>
      <p:sp>
        <p:nvSpPr>
          <p:cNvPr id="7" name="object 7"/>
          <p:cNvSpPr/>
          <p:nvPr/>
        </p:nvSpPr>
        <p:spPr>
          <a:xfrm>
            <a:off x="5802121" y="4543747"/>
            <a:ext cx="292735" cy="553085"/>
          </a:xfrm>
          <a:custGeom>
            <a:avLst/>
            <a:gdLst/>
            <a:ahLst/>
            <a:cxnLst/>
            <a:rect l="l" t="t" r="r" b="b"/>
            <a:pathLst>
              <a:path w="292735" h="553085">
                <a:moveTo>
                  <a:pt x="0" y="0"/>
                </a:moveTo>
                <a:lnTo>
                  <a:pt x="292188" y="552929"/>
                </a:lnTo>
              </a:path>
            </a:pathLst>
          </a:custGeom>
          <a:ln w="9525">
            <a:solidFill>
              <a:srgbClr val="000000"/>
            </a:solidFill>
          </a:ln>
        </p:spPr>
        <p:txBody>
          <a:bodyPr wrap="square" lIns="0" tIns="0" rIns="0" bIns="0" rtlCol="0"/>
          <a:lstStyle/>
          <a:p>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1372" y="2556054"/>
            <a:ext cx="9232900" cy="3726815"/>
            <a:chOff x="801372" y="2556054"/>
            <a:chExt cx="9232900" cy="3726815"/>
          </a:xfrm>
        </p:grpSpPr>
        <p:pic>
          <p:nvPicPr>
            <p:cNvPr id="3" name="object 3"/>
            <p:cNvPicPr/>
            <p:nvPr/>
          </p:nvPicPr>
          <p:blipFill>
            <a:blip r:embed="rId2" cstate="print"/>
            <a:stretch>
              <a:fillRect/>
            </a:stretch>
          </p:blipFill>
          <p:spPr>
            <a:xfrm>
              <a:off x="801372" y="2556054"/>
              <a:ext cx="9232860" cy="3726198"/>
            </a:xfrm>
            <a:prstGeom prst="rect">
              <a:avLst/>
            </a:prstGeom>
          </p:spPr>
        </p:pic>
        <p:sp>
          <p:nvSpPr>
            <p:cNvPr id="4" name="object 4"/>
            <p:cNvSpPr/>
            <p:nvPr/>
          </p:nvSpPr>
          <p:spPr>
            <a:xfrm>
              <a:off x="4842323" y="3842585"/>
              <a:ext cx="368935" cy="280670"/>
            </a:xfrm>
            <a:custGeom>
              <a:avLst/>
              <a:gdLst/>
              <a:ahLst/>
              <a:cxnLst/>
              <a:rect l="l" t="t" r="r" b="b"/>
              <a:pathLst>
                <a:path w="368935" h="280670">
                  <a:moveTo>
                    <a:pt x="0" y="0"/>
                  </a:moveTo>
                  <a:lnTo>
                    <a:pt x="368419" y="280297"/>
                  </a:lnTo>
                </a:path>
              </a:pathLst>
            </a:custGeom>
            <a:ln w="9525">
              <a:solidFill>
                <a:srgbClr val="000000"/>
              </a:solidFill>
            </a:ln>
          </p:spPr>
          <p:txBody>
            <a:bodyPr wrap="square" lIns="0" tIns="0" rIns="0" bIns="0" rtlCol="0"/>
            <a:lstStyle/>
            <a:p>
              <a:endParaRPr/>
            </a:p>
          </p:txBody>
        </p:sp>
        <p:sp>
          <p:nvSpPr>
            <p:cNvPr id="5" name="object 5"/>
            <p:cNvSpPr/>
            <p:nvPr/>
          </p:nvSpPr>
          <p:spPr>
            <a:xfrm>
              <a:off x="7576549" y="2809692"/>
              <a:ext cx="633095" cy="183515"/>
            </a:xfrm>
            <a:custGeom>
              <a:avLst/>
              <a:gdLst/>
              <a:ahLst/>
              <a:cxnLst/>
              <a:rect l="l" t="t" r="r" b="b"/>
              <a:pathLst>
                <a:path w="633095" h="183514">
                  <a:moveTo>
                    <a:pt x="632996" y="0"/>
                  </a:moveTo>
                  <a:lnTo>
                    <a:pt x="0" y="183149"/>
                  </a:lnTo>
                </a:path>
              </a:pathLst>
            </a:custGeom>
            <a:ln w="9525">
              <a:solidFill>
                <a:srgbClr val="000000"/>
              </a:solidFill>
            </a:ln>
          </p:spPr>
          <p:txBody>
            <a:bodyPr wrap="square" lIns="0" tIns="0" rIns="0" bIns="0" rtlCol="0"/>
            <a:lstStyle/>
            <a:p>
              <a:endParaRPr/>
            </a:p>
          </p:txBody>
        </p:sp>
        <p:sp>
          <p:nvSpPr>
            <p:cNvPr id="6" name="object 6"/>
            <p:cNvSpPr/>
            <p:nvPr/>
          </p:nvSpPr>
          <p:spPr>
            <a:xfrm>
              <a:off x="7276821" y="3363235"/>
              <a:ext cx="120650" cy="76200"/>
            </a:xfrm>
            <a:custGeom>
              <a:avLst/>
              <a:gdLst/>
              <a:ahLst/>
              <a:cxnLst/>
              <a:rect l="l" t="t" r="r" b="b"/>
              <a:pathLst>
                <a:path w="120650" h="76200">
                  <a:moveTo>
                    <a:pt x="120648" y="0"/>
                  </a:moveTo>
                  <a:lnTo>
                    <a:pt x="0" y="0"/>
                  </a:lnTo>
                  <a:lnTo>
                    <a:pt x="0" y="76092"/>
                  </a:lnTo>
                  <a:lnTo>
                    <a:pt x="120648" y="76092"/>
                  </a:lnTo>
                  <a:lnTo>
                    <a:pt x="120648" y="0"/>
                  </a:lnTo>
                  <a:close/>
                </a:path>
              </a:pathLst>
            </a:custGeom>
            <a:solidFill>
              <a:srgbClr val="DBECF3"/>
            </a:solidFill>
          </p:spPr>
          <p:txBody>
            <a:bodyPr wrap="square" lIns="0" tIns="0" rIns="0" bIns="0" rtlCol="0"/>
            <a:lstStyle/>
            <a:p>
              <a:endParaRPr/>
            </a:p>
          </p:txBody>
        </p:sp>
      </p:grpSp>
      <p:sp>
        <p:nvSpPr>
          <p:cNvPr id="7" name="object 7"/>
          <p:cNvSpPr txBox="1">
            <a:spLocks noGrp="1"/>
          </p:cNvSpPr>
          <p:nvPr>
            <p:ph type="title"/>
          </p:nvPr>
        </p:nvSpPr>
        <p:spPr>
          <a:xfrm>
            <a:off x="640199" y="373380"/>
            <a:ext cx="8723630" cy="513080"/>
          </a:xfrm>
          <a:prstGeom prst="rect">
            <a:avLst/>
          </a:prstGeom>
        </p:spPr>
        <p:txBody>
          <a:bodyPr vert="horz" wrap="square" lIns="0" tIns="12700" rIns="0" bIns="0" rtlCol="0">
            <a:spAutoFit/>
          </a:bodyPr>
          <a:lstStyle/>
          <a:p>
            <a:pPr marL="12700">
              <a:lnSpc>
                <a:spcPct val="100000"/>
              </a:lnSpc>
              <a:spcBef>
                <a:spcPts val="100"/>
              </a:spcBef>
            </a:pPr>
            <a:r>
              <a:rPr spc="-20" dirty="0"/>
              <a:t>Workload</a:t>
            </a:r>
            <a:r>
              <a:rPr dirty="0"/>
              <a:t> </a:t>
            </a:r>
            <a:r>
              <a:rPr spc="-5" dirty="0"/>
              <a:t>analysis:</a:t>
            </a:r>
            <a:r>
              <a:rPr dirty="0"/>
              <a:t> </a:t>
            </a:r>
            <a:r>
              <a:rPr spc="-10" dirty="0"/>
              <a:t>overused</a:t>
            </a:r>
            <a:r>
              <a:rPr dirty="0"/>
              <a:t> </a:t>
            </a:r>
            <a:r>
              <a:rPr spc="-5" dirty="0"/>
              <a:t>vs </a:t>
            </a:r>
            <a:r>
              <a:rPr dirty="0"/>
              <a:t>underused </a:t>
            </a:r>
            <a:r>
              <a:rPr spc="-15" dirty="0"/>
              <a:t>resources</a:t>
            </a:r>
          </a:p>
        </p:txBody>
      </p:sp>
      <p:sp>
        <p:nvSpPr>
          <p:cNvPr id="8" name="object 8"/>
          <p:cNvSpPr txBox="1"/>
          <p:nvPr/>
        </p:nvSpPr>
        <p:spPr>
          <a:xfrm>
            <a:off x="535770" y="1499108"/>
            <a:ext cx="9448165" cy="2291080"/>
          </a:xfrm>
          <a:prstGeom prst="rect">
            <a:avLst/>
          </a:prstGeom>
        </p:spPr>
        <p:txBody>
          <a:bodyPr vert="horz" wrap="square" lIns="0" tIns="12700" rIns="0" bIns="0" rtlCol="0">
            <a:spAutoFit/>
          </a:bodyPr>
          <a:lstStyle/>
          <a:p>
            <a:pPr marL="269875" indent="-257175">
              <a:lnSpc>
                <a:spcPts val="2125"/>
              </a:lnSpc>
              <a:spcBef>
                <a:spcPts val="100"/>
              </a:spcBef>
              <a:buFont typeface="Arial MT"/>
              <a:buChar char="•"/>
              <a:tabLst>
                <a:tab pos="269240" algn="l"/>
                <a:tab pos="269875" algn="l"/>
              </a:tabLst>
            </a:pPr>
            <a:r>
              <a:rPr sz="1800" b="1" spc="-10" dirty="0">
                <a:solidFill>
                  <a:srgbClr val="404040"/>
                </a:solidFill>
                <a:latin typeface="Calibri"/>
                <a:cs typeface="Calibri"/>
              </a:rPr>
              <a:t>Potentially</a:t>
            </a:r>
            <a:r>
              <a:rPr sz="1800" b="1" spc="5" dirty="0">
                <a:solidFill>
                  <a:srgbClr val="404040"/>
                </a:solidFill>
                <a:latin typeface="Calibri"/>
                <a:cs typeface="Calibri"/>
              </a:rPr>
              <a:t> </a:t>
            </a:r>
            <a:r>
              <a:rPr sz="1800" b="1" spc="-10" dirty="0">
                <a:solidFill>
                  <a:srgbClr val="404040"/>
                </a:solidFill>
                <a:latin typeface="Calibri"/>
                <a:cs typeface="Calibri"/>
              </a:rPr>
              <a:t>overused</a:t>
            </a:r>
            <a:r>
              <a:rPr sz="1800" b="1" spc="5" dirty="0">
                <a:solidFill>
                  <a:srgbClr val="404040"/>
                </a:solidFill>
                <a:latin typeface="Calibri"/>
                <a:cs typeface="Calibri"/>
              </a:rPr>
              <a:t> </a:t>
            </a:r>
            <a:r>
              <a:rPr sz="1800" b="1" spc="-10" dirty="0">
                <a:solidFill>
                  <a:srgbClr val="404040"/>
                </a:solidFill>
                <a:latin typeface="Calibri"/>
                <a:cs typeface="Calibri"/>
              </a:rPr>
              <a:t>resources</a:t>
            </a:r>
            <a:r>
              <a:rPr sz="1800" b="1" dirty="0">
                <a:solidFill>
                  <a:srgbClr val="404040"/>
                </a:solidFill>
                <a:latin typeface="Calibri"/>
                <a:cs typeface="Calibri"/>
              </a:rPr>
              <a:t> </a:t>
            </a:r>
            <a:r>
              <a:rPr sz="1800" spc="-10" dirty="0">
                <a:solidFill>
                  <a:srgbClr val="404040"/>
                </a:solidFill>
                <a:latin typeface="Calibri"/>
                <a:cs typeface="Calibri"/>
              </a:rPr>
              <a:t>are</a:t>
            </a:r>
            <a:r>
              <a:rPr sz="1800" spc="20" dirty="0">
                <a:solidFill>
                  <a:srgbClr val="404040"/>
                </a:solidFill>
                <a:latin typeface="Calibri"/>
                <a:cs typeface="Calibri"/>
              </a:rPr>
              <a:t> </a:t>
            </a:r>
            <a:r>
              <a:rPr sz="1800" spc="-5" dirty="0">
                <a:solidFill>
                  <a:srgbClr val="404040"/>
                </a:solidFill>
                <a:latin typeface="Calibri"/>
                <a:cs typeface="Calibri"/>
              </a:rPr>
              <a:t>those</a:t>
            </a:r>
            <a:r>
              <a:rPr sz="1800" spc="15" dirty="0">
                <a:solidFill>
                  <a:srgbClr val="404040"/>
                </a:solidFill>
                <a:latin typeface="Calibri"/>
                <a:cs typeface="Calibri"/>
              </a:rPr>
              <a:t> </a:t>
            </a:r>
            <a:r>
              <a:rPr sz="1800" spc="-5" dirty="0">
                <a:solidFill>
                  <a:srgbClr val="404040"/>
                </a:solidFill>
                <a:latin typeface="Calibri"/>
                <a:cs typeface="Calibri"/>
              </a:rPr>
              <a:t>with</a:t>
            </a:r>
            <a:r>
              <a:rPr sz="1800" spc="15" dirty="0">
                <a:solidFill>
                  <a:srgbClr val="404040"/>
                </a:solidFill>
                <a:latin typeface="Calibri"/>
                <a:cs typeface="Calibri"/>
              </a:rPr>
              <a:t> </a:t>
            </a:r>
            <a:r>
              <a:rPr sz="1800" dirty="0">
                <a:solidFill>
                  <a:srgbClr val="404040"/>
                </a:solidFill>
                <a:latin typeface="Calibri"/>
                <a:cs typeface="Calibri"/>
              </a:rPr>
              <a:t>high</a:t>
            </a:r>
            <a:r>
              <a:rPr sz="1800" spc="15" dirty="0">
                <a:solidFill>
                  <a:srgbClr val="404040"/>
                </a:solidFill>
                <a:latin typeface="Calibri"/>
                <a:cs typeface="Calibri"/>
              </a:rPr>
              <a:t> </a:t>
            </a:r>
            <a:r>
              <a:rPr sz="1800" spc="-10" dirty="0">
                <a:solidFill>
                  <a:srgbClr val="404040"/>
                </a:solidFill>
                <a:latin typeface="Calibri"/>
                <a:cs typeface="Calibri"/>
              </a:rPr>
              <a:t>total</a:t>
            </a:r>
            <a:r>
              <a:rPr sz="1800" spc="15" dirty="0">
                <a:solidFill>
                  <a:srgbClr val="404040"/>
                </a:solidFill>
                <a:latin typeface="Calibri"/>
                <a:cs typeface="Calibri"/>
              </a:rPr>
              <a:t> </a:t>
            </a:r>
            <a:r>
              <a:rPr sz="1800" spc="-5" dirty="0">
                <a:solidFill>
                  <a:srgbClr val="404040"/>
                </a:solidFill>
                <a:latin typeface="Calibri"/>
                <a:cs typeface="Calibri"/>
              </a:rPr>
              <a:t>frequency</a:t>
            </a:r>
            <a:r>
              <a:rPr sz="1800" spc="5" dirty="0">
                <a:solidFill>
                  <a:srgbClr val="404040"/>
                </a:solidFill>
                <a:latin typeface="Calibri"/>
                <a:cs typeface="Calibri"/>
              </a:rPr>
              <a:t> </a:t>
            </a:r>
            <a:r>
              <a:rPr sz="1800" spc="-5" dirty="0">
                <a:solidFill>
                  <a:srgbClr val="404040"/>
                </a:solidFill>
                <a:latin typeface="Calibri"/>
                <a:cs typeface="Calibri"/>
              </a:rPr>
              <a:t>and/or</a:t>
            </a:r>
            <a:r>
              <a:rPr sz="1800" dirty="0">
                <a:solidFill>
                  <a:srgbClr val="404040"/>
                </a:solidFill>
                <a:latin typeface="Calibri"/>
                <a:cs typeface="Calibri"/>
              </a:rPr>
              <a:t> </a:t>
            </a:r>
            <a:r>
              <a:rPr sz="1800" u="sng" spc="-5" dirty="0">
                <a:solidFill>
                  <a:srgbClr val="404040"/>
                </a:solidFill>
                <a:uFill>
                  <a:solidFill>
                    <a:srgbClr val="404040"/>
                  </a:solidFill>
                </a:uFill>
                <a:latin typeface="Calibri"/>
                <a:cs typeface="Calibri"/>
              </a:rPr>
              <a:t>high</a:t>
            </a:r>
            <a:r>
              <a:rPr sz="1800" u="sng" spc="10" dirty="0">
                <a:solidFill>
                  <a:srgbClr val="404040"/>
                </a:solidFill>
                <a:uFill>
                  <a:solidFill>
                    <a:srgbClr val="404040"/>
                  </a:solidFill>
                </a:uFill>
                <a:latin typeface="Calibri"/>
                <a:cs typeface="Calibri"/>
              </a:rPr>
              <a:t> </a:t>
            </a:r>
            <a:r>
              <a:rPr sz="1800" u="sng" spc="-15" dirty="0">
                <a:solidFill>
                  <a:srgbClr val="404040"/>
                </a:solidFill>
                <a:uFill>
                  <a:solidFill>
                    <a:srgbClr val="404040"/>
                  </a:solidFill>
                </a:uFill>
                <a:latin typeface="Calibri"/>
                <a:cs typeface="Calibri"/>
              </a:rPr>
              <a:t>total</a:t>
            </a:r>
            <a:r>
              <a:rPr sz="1800" u="sng" spc="10" dirty="0">
                <a:solidFill>
                  <a:srgbClr val="404040"/>
                </a:solidFill>
                <a:uFill>
                  <a:solidFill>
                    <a:srgbClr val="404040"/>
                  </a:solidFill>
                </a:uFill>
                <a:latin typeface="Calibri"/>
                <a:cs typeface="Calibri"/>
              </a:rPr>
              <a:t> </a:t>
            </a:r>
            <a:r>
              <a:rPr sz="1800" u="sng" spc="-10" dirty="0">
                <a:solidFill>
                  <a:srgbClr val="404040"/>
                </a:solidFill>
                <a:uFill>
                  <a:solidFill>
                    <a:srgbClr val="404040"/>
                  </a:solidFill>
                </a:uFill>
                <a:latin typeface="Calibri"/>
                <a:cs typeface="Calibri"/>
              </a:rPr>
              <a:t>duration</a:t>
            </a:r>
            <a:endParaRPr sz="1800">
              <a:latin typeface="Calibri"/>
              <a:cs typeface="Calibri"/>
            </a:endParaRPr>
          </a:p>
          <a:p>
            <a:pPr marL="269875" indent="-257175">
              <a:lnSpc>
                <a:spcPts val="2125"/>
              </a:lnSpc>
              <a:buFont typeface="Arial MT"/>
              <a:buChar char="•"/>
              <a:tabLst>
                <a:tab pos="269240" algn="l"/>
                <a:tab pos="269875" algn="l"/>
              </a:tabLst>
            </a:pPr>
            <a:r>
              <a:rPr sz="1800" b="1" spc="-10" dirty="0">
                <a:solidFill>
                  <a:srgbClr val="404040"/>
                </a:solidFill>
                <a:latin typeface="Calibri"/>
                <a:cs typeface="Calibri"/>
              </a:rPr>
              <a:t>Potentially</a:t>
            </a:r>
            <a:r>
              <a:rPr sz="1800" b="1" dirty="0">
                <a:solidFill>
                  <a:srgbClr val="404040"/>
                </a:solidFill>
                <a:latin typeface="Calibri"/>
                <a:cs typeface="Calibri"/>
              </a:rPr>
              <a:t> </a:t>
            </a:r>
            <a:r>
              <a:rPr sz="1800" b="1" spc="-5" dirty="0">
                <a:solidFill>
                  <a:srgbClr val="404040"/>
                </a:solidFill>
                <a:latin typeface="Calibri"/>
                <a:cs typeface="Calibri"/>
              </a:rPr>
              <a:t>underused</a:t>
            </a:r>
            <a:r>
              <a:rPr sz="1800" b="1" spc="5" dirty="0">
                <a:solidFill>
                  <a:srgbClr val="404040"/>
                </a:solidFill>
                <a:latin typeface="Calibri"/>
                <a:cs typeface="Calibri"/>
              </a:rPr>
              <a:t> </a:t>
            </a:r>
            <a:r>
              <a:rPr sz="1800" b="1" spc="-10" dirty="0">
                <a:solidFill>
                  <a:srgbClr val="404040"/>
                </a:solidFill>
                <a:latin typeface="Calibri"/>
                <a:cs typeface="Calibri"/>
              </a:rPr>
              <a:t>resources</a:t>
            </a:r>
            <a:r>
              <a:rPr sz="1800" b="1" dirty="0">
                <a:solidFill>
                  <a:srgbClr val="404040"/>
                </a:solidFill>
                <a:latin typeface="Calibri"/>
                <a:cs typeface="Calibri"/>
              </a:rPr>
              <a:t> </a:t>
            </a:r>
            <a:r>
              <a:rPr sz="1800" spc="-10" dirty="0">
                <a:solidFill>
                  <a:srgbClr val="404040"/>
                </a:solidFill>
                <a:latin typeface="Calibri"/>
                <a:cs typeface="Calibri"/>
              </a:rPr>
              <a:t>are</a:t>
            </a:r>
            <a:r>
              <a:rPr sz="1800" spc="10" dirty="0">
                <a:solidFill>
                  <a:srgbClr val="404040"/>
                </a:solidFill>
                <a:latin typeface="Calibri"/>
                <a:cs typeface="Calibri"/>
              </a:rPr>
              <a:t> </a:t>
            </a:r>
            <a:r>
              <a:rPr sz="1800" spc="-5" dirty="0">
                <a:solidFill>
                  <a:srgbClr val="404040"/>
                </a:solidFill>
                <a:latin typeface="Calibri"/>
                <a:cs typeface="Calibri"/>
              </a:rPr>
              <a:t>those</a:t>
            </a:r>
            <a:r>
              <a:rPr sz="1800" spc="15" dirty="0">
                <a:solidFill>
                  <a:srgbClr val="404040"/>
                </a:solidFill>
                <a:latin typeface="Calibri"/>
                <a:cs typeface="Calibri"/>
              </a:rPr>
              <a:t> </a:t>
            </a:r>
            <a:r>
              <a:rPr sz="1800" spc="-5" dirty="0">
                <a:solidFill>
                  <a:srgbClr val="404040"/>
                </a:solidFill>
                <a:latin typeface="Calibri"/>
                <a:cs typeface="Calibri"/>
              </a:rPr>
              <a:t>with</a:t>
            </a:r>
            <a:r>
              <a:rPr sz="1800" spc="15" dirty="0">
                <a:solidFill>
                  <a:srgbClr val="404040"/>
                </a:solidFill>
                <a:latin typeface="Calibri"/>
                <a:cs typeface="Calibri"/>
              </a:rPr>
              <a:t> </a:t>
            </a:r>
            <a:r>
              <a:rPr sz="1800" spc="-5" dirty="0">
                <a:solidFill>
                  <a:srgbClr val="404040"/>
                </a:solidFill>
                <a:latin typeface="Calibri"/>
                <a:cs typeface="Calibri"/>
              </a:rPr>
              <a:t>low</a:t>
            </a:r>
            <a:r>
              <a:rPr sz="1800" spc="5" dirty="0">
                <a:solidFill>
                  <a:srgbClr val="404040"/>
                </a:solidFill>
                <a:latin typeface="Calibri"/>
                <a:cs typeface="Calibri"/>
              </a:rPr>
              <a:t> </a:t>
            </a:r>
            <a:r>
              <a:rPr sz="1800" spc="-10" dirty="0">
                <a:solidFill>
                  <a:srgbClr val="404040"/>
                </a:solidFill>
                <a:latin typeface="Calibri"/>
                <a:cs typeface="Calibri"/>
              </a:rPr>
              <a:t>total</a:t>
            </a:r>
            <a:r>
              <a:rPr sz="1800" spc="10" dirty="0">
                <a:solidFill>
                  <a:srgbClr val="404040"/>
                </a:solidFill>
                <a:latin typeface="Calibri"/>
                <a:cs typeface="Calibri"/>
              </a:rPr>
              <a:t> </a:t>
            </a:r>
            <a:r>
              <a:rPr sz="1800" spc="-5" dirty="0">
                <a:solidFill>
                  <a:srgbClr val="404040"/>
                </a:solidFill>
                <a:latin typeface="Calibri"/>
                <a:cs typeface="Calibri"/>
              </a:rPr>
              <a:t>frequency</a:t>
            </a:r>
            <a:r>
              <a:rPr sz="1800" spc="5" dirty="0">
                <a:solidFill>
                  <a:srgbClr val="404040"/>
                </a:solidFill>
                <a:latin typeface="Calibri"/>
                <a:cs typeface="Calibri"/>
              </a:rPr>
              <a:t> </a:t>
            </a:r>
            <a:r>
              <a:rPr sz="1800" spc="-5" dirty="0">
                <a:solidFill>
                  <a:srgbClr val="404040"/>
                </a:solidFill>
                <a:latin typeface="Calibri"/>
                <a:cs typeface="Calibri"/>
              </a:rPr>
              <a:t>and/or </a:t>
            </a:r>
            <a:r>
              <a:rPr sz="1800" u="sng" spc="-5" dirty="0">
                <a:solidFill>
                  <a:srgbClr val="404040"/>
                </a:solidFill>
                <a:uFill>
                  <a:solidFill>
                    <a:srgbClr val="404040"/>
                  </a:solidFill>
                </a:uFill>
                <a:latin typeface="Calibri"/>
                <a:cs typeface="Calibri"/>
              </a:rPr>
              <a:t>low</a:t>
            </a:r>
            <a:r>
              <a:rPr sz="1800" u="sng" spc="10" dirty="0">
                <a:solidFill>
                  <a:srgbClr val="404040"/>
                </a:solidFill>
                <a:uFill>
                  <a:solidFill>
                    <a:srgbClr val="404040"/>
                  </a:solidFill>
                </a:uFill>
                <a:latin typeface="Calibri"/>
                <a:cs typeface="Calibri"/>
              </a:rPr>
              <a:t> </a:t>
            </a:r>
            <a:r>
              <a:rPr sz="1800" u="sng" spc="-10" dirty="0">
                <a:solidFill>
                  <a:srgbClr val="404040"/>
                </a:solidFill>
                <a:uFill>
                  <a:solidFill>
                    <a:srgbClr val="404040"/>
                  </a:solidFill>
                </a:uFill>
                <a:latin typeface="Calibri"/>
                <a:cs typeface="Calibri"/>
              </a:rPr>
              <a:t>total</a:t>
            </a:r>
            <a:r>
              <a:rPr sz="1800" u="sng" spc="10" dirty="0">
                <a:solidFill>
                  <a:srgbClr val="404040"/>
                </a:solidFill>
                <a:uFill>
                  <a:solidFill>
                    <a:srgbClr val="404040"/>
                  </a:solidFill>
                </a:uFill>
                <a:latin typeface="Calibri"/>
                <a:cs typeface="Calibri"/>
              </a:rPr>
              <a:t> </a:t>
            </a:r>
            <a:r>
              <a:rPr sz="1800" u="sng" spc="-10" dirty="0">
                <a:solidFill>
                  <a:srgbClr val="404040"/>
                </a:solidFill>
                <a:uFill>
                  <a:solidFill>
                    <a:srgbClr val="404040"/>
                  </a:solidFill>
                </a:uFill>
                <a:latin typeface="Calibri"/>
                <a:cs typeface="Calibri"/>
              </a:rPr>
              <a:t>duration</a:t>
            </a:r>
            <a:endParaRPr sz="1800">
              <a:latin typeface="Calibri"/>
              <a:cs typeface="Calibri"/>
            </a:endParaRPr>
          </a:p>
          <a:p>
            <a:pPr>
              <a:lnSpc>
                <a:spcPct val="100000"/>
              </a:lnSpc>
            </a:pPr>
            <a:endParaRPr sz="2200">
              <a:latin typeface="Calibri"/>
              <a:cs typeface="Calibri"/>
            </a:endParaRPr>
          </a:p>
          <a:p>
            <a:pPr marL="7764780" marR="5080">
              <a:lnSpc>
                <a:spcPct val="103800"/>
              </a:lnSpc>
              <a:spcBef>
                <a:spcPts val="1470"/>
              </a:spcBef>
            </a:pPr>
            <a:r>
              <a:rPr sz="1600" spc="-5" dirty="0">
                <a:latin typeface="Calibri"/>
                <a:cs typeface="Calibri"/>
              </a:rPr>
              <a:t>Potentially </a:t>
            </a:r>
            <a:r>
              <a:rPr sz="1600" dirty="0">
                <a:latin typeface="Calibri"/>
                <a:cs typeface="Calibri"/>
              </a:rPr>
              <a:t> </a:t>
            </a:r>
            <a:r>
              <a:rPr sz="1600" spc="5" dirty="0">
                <a:latin typeface="Calibri"/>
                <a:cs typeface="Calibri"/>
              </a:rPr>
              <a:t>underused</a:t>
            </a:r>
            <a:r>
              <a:rPr sz="1600" spc="-65" dirty="0">
                <a:latin typeface="Calibri"/>
                <a:cs typeface="Calibri"/>
              </a:rPr>
              <a:t> </a:t>
            </a:r>
            <a:r>
              <a:rPr sz="1600" dirty="0">
                <a:latin typeface="Calibri"/>
                <a:cs typeface="Calibri"/>
              </a:rPr>
              <a:t>resource</a:t>
            </a:r>
            <a:endParaRPr sz="1600">
              <a:latin typeface="Calibri"/>
              <a:cs typeface="Calibri"/>
            </a:endParaRPr>
          </a:p>
          <a:p>
            <a:pPr marL="3452495" marR="4279900" algn="ctr">
              <a:lnSpc>
                <a:spcPct val="105000"/>
              </a:lnSpc>
              <a:spcBef>
                <a:spcPts val="1420"/>
              </a:spcBef>
            </a:pPr>
            <a:r>
              <a:rPr sz="1600" spc="-5" dirty="0">
                <a:latin typeface="Calibri"/>
                <a:cs typeface="Calibri"/>
              </a:rPr>
              <a:t>Potentially </a:t>
            </a:r>
            <a:r>
              <a:rPr sz="1600" spc="5" dirty="0">
                <a:latin typeface="Calibri"/>
                <a:cs typeface="Calibri"/>
              </a:rPr>
              <a:t>overused </a:t>
            </a:r>
            <a:r>
              <a:rPr sz="1600" spc="-350" dirty="0">
                <a:latin typeface="Calibri"/>
                <a:cs typeface="Calibri"/>
              </a:rPr>
              <a:t> </a:t>
            </a:r>
            <a:r>
              <a:rPr sz="1600" dirty="0">
                <a:latin typeface="Calibri"/>
                <a:cs typeface="Calibri"/>
              </a:rPr>
              <a:t>resources</a:t>
            </a:r>
            <a:endParaRPr sz="1600">
              <a:latin typeface="Calibri"/>
              <a:cs typeface="Calibri"/>
            </a:endParaRPr>
          </a:p>
        </p:txBody>
      </p:sp>
      <p:grpSp>
        <p:nvGrpSpPr>
          <p:cNvPr id="9" name="object 9"/>
          <p:cNvGrpSpPr/>
          <p:nvPr/>
        </p:nvGrpSpPr>
        <p:grpSpPr>
          <a:xfrm>
            <a:off x="4145523" y="2804929"/>
            <a:ext cx="1733550" cy="2352040"/>
            <a:chOff x="4145523" y="2804929"/>
            <a:chExt cx="1733550" cy="2352040"/>
          </a:xfrm>
        </p:grpSpPr>
        <p:sp>
          <p:nvSpPr>
            <p:cNvPr id="10" name="object 10"/>
            <p:cNvSpPr/>
            <p:nvPr/>
          </p:nvSpPr>
          <p:spPr>
            <a:xfrm>
              <a:off x="4150286" y="3842586"/>
              <a:ext cx="692150" cy="1310005"/>
            </a:xfrm>
            <a:custGeom>
              <a:avLst/>
              <a:gdLst/>
              <a:ahLst/>
              <a:cxnLst/>
              <a:rect l="l" t="t" r="r" b="b"/>
              <a:pathLst>
                <a:path w="692150" h="1310004">
                  <a:moveTo>
                    <a:pt x="692037" y="0"/>
                  </a:moveTo>
                  <a:lnTo>
                    <a:pt x="0" y="1309378"/>
                  </a:lnTo>
                </a:path>
              </a:pathLst>
            </a:custGeom>
            <a:ln w="9525">
              <a:solidFill>
                <a:srgbClr val="000000"/>
              </a:solidFill>
            </a:ln>
          </p:spPr>
          <p:txBody>
            <a:bodyPr wrap="square" lIns="0" tIns="0" rIns="0" bIns="0" rtlCol="0"/>
            <a:lstStyle/>
            <a:p>
              <a:endParaRPr/>
            </a:p>
          </p:txBody>
        </p:sp>
        <p:sp>
          <p:nvSpPr>
            <p:cNvPr id="11" name="object 11"/>
            <p:cNvSpPr/>
            <p:nvPr/>
          </p:nvSpPr>
          <p:spPr>
            <a:xfrm>
              <a:off x="4890027" y="2809692"/>
              <a:ext cx="984250" cy="454025"/>
            </a:xfrm>
            <a:custGeom>
              <a:avLst/>
              <a:gdLst/>
              <a:ahLst/>
              <a:cxnLst/>
              <a:rect l="l" t="t" r="r" b="b"/>
              <a:pathLst>
                <a:path w="984250" h="454025">
                  <a:moveTo>
                    <a:pt x="984152" y="0"/>
                  </a:moveTo>
                  <a:lnTo>
                    <a:pt x="0" y="453731"/>
                  </a:lnTo>
                </a:path>
              </a:pathLst>
            </a:custGeom>
            <a:ln w="9525">
              <a:solidFill>
                <a:srgbClr val="000000"/>
              </a:solidFill>
            </a:ln>
          </p:spPr>
          <p:txBody>
            <a:bodyPr wrap="square" lIns="0" tIns="0" rIns="0" bIns="0" rtlCol="0"/>
            <a:lstStyle/>
            <a:p>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7534" y="699515"/>
            <a:ext cx="2646680" cy="513080"/>
          </a:xfrm>
          <a:prstGeom prst="rect">
            <a:avLst/>
          </a:prstGeom>
        </p:spPr>
        <p:txBody>
          <a:bodyPr vert="horz" wrap="square" lIns="0" tIns="12700" rIns="0" bIns="0" rtlCol="0">
            <a:spAutoFit/>
          </a:bodyPr>
          <a:lstStyle/>
          <a:p>
            <a:pPr marL="12700">
              <a:lnSpc>
                <a:spcPct val="100000"/>
              </a:lnSpc>
              <a:spcBef>
                <a:spcPts val="100"/>
              </a:spcBef>
            </a:pPr>
            <a:r>
              <a:rPr spc="-25" dirty="0"/>
              <a:t>Rework</a:t>
            </a:r>
            <a:r>
              <a:rPr spc="-65" dirty="0"/>
              <a:t> </a:t>
            </a:r>
            <a:r>
              <a:rPr spc="-5" dirty="0"/>
              <a:t>analysis</a:t>
            </a:r>
          </a:p>
        </p:txBody>
      </p:sp>
      <p:grpSp>
        <p:nvGrpSpPr>
          <p:cNvPr id="3" name="object 3"/>
          <p:cNvGrpSpPr/>
          <p:nvPr/>
        </p:nvGrpSpPr>
        <p:grpSpPr>
          <a:xfrm>
            <a:off x="8467343" y="3270503"/>
            <a:ext cx="2234565" cy="780415"/>
            <a:chOff x="8467343" y="3270503"/>
            <a:chExt cx="2234565" cy="780415"/>
          </a:xfrm>
        </p:grpSpPr>
        <p:pic>
          <p:nvPicPr>
            <p:cNvPr id="4" name="object 4"/>
            <p:cNvPicPr/>
            <p:nvPr/>
          </p:nvPicPr>
          <p:blipFill>
            <a:blip r:embed="rId2" cstate="print"/>
            <a:stretch>
              <a:fillRect/>
            </a:stretch>
          </p:blipFill>
          <p:spPr>
            <a:xfrm>
              <a:off x="8467343" y="3270503"/>
              <a:ext cx="2234183" cy="780288"/>
            </a:xfrm>
            <a:prstGeom prst="rect">
              <a:avLst/>
            </a:prstGeom>
          </p:spPr>
        </p:pic>
        <p:sp>
          <p:nvSpPr>
            <p:cNvPr id="5" name="object 5"/>
            <p:cNvSpPr/>
            <p:nvPr/>
          </p:nvSpPr>
          <p:spPr>
            <a:xfrm>
              <a:off x="8553100" y="3341063"/>
              <a:ext cx="2061845" cy="637540"/>
            </a:xfrm>
            <a:custGeom>
              <a:avLst/>
              <a:gdLst/>
              <a:ahLst/>
              <a:cxnLst/>
              <a:rect l="l" t="t" r="r" b="b"/>
              <a:pathLst>
                <a:path w="2061845" h="637539">
                  <a:moveTo>
                    <a:pt x="1955579" y="0"/>
                  </a:moveTo>
                  <a:lnTo>
                    <a:pt x="106198" y="0"/>
                  </a:lnTo>
                  <a:lnTo>
                    <a:pt x="64861" y="8345"/>
                  </a:lnTo>
                  <a:lnTo>
                    <a:pt x="31104" y="31104"/>
                  </a:lnTo>
                  <a:lnTo>
                    <a:pt x="8345" y="64861"/>
                  </a:lnTo>
                  <a:lnTo>
                    <a:pt x="0" y="106198"/>
                  </a:lnTo>
                  <a:lnTo>
                    <a:pt x="0" y="530974"/>
                  </a:lnTo>
                  <a:lnTo>
                    <a:pt x="8345" y="572311"/>
                  </a:lnTo>
                  <a:lnTo>
                    <a:pt x="31104" y="606067"/>
                  </a:lnTo>
                  <a:lnTo>
                    <a:pt x="64861" y="628826"/>
                  </a:lnTo>
                  <a:lnTo>
                    <a:pt x="106198" y="637171"/>
                  </a:lnTo>
                  <a:lnTo>
                    <a:pt x="1955579" y="637171"/>
                  </a:lnTo>
                  <a:lnTo>
                    <a:pt x="1996915" y="628826"/>
                  </a:lnTo>
                  <a:lnTo>
                    <a:pt x="2030671" y="606067"/>
                  </a:lnTo>
                  <a:lnTo>
                    <a:pt x="2053430" y="572311"/>
                  </a:lnTo>
                  <a:lnTo>
                    <a:pt x="2061776" y="530974"/>
                  </a:lnTo>
                  <a:lnTo>
                    <a:pt x="2061776" y="106198"/>
                  </a:lnTo>
                  <a:lnTo>
                    <a:pt x="2053430" y="64861"/>
                  </a:lnTo>
                  <a:lnTo>
                    <a:pt x="2030671" y="31104"/>
                  </a:lnTo>
                  <a:lnTo>
                    <a:pt x="1996915" y="8345"/>
                  </a:lnTo>
                  <a:lnTo>
                    <a:pt x="1955579" y="0"/>
                  </a:lnTo>
                  <a:close/>
                </a:path>
              </a:pathLst>
            </a:custGeom>
            <a:solidFill>
              <a:srgbClr val="F2F2F2"/>
            </a:solidFill>
          </p:spPr>
          <p:txBody>
            <a:bodyPr wrap="square" lIns="0" tIns="0" rIns="0" bIns="0" rtlCol="0"/>
            <a:lstStyle/>
            <a:p>
              <a:endParaRPr/>
            </a:p>
          </p:txBody>
        </p:sp>
      </p:grpSp>
      <p:sp>
        <p:nvSpPr>
          <p:cNvPr id="6" name="object 6"/>
          <p:cNvSpPr txBox="1"/>
          <p:nvPr/>
        </p:nvSpPr>
        <p:spPr>
          <a:xfrm>
            <a:off x="9183144" y="3511804"/>
            <a:ext cx="80010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4040"/>
                </a:solidFill>
                <a:latin typeface="Calibri"/>
                <a:cs typeface="Calibri"/>
              </a:rPr>
              <a:t>Activity</a:t>
            </a:r>
            <a:r>
              <a:rPr sz="1600" spc="-70" dirty="0">
                <a:solidFill>
                  <a:srgbClr val="404040"/>
                </a:solidFill>
                <a:latin typeface="Calibri"/>
                <a:cs typeface="Calibri"/>
              </a:rPr>
              <a:t> </a:t>
            </a:r>
            <a:r>
              <a:rPr sz="1600" dirty="0">
                <a:solidFill>
                  <a:srgbClr val="404040"/>
                </a:solidFill>
                <a:latin typeface="Calibri"/>
                <a:cs typeface="Calibri"/>
              </a:rPr>
              <a:t>2</a:t>
            </a:r>
            <a:endParaRPr sz="1600">
              <a:latin typeface="Calibri"/>
              <a:cs typeface="Calibri"/>
            </a:endParaRPr>
          </a:p>
        </p:txBody>
      </p:sp>
      <p:grpSp>
        <p:nvGrpSpPr>
          <p:cNvPr id="7" name="object 7"/>
          <p:cNvGrpSpPr/>
          <p:nvPr/>
        </p:nvGrpSpPr>
        <p:grpSpPr>
          <a:xfrm>
            <a:off x="7555992" y="4261103"/>
            <a:ext cx="2234565" cy="780415"/>
            <a:chOff x="7555992" y="4261103"/>
            <a:chExt cx="2234565" cy="780415"/>
          </a:xfrm>
        </p:grpSpPr>
        <p:pic>
          <p:nvPicPr>
            <p:cNvPr id="8" name="object 8"/>
            <p:cNvPicPr/>
            <p:nvPr/>
          </p:nvPicPr>
          <p:blipFill>
            <a:blip r:embed="rId3" cstate="print"/>
            <a:stretch>
              <a:fillRect/>
            </a:stretch>
          </p:blipFill>
          <p:spPr>
            <a:xfrm>
              <a:off x="7555992" y="4261103"/>
              <a:ext cx="2234183" cy="780288"/>
            </a:xfrm>
            <a:prstGeom prst="rect">
              <a:avLst/>
            </a:prstGeom>
          </p:spPr>
        </p:pic>
        <p:sp>
          <p:nvSpPr>
            <p:cNvPr id="9" name="object 9"/>
            <p:cNvSpPr/>
            <p:nvPr/>
          </p:nvSpPr>
          <p:spPr>
            <a:xfrm>
              <a:off x="7642130" y="4332992"/>
              <a:ext cx="2061845" cy="637540"/>
            </a:xfrm>
            <a:custGeom>
              <a:avLst/>
              <a:gdLst/>
              <a:ahLst/>
              <a:cxnLst/>
              <a:rect l="l" t="t" r="r" b="b"/>
              <a:pathLst>
                <a:path w="2061845" h="637539">
                  <a:moveTo>
                    <a:pt x="1955579" y="0"/>
                  </a:moveTo>
                  <a:lnTo>
                    <a:pt x="106198" y="0"/>
                  </a:lnTo>
                  <a:lnTo>
                    <a:pt x="64861" y="8345"/>
                  </a:lnTo>
                  <a:lnTo>
                    <a:pt x="31104" y="31105"/>
                  </a:lnTo>
                  <a:lnTo>
                    <a:pt x="8345" y="64861"/>
                  </a:lnTo>
                  <a:lnTo>
                    <a:pt x="0" y="106198"/>
                  </a:lnTo>
                  <a:lnTo>
                    <a:pt x="0" y="530974"/>
                  </a:lnTo>
                  <a:lnTo>
                    <a:pt x="8345" y="572311"/>
                  </a:lnTo>
                  <a:lnTo>
                    <a:pt x="31104" y="606067"/>
                  </a:lnTo>
                  <a:lnTo>
                    <a:pt x="64861" y="628826"/>
                  </a:lnTo>
                  <a:lnTo>
                    <a:pt x="106198" y="637171"/>
                  </a:lnTo>
                  <a:lnTo>
                    <a:pt x="1955579" y="637171"/>
                  </a:lnTo>
                  <a:lnTo>
                    <a:pt x="1996915" y="628826"/>
                  </a:lnTo>
                  <a:lnTo>
                    <a:pt x="2030671" y="606067"/>
                  </a:lnTo>
                  <a:lnTo>
                    <a:pt x="2053430" y="572311"/>
                  </a:lnTo>
                  <a:lnTo>
                    <a:pt x="2061776" y="530974"/>
                  </a:lnTo>
                  <a:lnTo>
                    <a:pt x="2061776" y="106198"/>
                  </a:lnTo>
                  <a:lnTo>
                    <a:pt x="2053430" y="64861"/>
                  </a:lnTo>
                  <a:lnTo>
                    <a:pt x="2030671" y="31105"/>
                  </a:lnTo>
                  <a:lnTo>
                    <a:pt x="1996915" y="8345"/>
                  </a:lnTo>
                  <a:lnTo>
                    <a:pt x="1955579" y="0"/>
                  </a:lnTo>
                  <a:close/>
                </a:path>
              </a:pathLst>
            </a:custGeom>
            <a:solidFill>
              <a:srgbClr val="F2F2F2"/>
            </a:solidFill>
          </p:spPr>
          <p:txBody>
            <a:bodyPr wrap="square" lIns="0" tIns="0" rIns="0" bIns="0" rtlCol="0"/>
            <a:lstStyle/>
            <a:p>
              <a:endParaRPr/>
            </a:p>
          </p:txBody>
        </p:sp>
      </p:grpSp>
      <p:sp>
        <p:nvSpPr>
          <p:cNvPr id="10" name="object 10"/>
          <p:cNvSpPr txBox="1"/>
          <p:nvPr/>
        </p:nvSpPr>
        <p:spPr>
          <a:xfrm>
            <a:off x="8272172" y="4502404"/>
            <a:ext cx="80010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4040"/>
                </a:solidFill>
                <a:latin typeface="Calibri"/>
                <a:cs typeface="Calibri"/>
              </a:rPr>
              <a:t>Activity</a:t>
            </a:r>
            <a:r>
              <a:rPr sz="1600" spc="-70" dirty="0">
                <a:solidFill>
                  <a:srgbClr val="404040"/>
                </a:solidFill>
                <a:latin typeface="Calibri"/>
                <a:cs typeface="Calibri"/>
              </a:rPr>
              <a:t> </a:t>
            </a:r>
            <a:r>
              <a:rPr sz="1600" dirty="0">
                <a:solidFill>
                  <a:srgbClr val="404040"/>
                </a:solidFill>
                <a:latin typeface="Calibri"/>
                <a:cs typeface="Calibri"/>
              </a:rPr>
              <a:t>3</a:t>
            </a:r>
            <a:endParaRPr sz="1600">
              <a:latin typeface="Calibri"/>
              <a:cs typeface="Calibri"/>
            </a:endParaRPr>
          </a:p>
        </p:txBody>
      </p:sp>
      <p:grpSp>
        <p:nvGrpSpPr>
          <p:cNvPr id="11" name="object 11"/>
          <p:cNvGrpSpPr/>
          <p:nvPr/>
        </p:nvGrpSpPr>
        <p:grpSpPr>
          <a:xfrm>
            <a:off x="7976616" y="1941576"/>
            <a:ext cx="2231390" cy="2391410"/>
            <a:chOff x="7976616" y="1941576"/>
            <a:chExt cx="2231390" cy="2391410"/>
          </a:xfrm>
        </p:grpSpPr>
        <p:sp>
          <p:nvSpPr>
            <p:cNvPr id="12" name="object 12"/>
            <p:cNvSpPr/>
            <p:nvPr/>
          </p:nvSpPr>
          <p:spPr>
            <a:xfrm>
              <a:off x="8279485" y="2652950"/>
              <a:ext cx="114300" cy="1680210"/>
            </a:xfrm>
            <a:custGeom>
              <a:avLst/>
              <a:gdLst/>
              <a:ahLst/>
              <a:cxnLst/>
              <a:rect l="l" t="t" r="r" b="b"/>
              <a:pathLst>
                <a:path w="114300" h="1680210">
                  <a:moveTo>
                    <a:pt x="38099" y="1565742"/>
                  </a:moveTo>
                  <a:lnTo>
                    <a:pt x="0" y="1565742"/>
                  </a:lnTo>
                  <a:lnTo>
                    <a:pt x="57150" y="1680042"/>
                  </a:lnTo>
                  <a:lnTo>
                    <a:pt x="104774" y="1584793"/>
                  </a:lnTo>
                  <a:lnTo>
                    <a:pt x="38100" y="1584793"/>
                  </a:lnTo>
                  <a:lnTo>
                    <a:pt x="38099" y="1565742"/>
                  </a:lnTo>
                  <a:close/>
                </a:path>
                <a:path w="114300" h="1680210">
                  <a:moveTo>
                    <a:pt x="76198" y="0"/>
                  </a:moveTo>
                  <a:lnTo>
                    <a:pt x="38098" y="0"/>
                  </a:lnTo>
                  <a:lnTo>
                    <a:pt x="38100" y="1584793"/>
                  </a:lnTo>
                  <a:lnTo>
                    <a:pt x="76200" y="1584793"/>
                  </a:lnTo>
                  <a:lnTo>
                    <a:pt x="76198" y="0"/>
                  </a:lnTo>
                  <a:close/>
                </a:path>
                <a:path w="114300" h="1680210">
                  <a:moveTo>
                    <a:pt x="114300" y="1565742"/>
                  </a:moveTo>
                  <a:lnTo>
                    <a:pt x="76199" y="1565742"/>
                  </a:lnTo>
                  <a:lnTo>
                    <a:pt x="76200" y="1584793"/>
                  </a:lnTo>
                  <a:lnTo>
                    <a:pt x="104774" y="1584793"/>
                  </a:lnTo>
                  <a:lnTo>
                    <a:pt x="114300" y="1565742"/>
                  </a:lnTo>
                  <a:close/>
                </a:path>
              </a:pathLst>
            </a:custGeom>
            <a:solidFill>
              <a:srgbClr val="72951A"/>
            </a:solidFill>
          </p:spPr>
          <p:txBody>
            <a:bodyPr wrap="square" lIns="0" tIns="0" rIns="0" bIns="0" rtlCol="0"/>
            <a:lstStyle/>
            <a:p>
              <a:endParaRPr/>
            </a:p>
          </p:txBody>
        </p:sp>
        <p:pic>
          <p:nvPicPr>
            <p:cNvPr id="13" name="object 13"/>
            <p:cNvPicPr/>
            <p:nvPr/>
          </p:nvPicPr>
          <p:blipFill>
            <a:blip r:embed="rId4" cstate="print"/>
            <a:stretch>
              <a:fillRect/>
            </a:stretch>
          </p:blipFill>
          <p:spPr>
            <a:xfrm>
              <a:off x="7976616" y="1941576"/>
              <a:ext cx="2231135" cy="780288"/>
            </a:xfrm>
            <a:prstGeom prst="rect">
              <a:avLst/>
            </a:prstGeom>
          </p:spPr>
        </p:pic>
        <p:sp>
          <p:nvSpPr>
            <p:cNvPr id="14" name="object 14"/>
            <p:cNvSpPr/>
            <p:nvPr/>
          </p:nvSpPr>
          <p:spPr>
            <a:xfrm>
              <a:off x="8061189" y="2014122"/>
              <a:ext cx="2061845" cy="637540"/>
            </a:xfrm>
            <a:custGeom>
              <a:avLst/>
              <a:gdLst/>
              <a:ahLst/>
              <a:cxnLst/>
              <a:rect l="l" t="t" r="r" b="b"/>
              <a:pathLst>
                <a:path w="2061845" h="637539">
                  <a:moveTo>
                    <a:pt x="1955579" y="0"/>
                  </a:moveTo>
                  <a:lnTo>
                    <a:pt x="106197" y="0"/>
                  </a:lnTo>
                  <a:lnTo>
                    <a:pt x="64860" y="8345"/>
                  </a:lnTo>
                  <a:lnTo>
                    <a:pt x="31104" y="31104"/>
                  </a:lnTo>
                  <a:lnTo>
                    <a:pt x="8345" y="64861"/>
                  </a:lnTo>
                  <a:lnTo>
                    <a:pt x="0" y="106198"/>
                  </a:lnTo>
                  <a:lnTo>
                    <a:pt x="0" y="530973"/>
                  </a:lnTo>
                  <a:lnTo>
                    <a:pt x="8345" y="572310"/>
                  </a:lnTo>
                  <a:lnTo>
                    <a:pt x="31104" y="606067"/>
                  </a:lnTo>
                  <a:lnTo>
                    <a:pt x="64860" y="628826"/>
                  </a:lnTo>
                  <a:lnTo>
                    <a:pt x="106197" y="637171"/>
                  </a:lnTo>
                  <a:lnTo>
                    <a:pt x="1955579" y="637171"/>
                  </a:lnTo>
                  <a:lnTo>
                    <a:pt x="1996915" y="628826"/>
                  </a:lnTo>
                  <a:lnTo>
                    <a:pt x="2030671" y="606067"/>
                  </a:lnTo>
                  <a:lnTo>
                    <a:pt x="2053430" y="572310"/>
                  </a:lnTo>
                  <a:lnTo>
                    <a:pt x="2061776" y="530973"/>
                  </a:lnTo>
                  <a:lnTo>
                    <a:pt x="2061776" y="106198"/>
                  </a:lnTo>
                  <a:lnTo>
                    <a:pt x="2053430" y="64861"/>
                  </a:lnTo>
                  <a:lnTo>
                    <a:pt x="2030671" y="31104"/>
                  </a:lnTo>
                  <a:lnTo>
                    <a:pt x="1996915" y="8345"/>
                  </a:lnTo>
                  <a:lnTo>
                    <a:pt x="1955579" y="0"/>
                  </a:lnTo>
                  <a:close/>
                </a:path>
              </a:pathLst>
            </a:custGeom>
            <a:solidFill>
              <a:srgbClr val="F2F2F2"/>
            </a:solidFill>
          </p:spPr>
          <p:txBody>
            <a:bodyPr wrap="square" lIns="0" tIns="0" rIns="0" bIns="0" rtlCol="0"/>
            <a:lstStyle/>
            <a:p>
              <a:endParaRPr/>
            </a:p>
          </p:txBody>
        </p:sp>
      </p:grpSp>
      <p:sp>
        <p:nvSpPr>
          <p:cNvPr id="15" name="object 15"/>
          <p:cNvSpPr txBox="1"/>
          <p:nvPr/>
        </p:nvSpPr>
        <p:spPr>
          <a:xfrm>
            <a:off x="386126" y="1722627"/>
            <a:ext cx="6813550" cy="1762760"/>
          </a:xfrm>
          <a:prstGeom prst="rect">
            <a:avLst/>
          </a:prstGeom>
        </p:spPr>
        <p:txBody>
          <a:bodyPr vert="horz" wrap="square" lIns="0" tIns="85725" rIns="0" bIns="0" rtlCol="0">
            <a:spAutoFit/>
          </a:bodyPr>
          <a:lstStyle/>
          <a:p>
            <a:pPr marL="12700">
              <a:lnSpc>
                <a:spcPct val="100000"/>
              </a:lnSpc>
              <a:spcBef>
                <a:spcPts val="675"/>
              </a:spcBef>
            </a:pPr>
            <a:r>
              <a:rPr sz="1600" spc="-5" dirty="0">
                <a:solidFill>
                  <a:srgbClr val="404040"/>
                </a:solidFill>
                <a:latin typeface="Calibri"/>
                <a:cs typeface="Calibri"/>
              </a:rPr>
              <a:t>Rework</a:t>
            </a:r>
            <a:r>
              <a:rPr sz="1600" spc="5" dirty="0">
                <a:solidFill>
                  <a:srgbClr val="404040"/>
                </a:solidFill>
                <a:latin typeface="Calibri"/>
                <a:cs typeface="Calibri"/>
              </a:rPr>
              <a:t> means</a:t>
            </a:r>
            <a:r>
              <a:rPr sz="1600" spc="10" dirty="0">
                <a:solidFill>
                  <a:srgbClr val="404040"/>
                </a:solidFill>
                <a:latin typeface="Calibri"/>
                <a:cs typeface="Calibri"/>
              </a:rPr>
              <a:t> </a:t>
            </a:r>
            <a:r>
              <a:rPr sz="1600" dirty="0">
                <a:solidFill>
                  <a:srgbClr val="404040"/>
                </a:solidFill>
                <a:latin typeface="Calibri"/>
                <a:cs typeface="Calibri"/>
              </a:rPr>
              <a:t>repetition</a:t>
            </a:r>
            <a:r>
              <a:rPr sz="1600" spc="10" dirty="0">
                <a:solidFill>
                  <a:srgbClr val="404040"/>
                </a:solidFill>
                <a:latin typeface="Calibri"/>
                <a:cs typeface="Calibri"/>
              </a:rPr>
              <a:t> </a:t>
            </a:r>
            <a:r>
              <a:rPr sz="1600" dirty="0">
                <a:solidFill>
                  <a:srgbClr val="404040"/>
                </a:solidFill>
                <a:latin typeface="Calibri"/>
                <a:cs typeface="Calibri"/>
              </a:rPr>
              <a:t>of</a:t>
            </a:r>
            <a:r>
              <a:rPr sz="1600" spc="10" dirty="0">
                <a:solidFill>
                  <a:srgbClr val="404040"/>
                </a:solidFill>
                <a:latin typeface="Calibri"/>
                <a:cs typeface="Calibri"/>
              </a:rPr>
              <a:t> </a:t>
            </a:r>
            <a:r>
              <a:rPr sz="1600" spc="5" dirty="0">
                <a:solidFill>
                  <a:srgbClr val="404040"/>
                </a:solidFill>
                <a:latin typeface="Calibri"/>
                <a:cs typeface="Calibri"/>
              </a:rPr>
              <a:t>activities</a:t>
            </a:r>
            <a:r>
              <a:rPr sz="1600" spc="10" dirty="0">
                <a:solidFill>
                  <a:srgbClr val="404040"/>
                </a:solidFill>
                <a:latin typeface="Calibri"/>
                <a:cs typeface="Calibri"/>
              </a:rPr>
              <a:t> </a:t>
            </a:r>
            <a:r>
              <a:rPr sz="1600" spc="5" dirty="0">
                <a:solidFill>
                  <a:srgbClr val="404040"/>
                </a:solidFill>
                <a:latin typeface="Calibri"/>
                <a:cs typeface="Calibri"/>
              </a:rPr>
              <a:t>within</a:t>
            </a:r>
            <a:r>
              <a:rPr sz="1600" spc="10" dirty="0">
                <a:solidFill>
                  <a:srgbClr val="404040"/>
                </a:solidFill>
                <a:latin typeface="Calibri"/>
                <a:cs typeface="Calibri"/>
              </a:rPr>
              <a:t> </a:t>
            </a:r>
            <a:r>
              <a:rPr sz="1600" dirty="0">
                <a:solidFill>
                  <a:srgbClr val="404040"/>
                </a:solidFill>
                <a:latin typeface="Calibri"/>
                <a:cs typeface="Calibri"/>
              </a:rPr>
              <a:t>the</a:t>
            </a:r>
            <a:r>
              <a:rPr sz="1600" spc="15" dirty="0">
                <a:solidFill>
                  <a:srgbClr val="404040"/>
                </a:solidFill>
                <a:latin typeface="Calibri"/>
                <a:cs typeface="Calibri"/>
              </a:rPr>
              <a:t> </a:t>
            </a:r>
            <a:r>
              <a:rPr sz="1600" spc="5" dirty="0">
                <a:solidFill>
                  <a:srgbClr val="404040"/>
                </a:solidFill>
                <a:latin typeface="Calibri"/>
                <a:cs typeface="Calibri"/>
              </a:rPr>
              <a:t>same</a:t>
            </a:r>
            <a:r>
              <a:rPr sz="1600" spc="15" dirty="0">
                <a:solidFill>
                  <a:srgbClr val="404040"/>
                </a:solidFill>
                <a:latin typeface="Calibri"/>
                <a:cs typeface="Calibri"/>
              </a:rPr>
              <a:t> </a:t>
            </a:r>
            <a:r>
              <a:rPr sz="1600" spc="5" dirty="0">
                <a:solidFill>
                  <a:srgbClr val="404040"/>
                </a:solidFill>
                <a:latin typeface="Calibri"/>
                <a:cs typeface="Calibri"/>
              </a:rPr>
              <a:t>case:</a:t>
            </a:r>
            <a:endParaRPr sz="1600">
              <a:latin typeface="Calibri"/>
              <a:cs typeface="Calibri"/>
            </a:endParaRPr>
          </a:p>
          <a:p>
            <a:pPr marL="681990" indent="-257175">
              <a:lnSpc>
                <a:spcPct val="100000"/>
              </a:lnSpc>
              <a:spcBef>
                <a:spcPts val="575"/>
              </a:spcBef>
              <a:buFont typeface="Wingdings"/>
              <a:buChar char=""/>
              <a:tabLst>
                <a:tab pos="681355" algn="l"/>
                <a:tab pos="681990" algn="l"/>
              </a:tabLst>
            </a:pPr>
            <a:r>
              <a:rPr sz="1600" b="1" dirty="0">
                <a:solidFill>
                  <a:srgbClr val="3D8991"/>
                </a:solidFill>
                <a:latin typeface="Calibri"/>
                <a:cs typeface="Calibri"/>
              </a:rPr>
              <a:t>Self</a:t>
            </a:r>
            <a:r>
              <a:rPr sz="1600" b="1" spc="5" dirty="0">
                <a:solidFill>
                  <a:srgbClr val="3D8991"/>
                </a:solidFill>
                <a:latin typeface="Calibri"/>
                <a:cs typeface="Calibri"/>
              </a:rPr>
              <a:t> loop: </a:t>
            </a:r>
            <a:r>
              <a:rPr sz="1600" dirty="0">
                <a:solidFill>
                  <a:srgbClr val="404040"/>
                </a:solidFill>
                <a:latin typeface="Calibri"/>
                <a:cs typeface="Calibri"/>
              </a:rPr>
              <a:t>an</a:t>
            </a:r>
            <a:r>
              <a:rPr sz="1600" spc="10" dirty="0">
                <a:solidFill>
                  <a:srgbClr val="404040"/>
                </a:solidFill>
                <a:latin typeface="Calibri"/>
                <a:cs typeface="Calibri"/>
              </a:rPr>
              <a:t> </a:t>
            </a:r>
            <a:r>
              <a:rPr sz="1600" dirty="0">
                <a:solidFill>
                  <a:srgbClr val="404040"/>
                </a:solidFill>
                <a:latin typeface="Calibri"/>
                <a:cs typeface="Calibri"/>
              </a:rPr>
              <a:t>activity</a:t>
            </a:r>
            <a:r>
              <a:rPr sz="1600" spc="15" dirty="0">
                <a:solidFill>
                  <a:srgbClr val="404040"/>
                </a:solidFill>
                <a:latin typeface="Calibri"/>
                <a:cs typeface="Calibri"/>
              </a:rPr>
              <a:t> </a:t>
            </a:r>
            <a:r>
              <a:rPr sz="1600" spc="-10" dirty="0">
                <a:solidFill>
                  <a:srgbClr val="404040"/>
                </a:solidFill>
                <a:latin typeface="Calibri"/>
                <a:cs typeface="Calibri"/>
              </a:rPr>
              <a:t>takes</a:t>
            </a:r>
            <a:r>
              <a:rPr sz="1600" spc="10" dirty="0">
                <a:solidFill>
                  <a:srgbClr val="404040"/>
                </a:solidFill>
                <a:latin typeface="Calibri"/>
                <a:cs typeface="Calibri"/>
              </a:rPr>
              <a:t> </a:t>
            </a:r>
            <a:r>
              <a:rPr sz="1600" dirty="0">
                <a:solidFill>
                  <a:srgbClr val="404040"/>
                </a:solidFill>
                <a:latin typeface="Calibri"/>
                <a:cs typeface="Calibri"/>
              </a:rPr>
              <a:t>place</a:t>
            </a:r>
            <a:r>
              <a:rPr sz="1600" spc="15" dirty="0">
                <a:solidFill>
                  <a:srgbClr val="404040"/>
                </a:solidFill>
                <a:latin typeface="Calibri"/>
                <a:cs typeface="Calibri"/>
              </a:rPr>
              <a:t> </a:t>
            </a:r>
            <a:r>
              <a:rPr sz="1600" dirty="0">
                <a:solidFill>
                  <a:srgbClr val="404040"/>
                </a:solidFill>
                <a:latin typeface="Calibri"/>
                <a:cs typeface="Calibri"/>
              </a:rPr>
              <a:t>n</a:t>
            </a:r>
            <a:r>
              <a:rPr sz="1600" spc="10" dirty="0">
                <a:solidFill>
                  <a:srgbClr val="404040"/>
                </a:solidFill>
                <a:latin typeface="Calibri"/>
                <a:cs typeface="Calibri"/>
              </a:rPr>
              <a:t> </a:t>
            </a:r>
            <a:r>
              <a:rPr sz="1600" spc="5" dirty="0">
                <a:solidFill>
                  <a:srgbClr val="404040"/>
                </a:solidFill>
                <a:latin typeface="Calibri"/>
                <a:cs typeface="Calibri"/>
              </a:rPr>
              <a:t>times</a:t>
            </a:r>
            <a:r>
              <a:rPr sz="1600" spc="15" dirty="0">
                <a:solidFill>
                  <a:srgbClr val="404040"/>
                </a:solidFill>
                <a:latin typeface="Calibri"/>
                <a:cs typeface="Calibri"/>
              </a:rPr>
              <a:t> </a:t>
            </a:r>
            <a:r>
              <a:rPr sz="1600" dirty="0">
                <a:solidFill>
                  <a:srgbClr val="404040"/>
                </a:solidFill>
                <a:latin typeface="Calibri"/>
                <a:cs typeface="Calibri"/>
              </a:rPr>
              <a:t>in</a:t>
            </a:r>
            <a:r>
              <a:rPr sz="1600" spc="10" dirty="0">
                <a:solidFill>
                  <a:srgbClr val="404040"/>
                </a:solidFill>
                <a:latin typeface="Calibri"/>
                <a:cs typeface="Calibri"/>
              </a:rPr>
              <a:t> </a:t>
            </a:r>
            <a:r>
              <a:rPr sz="1600" dirty="0">
                <a:solidFill>
                  <a:srgbClr val="404040"/>
                </a:solidFill>
                <a:latin typeface="Calibri"/>
                <a:cs typeface="Calibri"/>
              </a:rPr>
              <a:t>a</a:t>
            </a:r>
            <a:r>
              <a:rPr sz="1600" spc="5" dirty="0">
                <a:solidFill>
                  <a:srgbClr val="404040"/>
                </a:solidFill>
                <a:latin typeface="Calibri"/>
                <a:cs typeface="Calibri"/>
              </a:rPr>
              <a:t> </a:t>
            </a:r>
            <a:r>
              <a:rPr sz="1600" spc="-10" dirty="0">
                <a:solidFill>
                  <a:srgbClr val="404040"/>
                </a:solidFill>
                <a:latin typeface="Calibri"/>
                <a:cs typeface="Calibri"/>
              </a:rPr>
              <a:t>row</a:t>
            </a:r>
            <a:endParaRPr sz="1600">
              <a:latin typeface="Calibri"/>
              <a:cs typeface="Calibri"/>
            </a:endParaRPr>
          </a:p>
          <a:p>
            <a:pPr marL="681355" marR="5080" indent="-257175">
              <a:lnSpc>
                <a:spcPct val="103800"/>
              </a:lnSpc>
              <a:spcBef>
                <a:spcPts val="409"/>
              </a:spcBef>
              <a:buFont typeface="Wingdings"/>
              <a:buChar char=""/>
              <a:tabLst>
                <a:tab pos="681355" algn="l"/>
                <a:tab pos="681990" algn="l"/>
              </a:tabLst>
            </a:pPr>
            <a:r>
              <a:rPr sz="1600" b="1" spc="5" dirty="0">
                <a:solidFill>
                  <a:srgbClr val="826A47"/>
                </a:solidFill>
                <a:latin typeface="Calibri"/>
                <a:cs typeface="Calibri"/>
              </a:rPr>
              <a:t>Short loop</a:t>
            </a:r>
            <a:r>
              <a:rPr sz="1600" b="1" spc="15" dirty="0">
                <a:solidFill>
                  <a:srgbClr val="826A47"/>
                </a:solidFill>
                <a:latin typeface="Calibri"/>
                <a:cs typeface="Calibri"/>
              </a:rPr>
              <a:t> </a:t>
            </a:r>
            <a:r>
              <a:rPr sz="1600" b="1" spc="5" dirty="0">
                <a:solidFill>
                  <a:srgbClr val="826A47"/>
                </a:solidFill>
                <a:latin typeface="Calibri"/>
                <a:cs typeface="Calibri"/>
              </a:rPr>
              <a:t>(“ping-pong </a:t>
            </a:r>
            <a:r>
              <a:rPr sz="1600" b="1" dirty="0">
                <a:solidFill>
                  <a:srgbClr val="826A47"/>
                </a:solidFill>
                <a:latin typeface="Calibri"/>
                <a:cs typeface="Calibri"/>
              </a:rPr>
              <a:t>effect”):</a:t>
            </a:r>
            <a:r>
              <a:rPr sz="1600" b="1" spc="5" dirty="0">
                <a:solidFill>
                  <a:srgbClr val="826A47"/>
                </a:solidFill>
                <a:latin typeface="Calibri"/>
                <a:cs typeface="Calibri"/>
              </a:rPr>
              <a:t> </a:t>
            </a:r>
            <a:r>
              <a:rPr sz="1600" dirty="0">
                <a:solidFill>
                  <a:srgbClr val="404040"/>
                </a:solidFill>
                <a:latin typeface="Calibri"/>
                <a:cs typeface="Calibri"/>
              </a:rPr>
              <a:t>two</a:t>
            </a:r>
            <a:r>
              <a:rPr sz="1600" spc="5" dirty="0">
                <a:solidFill>
                  <a:srgbClr val="404040"/>
                </a:solidFill>
                <a:latin typeface="Calibri"/>
                <a:cs typeface="Calibri"/>
              </a:rPr>
              <a:t> activities</a:t>
            </a:r>
            <a:r>
              <a:rPr sz="1600" spc="10" dirty="0">
                <a:solidFill>
                  <a:srgbClr val="404040"/>
                </a:solidFill>
                <a:latin typeface="Calibri"/>
                <a:cs typeface="Calibri"/>
              </a:rPr>
              <a:t> </a:t>
            </a:r>
            <a:r>
              <a:rPr sz="1600" spc="-5" dirty="0">
                <a:solidFill>
                  <a:srgbClr val="404040"/>
                </a:solidFill>
                <a:latin typeface="Calibri"/>
                <a:cs typeface="Calibri"/>
              </a:rPr>
              <a:t>are</a:t>
            </a:r>
            <a:r>
              <a:rPr sz="1600" spc="15" dirty="0">
                <a:solidFill>
                  <a:srgbClr val="404040"/>
                </a:solidFill>
                <a:latin typeface="Calibri"/>
                <a:cs typeface="Calibri"/>
              </a:rPr>
              <a:t> </a:t>
            </a:r>
            <a:r>
              <a:rPr sz="1600" dirty="0">
                <a:solidFill>
                  <a:srgbClr val="404040"/>
                </a:solidFill>
                <a:latin typeface="Calibri"/>
                <a:cs typeface="Calibri"/>
              </a:rPr>
              <a:t>repeated</a:t>
            </a:r>
            <a:r>
              <a:rPr sz="1600" spc="10" dirty="0">
                <a:solidFill>
                  <a:srgbClr val="404040"/>
                </a:solidFill>
                <a:latin typeface="Calibri"/>
                <a:cs typeface="Calibri"/>
              </a:rPr>
              <a:t> </a:t>
            </a:r>
            <a:r>
              <a:rPr sz="1600" dirty="0">
                <a:solidFill>
                  <a:srgbClr val="404040"/>
                </a:solidFill>
                <a:latin typeface="Calibri"/>
                <a:cs typeface="Calibri"/>
              </a:rPr>
              <a:t>one</a:t>
            </a:r>
            <a:r>
              <a:rPr sz="1600" spc="15" dirty="0">
                <a:solidFill>
                  <a:srgbClr val="404040"/>
                </a:solidFill>
                <a:latin typeface="Calibri"/>
                <a:cs typeface="Calibri"/>
              </a:rPr>
              <a:t> </a:t>
            </a:r>
            <a:r>
              <a:rPr sz="1600" dirty="0">
                <a:solidFill>
                  <a:srgbClr val="404040"/>
                </a:solidFill>
                <a:latin typeface="Calibri"/>
                <a:cs typeface="Calibri"/>
              </a:rPr>
              <a:t>after</a:t>
            </a:r>
            <a:r>
              <a:rPr sz="1600" spc="5" dirty="0">
                <a:solidFill>
                  <a:srgbClr val="404040"/>
                </a:solidFill>
                <a:latin typeface="Calibri"/>
                <a:cs typeface="Calibri"/>
              </a:rPr>
              <a:t> </a:t>
            </a:r>
            <a:r>
              <a:rPr sz="1600" dirty="0">
                <a:solidFill>
                  <a:srgbClr val="404040"/>
                </a:solidFill>
                <a:latin typeface="Calibri"/>
                <a:cs typeface="Calibri"/>
              </a:rPr>
              <a:t>the </a:t>
            </a:r>
            <a:r>
              <a:rPr sz="1600" spc="-350" dirty="0">
                <a:solidFill>
                  <a:srgbClr val="404040"/>
                </a:solidFill>
                <a:latin typeface="Calibri"/>
                <a:cs typeface="Calibri"/>
              </a:rPr>
              <a:t> </a:t>
            </a:r>
            <a:r>
              <a:rPr sz="1600" spc="-25" dirty="0">
                <a:solidFill>
                  <a:srgbClr val="404040"/>
                </a:solidFill>
                <a:latin typeface="Calibri"/>
                <a:cs typeface="Calibri"/>
              </a:rPr>
              <a:t>other.</a:t>
            </a:r>
            <a:r>
              <a:rPr sz="1600" dirty="0">
                <a:solidFill>
                  <a:srgbClr val="404040"/>
                </a:solidFill>
                <a:latin typeface="Calibri"/>
                <a:cs typeface="Calibri"/>
              </a:rPr>
              <a:t> Note:</a:t>
            </a:r>
            <a:r>
              <a:rPr sz="1600" spc="10" dirty="0">
                <a:solidFill>
                  <a:srgbClr val="404040"/>
                </a:solidFill>
                <a:latin typeface="Calibri"/>
                <a:cs typeface="Calibri"/>
              </a:rPr>
              <a:t> </a:t>
            </a:r>
            <a:r>
              <a:rPr sz="1600" u="sng" dirty="0">
                <a:solidFill>
                  <a:srgbClr val="404040"/>
                </a:solidFill>
                <a:uFill>
                  <a:solidFill>
                    <a:srgbClr val="404040"/>
                  </a:solidFill>
                </a:uFill>
                <a:latin typeface="Calibri"/>
                <a:cs typeface="Calibri"/>
              </a:rPr>
              <a:t>this</a:t>
            </a:r>
            <a:r>
              <a:rPr sz="1600" u="sng" spc="10"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may</a:t>
            </a:r>
            <a:r>
              <a:rPr sz="1600" u="sng" spc="10" dirty="0">
                <a:solidFill>
                  <a:srgbClr val="404040"/>
                </a:solidFill>
                <a:uFill>
                  <a:solidFill>
                    <a:srgbClr val="404040"/>
                  </a:solidFill>
                </a:uFill>
                <a:latin typeface="Calibri"/>
                <a:cs typeface="Calibri"/>
              </a:rPr>
              <a:t> </a:t>
            </a:r>
            <a:r>
              <a:rPr sz="1600" u="sng" dirty="0">
                <a:solidFill>
                  <a:srgbClr val="404040"/>
                </a:solidFill>
                <a:uFill>
                  <a:solidFill>
                    <a:srgbClr val="404040"/>
                  </a:solidFill>
                </a:uFill>
                <a:latin typeface="Calibri"/>
                <a:cs typeface="Calibri"/>
              </a:rPr>
              <a:t>be</a:t>
            </a:r>
            <a:r>
              <a:rPr sz="1600" u="sng" spc="15" dirty="0">
                <a:solidFill>
                  <a:srgbClr val="404040"/>
                </a:solidFill>
                <a:uFill>
                  <a:solidFill>
                    <a:srgbClr val="404040"/>
                  </a:solidFill>
                </a:uFill>
                <a:latin typeface="Calibri"/>
                <a:cs typeface="Calibri"/>
              </a:rPr>
              <a:t> </a:t>
            </a:r>
            <a:r>
              <a:rPr sz="1600" u="sng" dirty="0">
                <a:solidFill>
                  <a:srgbClr val="404040"/>
                </a:solidFill>
                <a:uFill>
                  <a:solidFill>
                    <a:srgbClr val="404040"/>
                  </a:solidFill>
                </a:uFill>
                <a:latin typeface="Calibri"/>
                <a:cs typeface="Calibri"/>
              </a:rPr>
              <a:t>confused</a:t>
            </a:r>
            <a:r>
              <a:rPr sz="1600" u="sng" spc="10"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with </a:t>
            </a:r>
            <a:r>
              <a:rPr sz="1600" i="1" u="sng" spc="5" dirty="0">
                <a:solidFill>
                  <a:srgbClr val="404040"/>
                </a:solidFill>
                <a:uFill>
                  <a:solidFill>
                    <a:srgbClr val="404040"/>
                  </a:solidFill>
                </a:uFill>
                <a:latin typeface="Calibri"/>
                <a:cs typeface="Calibri"/>
              </a:rPr>
              <a:t>parallelism</a:t>
            </a:r>
            <a:endParaRPr sz="1600">
              <a:latin typeface="Calibri"/>
              <a:cs typeface="Calibri"/>
            </a:endParaRPr>
          </a:p>
          <a:p>
            <a:pPr marL="681355" marR="54610" indent="-257175">
              <a:lnSpc>
                <a:spcPts val="1900"/>
              </a:lnSpc>
              <a:spcBef>
                <a:spcPts val="560"/>
              </a:spcBef>
              <a:buFont typeface="Wingdings"/>
              <a:buChar char=""/>
              <a:tabLst>
                <a:tab pos="681355" algn="l"/>
                <a:tab pos="681990" algn="l"/>
              </a:tabLst>
            </a:pPr>
            <a:r>
              <a:rPr sz="1600" b="1" dirty="0">
                <a:solidFill>
                  <a:srgbClr val="72951A"/>
                </a:solidFill>
                <a:latin typeface="Calibri"/>
                <a:cs typeface="Calibri"/>
              </a:rPr>
              <a:t>Indirect</a:t>
            </a:r>
            <a:r>
              <a:rPr sz="1600" b="1" spc="5" dirty="0">
                <a:solidFill>
                  <a:srgbClr val="72951A"/>
                </a:solidFill>
                <a:latin typeface="Calibri"/>
                <a:cs typeface="Calibri"/>
              </a:rPr>
              <a:t> </a:t>
            </a:r>
            <a:r>
              <a:rPr sz="1600" b="1" dirty="0">
                <a:solidFill>
                  <a:srgbClr val="72951A"/>
                </a:solidFill>
                <a:latin typeface="Calibri"/>
                <a:cs typeface="Calibri"/>
              </a:rPr>
              <a:t>repetition</a:t>
            </a:r>
            <a:r>
              <a:rPr sz="1600" b="1" spc="20" dirty="0">
                <a:solidFill>
                  <a:srgbClr val="72951A"/>
                </a:solidFill>
                <a:latin typeface="Calibri"/>
                <a:cs typeface="Calibri"/>
              </a:rPr>
              <a:t> </a:t>
            </a:r>
            <a:r>
              <a:rPr sz="1600" b="1" spc="5" dirty="0">
                <a:solidFill>
                  <a:srgbClr val="72951A"/>
                </a:solidFill>
                <a:latin typeface="Calibri"/>
                <a:cs typeface="Calibri"/>
              </a:rPr>
              <a:t>(loop):</a:t>
            </a:r>
            <a:r>
              <a:rPr sz="1600" b="1" dirty="0">
                <a:solidFill>
                  <a:srgbClr val="72951A"/>
                </a:solidFill>
                <a:latin typeface="Calibri"/>
                <a:cs typeface="Calibri"/>
              </a:rPr>
              <a:t> </a:t>
            </a:r>
            <a:r>
              <a:rPr sz="1600" dirty="0">
                <a:solidFill>
                  <a:srgbClr val="404040"/>
                </a:solidFill>
                <a:latin typeface="Calibri"/>
                <a:cs typeface="Calibri"/>
              </a:rPr>
              <a:t>several</a:t>
            </a:r>
            <a:r>
              <a:rPr sz="1600" spc="10" dirty="0">
                <a:solidFill>
                  <a:srgbClr val="404040"/>
                </a:solidFill>
                <a:latin typeface="Calibri"/>
                <a:cs typeface="Calibri"/>
              </a:rPr>
              <a:t> </a:t>
            </a:r>
            <a:r>
              <a:rPr sz="1600" spc="5" dirty="0">
                <a:solidFill>
                  <a:srgbClr val="404040"/>
                </a:solidFill>
                <a:latin typeface="Calibri"/>
                <a:cs typeface="Calibri"/>
              </a:rPr>
              <a:t>activities</a:t>
            </a:r>
            <a:r>
              <a:rPr sz="1600" spc="15" dirty="0">
                <a:solidFill>
                  <a:srgbClr val="404040"/>
                </a:solidFill>
                <a:latin typeface="Calibri"/>
                <a:cs typeface="Calibri"/>
              </a:rPr>
              <a:t> </a:t>
            </a:r>
            <a:r>
              <a:rPr sz="1600" spc="-5" dirty="0">
                <a:solidFill>
                  <a:srgbClr val="404040"/>
                </a:solidFill>
                <a:latin typeface="Calibri"/>
                <a:cs typeface="Calibri"/>
              </a:rPr>
              <a:t>are</a:t>
            </a:r>
            <a:r>
              <a:rPr sz="1600" spc="15" dirty="0">
                <a:solidFill>
                  <a:srgbClr val="404040"/>
                </a:solidFill>
                <a:latin typeface="Calibri"/>
                <a:cs typeface="Calibri"/>
              </a:rPr>
              <a:t> </a:t>
            </a:r>
            <a:r>
              <a:rPr sz="1600" spc="-5" dirty="0">
                <a:solidFill>
                  <a:srgbClr val="404040"/>
                </a:solidFill>
                <a:latin typeface="Calibri"/>
                <a:cs typeface="Calibri"/>
              </a:rPr>
              <a:t>executed</a:t>
            </a:r>
            <a:r>
              <a:rPr sz="1600" spc="15" dirty="0">
                <a:solidFill>
                  <a:srgbClr val="404040"/>
                </a:solidFill>
                <a:latin typeface="Calibri"/>
                <a:cs typeface="Calibri"/>
              </a:rPr>
              <a:t> </a:t>
            </a:r>
            <a:r>
              <a:rPr sz="1600" dirty="0">
                <a:solidFill>
                  <a:srgbClr val="404040"/>
                </a:solidFill>
                <a:latin typeface="Calibri"/>
                <a:cs typeface="Calibri"/>
              </a:rPr>
              <a:t>several</a:t>
            </a:r>
            <a:r>
              <a:rPr sz="1600" spc="10" dirty="0">
                <a:solidFill>
                  <a:srgbClr val="404040"/>
                </a:solidFill>
                <a:latin typeface="Calibri"/>
                <a:cs typeface="Calibri"/>
              </a:rPr>
              <a:t> </a:t>
            </a:r>
            <a:r>
              <a:rPr sz="1600" spc="5" dirty="0">
                <a:solidFill>
                  <a:srgbClr val="404040"/>
                </a:solidFill>
                <a:latin typeface="Calibri"/>
                <a:cs typeface="Calibri"/>
              </a:rPr>
              <a:t>times</a:t>
            </a:r>
            <a:r>
              <a:rPr sz="1600" spc="10" dirty="0">
                <a:solidFill>
                  <a:srgbClr val="404040"/>
                </a:solidFill>
                <a:latin typeface="Calibri"/>
                <a:cs typeface="Calibri"/>
              </a:rPr>
              <a:t> </a:t>
            </a:r>
            <a:r>
              <a:rPr sz="1600" dirty="0">
                <a:solidFill>
                  <a:srgbClr val="404040"/>
                </a:solidFill>
                <a:latin typeface="Calibri"/>
                <a:cs typeface="Calibri"/>
              </a:rPr>
              <a:t>in </a:t>
            </a:r>
            <a:r>
              <a:rPr sz="1600" spc="-345" dirty="0">
                <a:solidFill>
                  <a:srgbClr val="404040"/>
                </a:solidFill>
                <a:latin typeface="Calibri"/>
                <a:cs typeface="Calibri"/>
              </a:rPr>
              <a:t> </a:t>
            </a:r>
            <a:r>
              <a:rPr sz="1600" spc="5" dirty="0">
                <a:solidFill>
                  <a:srgbClr val="404040"/>
                </a:solidFill>
                <a:latin typeface="Calibri"/>
                <a:cs typeface="Calibri"/>
              </a:rPr>
              <a:t>sequence.</a:t>
            </a:r>
            <a:endParaRPr sz="1600">
              <a:latin typeface="Calibri"/>
              <a:cs typeface="Calibri"/>
            </a:endParaRPr>
          </a:p>
        </p:txBody>
      </p:sp>
      <p:sp>
        <p:nvSpPr>
          <p:cNvPr id="16" name="object 16"/>
          <p:cNvSpPr txBox="1"/>
          <p:nvPr/>
        </p:nvSpPr>
        <p:spPr>
          <a:xfrm>
            <a:off x="386126" y="3767836"/>
            <a:ext cx="6788784" cy="1838960"/>
          </a:xfrm>
          <a:prstGeom prst="rect">
            <a:avLst/>
          </a:prstGeom>
        </p:spPr>
        <p:txBody>
          <a:bodyPr vert="horz" wrap="square" lIns="0" tIns="85725" rIns="0" bIns="0" rtlCol="0">
            <a:spAutoFit/>
          </a:bodyPr>
          <a:lstStyle/>
          <a:p>
            <a:pPr marL="12700">
              <a:lnSpc>
                <a:spcPct val="100000"/>
              </a:lnSpc>
              <a:spcBef>
                <a:spcPts val="675"/>
              </a:spcBef>
            </a:pPr>
            <a:r>
              <a:rPr sz="1600" spc="-70" dirty="0">
                <a:solidFill>
                  <a:srgbClr val="404040"/>
                </a:solidFill>
                <a:latin typeface="Calibri"/>
                <a:cs typeface="Calibri"/>
              </a:rPr>
              <a:t>To</a:t>
            </a:r>
            <a:r>
              <a:rPr sz="1600" spc="5" dirty="0">
                <a:solidFill>
                  <a:srgbClr val="404040"/>
                </a:solidFill>
                <a:latin typeface="Calibri"/>
                <a:cs typeface="Calibri"/>
              </a:rPr>
              <a:t> </a:t>
            </a:r>
            <a:r>
              <a:rPr sz="1600" spc="-5" dirty="0">
                <a:solidFill>
                  <a:srgbClr val="404040"/>
                </a:solidFill>
                <a:latin typeface="Calibri"/>
                <a:cs typeface="Calibri"/>
              </a:rPr>
              <a:t>analyze</a:t>
            </a:r>
            <a:r>
              <a:rPr sz="1600" spc="20" dirty="0">
                <a:solidFill>
                  <a:srgbClr val="404040"/>
                </a:solidFill>
                <a:latin typeface="Calibri"/>
                <a:cs typeface="Calibri"/>
              </a:rPr>
              <a:t> </a:t>
            </a:r>
            <a:r>
              <a:rPr sz="1600" dirty="0">
                <a:solidFill>
                  <a:srgbClr val="404040"/>
                </a:solidFill>
                <a:latin typeface="Calibri"/>
                <a:cs typeface="Calibri"/>
              </a:rPr>
              <a:t>repetitions,</a:t>
            </a:r>
            <a:r>
              <a:rPr sz="1600" spc="5" dirty="0">
                <a:solidFill>
                  <a:srgbClr val="404040"/>
                </a:solidFill>
                <a:latin typeface="Calibri"/>
                <a:cs typeface="Calibri"/>
              </a:rPr>
              <a:t> </a:t>
            </a:r>
            <a:r>
              <a:rPr sz="1600" dirty="0">
                <a:solidFill>
                  <a:srgbClr val="404040"/>
                </a:solidFill>
                <a:latin typeface="Calibri"/>
                <a:cs typeface="Calibri"/>
              </a:rPr>
              <a:t>one</a:t>
            </a:r>
            <a:r>
              <a:rPr sz="1600" spc="20" dirty="0">
                <a:solidFill>
                  <a:srgbClr val="404040"/>
                </a:solidFill>
                <a:latin typeface="Calibri"/>
                <a:cs typeface="Calibri"/>
              </a:rPr>
              <a:t> </a:t>
            </a:r>
            <a:r>
              <a:rPr sz="1600" dirty="0">
                <a:solidFill>
                  <a:srgbClr val="404040"/>
                </a:solidFill>
                <a:latin typeface="Calibri"/>
                <a:cs typeface="Calibri"/>
              </a:rPr>
              <a:t>can</a:t>
            </a:r>
            <a:r>
              <a:rPr sz="1600" spc="15" dirty="0">
                <a:solidFill>
                  <a:srgbClr val="404040"/>
                </a:solidFill>
                <a:latin typeface="Calibri"/>
                <a:cs typeface="Calibri"/>
              </a:rPr>
              <a:t> </a:t>
            </a:r>
            <a:r>
              <a:rPr sz="1600" dirty="0">
                <a:solidFill>
                  <a:srgbClr val="404040"/>
                </a:solidFill>
                <a:latin typeface="Calibri"/>
                <a:cs typeface="Calibri"/>
              </a:rPr>
              <a:t>answer</a:t>
            </a:r>
            <a:r>
              <a:rPr sz="1600" spc="10" dirty="0">
                <a:solidFill>
                  <a:srgbClr val="404040"/>
                </a:solidFill>
                <a:latin typeface="Calibri"/>
                <a:cs typeface="Calibri"/>
              </a:rPr>
              <a:t> </a:t>
            </a:r>
            <a:r>
              <a:rPr sz="1600" dirty="0">
                <a:solidFill>
                  <a:srgbClr val="404040"/>
                </a:solidFill>
                <a:latin typeface="Calibri"/>
                <a:cs typeface="Calibri"/>
              </a:rPr>
              <a:t>the</a:t>
            </a:r>
            <a:r>
              <a:rPr sz="1600" spc="15" dirty="0">
                <a:solidFill>
                  <a:srgbClr val="404040"/>
                </a:solidFill>
                <a:latin typeface="Calibri"/>
                <a:cs typeface="Calibri"/>
              </a:rPr>
              <a:t> </a:t>
            </a:r>
            <a:r>
              <a:rPr sz="1600" dirty="0">
                <a:solidFill>
                  <a:srgbClr val="404040"/>
                </a:solidFill>
                <a:latin typeface="Calibri"/>
                <a:cs typeface="Calibri"/>
              </a:rPr>
              <a:t>following</a:t>
            </a:r>
            <a:r>
              <a:rPr sz="1600" spc="15" dirty="0">
                <a:solidFill>
                  <a:srgbClr val="404040"/>
                </a:solidFill>
                <a:latin typeface="Calibri"/>
                <a:cs typeface="Calibri"/>
              </a:rPr>
              <a:t> </a:t>
            </a:r>
            <a:r>
              <a:rPr sz="1600" dirty="0">
                <a:solidFill>
                  <a:srgbClr val="404040"/>
                </a:solidFill>
                <a:latin typeface="Calibri"/>
                <a:cs typeface="Calibri"/>
              </a:rPr>
              <a:t>questions:</a:t>
            </a:r>
            <a:endParaRPr sz="1600">
              <a:latin typeface="Calibri"/>
              <a:cs typeface="Calibri"/>
            </a:endParaRPr>
          </a:p>
          <a:p>
            <a:pPr marL="493395" indent="-317500">
              <a:lnSpc>
                <a:spcPct val="100000"/>
              </a:lnSpc>
              <a:spcBef>
                <a:spcPts val="575"/>
              </a:spcBef>
              <a:buAutoNum type="arabicParenBoth"/>
              <a:tabLst>
                <a:tab pos="493395" algn="l"/>
              </a:tabLst>
            </a:pPr>
            <a:r>
              <a:rPr sz="1600" dirty="0">
                <a:solidFill>
                  <a:srgbClr val="404040"/>
                </a:solidFill>
                <a:latin typeface="Calibri"/>
                <a:cs typeface="Calibri"/>
              </a:rPr>
              <a:t>What</a:t>
            </a:r>
            <a:r>
              <a:rPr sz="1600" spc="-5" dirty="0">
                <a:solidFill>
                  <a:srgbClr val="404040"/>
                </a:solidFill>
                <a:latin typeface="Calibri"/>
                <a:cs typeface="Calibri"/>
              </a:rPr>
              <a:t> </a:t>
            </a:r>
            <a:r>
              <a:rPr sz="1600" dirty="0">
                <a:solidFill>
                  <a:srgbClr val="404040"/>
                </a:solidFill>
                <a:latin typeface="Calibri"/>
                <a:cs typeface="Calibri"/>
              </a:rPr>
              <a:t>type</a:t>
            </a:r>
            <a:r>
              <a:rPr sz="1600" spc="10" dirty="0">
                <a:solidFill>
                  <a:srgbClr val="404040"/>
                </a:solidFill>
                <a:latin typeface="Calibri"/>
                <a:cs typeface="Calibri"/>
              </a:rPr>
              <a:t> </a:t>
            </a:r>
            <a:r>
              <a:rPr sz="1600" dirty="0">
                <a:solidFill>
                  <a:srgbClr val="404040"/>
                </a:solidFill>
                <a:latin typeface="Calibri"/>
                <a:cs typeface="Calibri"/>
              </a:rPr>
              <a:t>of</a:t>
            </a:r>
            <a:r>
              <a:rPr sz="1600" spc="5" dirty="0">
                <a:solidFill>
                  <a:srgbClr val="404040"/>
                </a:solidFill>
                <a:latin typeface="Calibri"/>
                <a:cs typeface="Calibri"/>
              </a:rPr>
              <a:t> </a:t>
            </a:r>
            <a:r>
              <a:rPr sz="1600" dirty="0">
                <a:solidFill>
                  <a:srgbClr val="404040"/>
                </a:solidFill>
                <a:latin typeface="Calibri"/>
                <a:cs typeface="Calibri"/>
              </a:rPr>
              <a:t>repetition</a:t>
            </a:r>
            <a:r>
              <a:rPr sz="1600" spc="5" dirty="0">
                <a:solidFill>
                  <a:srgbClr val="404040"/>
                </a:solidFill>
                <a:latin typeface="Calibri"/>
                <a:cs typeface="Calibri"/>
              </a:rPr>
              <a:t> </a:t>
            </a:r>
            <a:r>
              <a:rPr sz="1600" dirty="0">
                <a:solidFill>
                  <a:srgbClr val="404040"/>
                </a:solidFill>
                <a:latin typeface="Calibri"/>
                <a:cs typeface="Calibri"/>
              </a:rPr>
              <a:t>is</a:t>
            </a:r>
            <a:r>
              <a:rPr sz="1600" spc="5" dirty="0">
                <a:solidFill>
                  <a:srgbClr val="404040"/>
                </a:solidFill>
                <a:latin typeface="Calibri"/>
                <a:cs typeface="Calibri"/>
              </a:rPr>
              <a:t> </a:t>
            </a:r>
            <a:r>
              <a:rPr sz="1600" dirty="0">
                <a:solidFill>
                  <a:srgbClr val="404040"/>
                </a:solidFill>
                <a:latin typeface="Calibri"/>
                <a:cs typeface="Calibri"/>
              </a:rPr>
              <a:t>present?</a:t>
            </a:r>
            <a:endParaRPr sz="1600">
              <a:latin typeface="Calibri"/>
              <a:cs typeface="Calibri"/>
            </a:endParaRPr>
          </a:p>
          <a:p>
            <a:pPr marL="493395" indent="-317500">
              <a:lnSpc>
                <a:spcPct val="100000"/>
              </a:lnSpc>
              <a:spcBef>
                <a:spcPts val="480"/>
              </a:spcBef>
              <a:buAutoNum type="arabicParenBoth"/>
              <a:tabLst>
                <a:tab pos="493395" algn="l"/>
              </a:tabLst>
            </a:pPr>
            <a:r>
              <a:rPr sz="1600" dirty="0">
                <a:solidFill>
                  <a:srgbClr val="404040"/>
                </a:solidFill>
                <a:latin typeface="Calibri"/>
                <a:cs typeface="Calibri"/>
              </a:rPr>
              <a:t>How</a:t>
            </a:r>
            <a:r>
              <a:rPr sz="1600" spc="20" dirty="0">
                <a:solidFill>
                  <a:srgbClr val="404040"/>
                </a:solidFill>
                <a:latin typeface="Calibri"/>
                <a:cs typeface="Calibri"/>
              </a:rPr>
              <a:t> </a:t>
            </a:r>
            <a:r>
              <a:rPr sz="1600" dirty="0">
                <a:solidFill>
                  <a:srgbClr val="404040"/>
                </a:solidFill>
                <a:latin typeface="Calibri"/>
                <a:cs typeface="Calibri"/>
              </a:rPr>
              <a:t>often</a:t>
            </a:r>
            <a:r>
              <a:rPr sz="1600" spc="10" dirty="0">
                <a:solidFill>
                  <a:srgbClr val="404040"/>
                </a:solidFill>
                <a:latin typeface="Calibri"/>
                <a:cs typeface="Calibri"/>
              </a:rPr>
              <a:t> </a:t>
            </a:r>
            <a:r>
              <a:rPr sz="1600" dirty="0">
                <a:solidFill>
                  <a:srgbClr val="404040"/>
                </a:solidFill>
                <a:latin typeface="Calibri"/>
                <a:cs typeface="Calibri"/>
              </a:rPr>
              <a:t>is</a:t>
            </a:r>
            <a:r>
              <a:rPr sz="1600" spc="10" dirty="0">
                <a:solidFill>
                  <a:srgbClr val="404040"/>
                </a:solidFill>
                <a:latin typeface="Calibri"/>
                <a:cs typeface="Calibri"/>
              </a:rPr>
              <a:t> </a:t>
            </a:r>
            <a:r>
              <a:rPr sz="1600" dirty="0">
                <a:solidFill>
                  <a:srgbClr val="404040"/>
                </a:solidFill>
                <a:latin typeface="Calibri"/>
                <a:cs typeface="Calibri"/>
              </a:rPr>
              <a:t>an</a:t>
            </a:r>
            <a:r>
              <a:rPr sz="1600" spc="5" dirty="0">
                <a:solidFill>
                  <a:srgbClr val="404040"/>
                </a:solidFill>
                <a:latin typeface="Calibri"/>
                <a:cs typeface="Calibri"/>
              </a:rPr>
              <a:t> </a:t>
            </a:r>
            <a:r>
              <a:rPr sz="1600" dirty="0">
                <a:solidFill>
                  <a:srgbClr val="404040"/>
                </a:solidFill>
                <a:latin typeface="Calibri"/>
                <a:cs typeface="Calibri"/>
              </a:rPr>
              <a:t>activity</a:t>
            </a:r>
            <a:r>
              <a:rPr sz="1600" spc="10" dirty="0">
                <a:solidFill>
                  <a:srgbClr val="404040"/>
                </a:solidFill>
                <a:latin typeface="Calibri"/>
                <a:cs typeface="Calibri"/>
              </a:rPr>
              <a:t> </a:t>
            </a:r>
            <a:r>
              <a:rPr sz="1600" dirty="0">
                <a:solidFill>
                  <a:srgbClr val="404040"/>
                </a:solidFill>
                <a:latin typeface="Calibri"/>
                <a:cs typeface="Calibri"/>
              </a:rPr>
              <a:t>/</a:t>
            </a:r>
            <a:r>
              <a:rPr sz="1600" spc="10" dirty="0">
                <a:solidFill>
                  <a:srgbClr val="404040"/>
                </a:solidFill>
                <a:latin typeface="Calibri"/>
                <a:cs typeface="Calibri"/>
              </a:rPr>
              <a:t> </a:t>
            </a:r>
            <a:r>
              <a:rPr sz="1600" spc="5" dirty="0">
                <a:solidFill>
                  <a:srgbClr val="404040"/>
                </a:solidFill>
                <a:latin typeface="Calibri"/>
                <a:cs typeface="Calibri"/>
              </a:rPr>
              <a:t>series</a:t>
            </a:r>
            <a:r>
              <a:rPr sz="1600" spc="10" dirty="0">
                <a:solidFill>
                  <a:srgbClr val="404040"/>
                </a:solidFill>
                <a:latin typeface="Calibri"/>
                <a:cs typeface="Calibri"/>
              </a:rPr>
              <a:t> </a:t>
            </a:r>
            <a:r>
              <a:rPr sz="1600" dirty="0">
                <a:solidFill>
                  <a:srgbClr val="404040"/>
                </a:solidFill>
                <a:latin typeface="Calibri"/>
                <a:cs typeface="Calibri"/>
              </a:rPr>
              <a:t>of</a:t>
            </a:r>
            <a:r>
              <a:rPr sz="1600" spc="10" dirty="0">
                <a:solidFill>
                  <a:srgbClr val="404040"/>
                </a:solidFill>
                <a:latin typeface="Calibri"/>
                <a:cs typeface="Calibri"/>
              </a:rPr>
              <a:t> </a:t>
            </a:r>
            <a:r>
              <a:rPr sz="1600" spc="5" dirty="0">
                <a:solidFill>
                  <a:srgbClr val="404040"/>
                </a:solidFill>
                <a:latin typeface="Calibri"/>
                <a:cs typeface="Calibri"/>
              </a:rPr>
              <a:t>activities</a:t>
            </a:r>
            <a:r>
              <a:rPr sz="1600" spc="10" dirty="0">
                <a:solidFill>
                  <a:srgbClr val="404040"/>
                </a:solidFill>
                <a:latin typeface="Calibri"/>
                <a:cs typeface="Calibri"/>
              </a:rPr>
              <a:t> </a:t>
            </a:r>
            <a:r>
              <a:rPr sz="1600" dirty="0">
                <a:solidFill>
                  <a:srgbClr val="404040"/>
                </a:solidFill>
                <a:latin typeface="Calibri"/>
                <a:cs typeface="Calibri"/>
              </a:rPr>
              <a:t>repeated?</a:t>
            </a:r>
            <a:endParaRPr sz="1600">
              <a:latin typeface="Calibri"/>
              <a:cs typeface="Calibri"/>
            </a:endParaRPr>
          </a:p>
          <a:p>
            <a:pPr marL="493395" indent="-317500">
              <a:lnSpc>
                <a:spcPct val="100000"/>
              </a:lnSpc>
              <a:spcBef>
                <a:spcPts val="575"/>
              </a:spcBef>
              <a:buAutoNum type="arabicParenBoth"/>
              <a:tabLst>
                <a:tab pos="493395" algn="l"/>
              </a:tabLst>
            </a:pPr>
            <a:r>
              <a:rPr sz="1600" dirty="0">
                <a:solidFill>
                  <a:srgbClr val="404040"/>
                </a:solidFill>
                <a:latin typeface="Calibri"/>
                <a:cs typeface="Calibri"/>
              </a:rPr>
              <a:t>How</a:t>
            </a:r>
            <a:r>
              <a:rPr sz="1600" spc="20" dirty="0">
                <a:solidFill>
                  <a:srgbClr val="404040"/>
                </a:solidFill>
                <a:latin typeface="Calibri"/>
                <a:cs typeface="Calibri"/>
              </a:rPr>
              <a:t> </a:t>
            </a:r>
            <a:r>
              <a:rPr sz="1600" dirty="0">
                <a:solidFill>
                  <a:srgbClr val="404040"/>
                </a:solidFill>
                <a:latin typeface="Calibri"/>
                <a:cs typeface="Calibri"/>
              </a:rPr>
              <a:t>many</a:t>
            </a:r>
            <a:r>
              <a:rPr sz="1600" spc="10" dirty="0">
                <a:solidFill>
                  <a:srgbClr val="404040"/>
                </a:solidFill>
                <a:latin typeface="Calibri"/>
                <a:cs typeface="Calibri"/>
              </a:rPr>
              <a:t> </a:t>
            </a:r>
            <a:r>
              <a:rPr sz="1600" spc="5" dirty="0">
                <a:solidFill>
                  <a:srgbClr val="404040"/>
                </a:solidFill>
                <a:latin typeface="Calibri"/>
                <a:cs typeface="Calibri"/>
              </a:rPr>
              <a:t>cases</a:t>
            </a:r>
            <a:r>
              <a:rPr sz="1600" spc="10" dirty="0">
                <a:solidFill>
                  <a:srgbClr val="404040"/>
                </a:solidFill>
                <a:latin typeface="Calibri"/>
                <a:cs typeface="Calibri"/>
              </a:rPr>
              <a:t> </a:t>
            </a:r>
            <a:r>
              <a:rPr sz="1600" dirty="0">
                <a:solidFill>
                  <a:srgbClr val="404040"/>
                </a:solidFill>
                <a:latin typeface="Calibri"/>
                <a:cs typeface="Calibri"/>
              </a:rPr>
              <a:t>showcase</a:t>
            </a:r>
            <a:r>
              <a:rPr sz="1600" spc="15" dirty="0">
                <a:solidFill>
                  <a:srgbClr val="404040"/>
                </a:solidFill>
                <a:latin typeface="Calibri"/>
                <a:cs typeface="Calibri"/>
              </a:rPr>
              <a:t> </a:t>
            </a:r>
            <a:r>
              <a:rPr sz="1600" dirty="0">
                <a:solidFill>
                  <a:srgbClr val="404040"/>
                </a:solidFill>
                <a:latin typeface="Calibri"/>
                <a:cs typeface="Calibri"/>
              </a:rPr>
              <a:t>this</a:t>
            </a:r>
            <a:r>
              <a:rPr sz="1600" spc="10" dirty="0">
                <a:solidFill>
                  <a:srgbClr val="404040"/>
                </a:solidFill>
                <a:latin typeface="Calibri"/>
                <a:cs typeface="Calibri"/>
              </a:rPr>
              <a:t> </a:t>
            </a:r>
            <a:r>
              <a:rPr sz="1600" dirty="0">
                <a:solidFill>
                  <a:srgbClr val="404040"/>
                </a:solidFill>
                <a:latin typeface="Calibri"/>
                <a:cs typeface="Calibri"/>
              </a:rPr>
              <a:t>repetition?</a:t>
            </a:r>
            <a:r>
              <a:rPr sz="1600" spc="5" dirty="0">
                <a:solidFill>
                  <a:srgbClr val="404040"/>
                </a:solidFill>
                <a:latin typeface="Calibri"/>
                <a:cs typeface="Calibri"/>
              </a:rPr>
              <a:t> </a:t>
            </a:r>
            <a:r>
              <a:rPr sz="1600" dirty="0">
                <a:solidFill>
                  <a:srgbClr val="404040"/>
                </a:solidFill>
                <a:latin typeface="Calibri"/>
                <a:cs typeface="Calibri"/>
              </a:rPr>
              <a:t>How</a:t>
            </a:r>
            <a:r>
              <a:rPr sz="1600" spc="20" dirty="0">
                <a:solidFill>
                  <a:srgbClr val="404040"/>
                </a:solidFill>
                <a:latin typeface="Calibri"/>
                <a:cs typeface="Calibri"/>
              </a:rPr>
              <a:t> </a:t>
            </a:r>
            <a:r>
              <a:rPr sz="1600" dirty="0">
                <a:solidFill>
                  <a:srgbClr val="404040"/>
                </a:solidFill>
                <a:latin typeface="Calibri"/>
                <a:cs typeface="Calibri"/>
              </a:rPr>
              <a:t>often</a:t>
            </a:r>
            <a:r>
              <a:rPr sz="1600" spc="10" dirty="0">
                <a:solidFill>
                  <a:srgbClr val="404040"/>
                </a:solidFill>
                <a:latin typeface="Calibri"/>
                <a:cs typeface="Calibri"/>
              </a:rPr>
              <a:t> </a:t>
            </a:r>
            <a:r>
              <a:rPr sz="1600" spc="5" dirty="0">
                <a:solidFill>
                  <a:srgbClr val="404040"/>
                </a:solidFill>
                <a:latin typeface="Calibri"/>
                <a:cs typeface="Calibri"/>
              </a:rPr>
              <a:t>does</a:t>
            </a:r>
            <a:r>
              <a:rPr sz="1600" spc="10" dirty="0">
                <a:solidFill>
                  <a:srgbClr val="404040"/>
                </a:solidFill>
                <a:latin typeface="Calibri"/>
                <a:cs typeface="Calibri"/>
              </a:rPr>
              <a:t> </a:t>
            </a:r>
            <a:r>
              <a:rPr sz="1600" dirty="0">
                <a:solidFill>
                  <a:srgbClr val="404040"/>
                </a:solidFill>
                <a:latin typeface="Calibri"/>
                <a:cs typeface="Calibri"/>
              </a:rPr>
              <a:t>it </a:t>
            </a:r>
            <a:r>
              <a:rPr sz="1600" spc="5" dirty="0">
                <a:solidFill>
                  <a:srgbClr val="404040"/>
                </a:solidFill>
                <a:latin typeface="Calibri"/>
                <a:cs typeface="Calibri"/>
              </a:rPr>
              <a:t>occur?</a:t>
            </a:r>
            <a:endParaRPr sz="1600">
              <a:latin typeface="Calibri"/>
              <a:cs typeface="Calibri"/>
            </a:endParaRPr>
          </a:p>
          <a:p>
            <a:pPr marL="492759" marR="5080" indent="-317500">
              <a:lnSpc>
                <a:spcPct val="103699"/>
              </a:lnSpc>
              <a:spcBef>
                <a:spcPts val="409"/>
              </a:spcBef>
              <a:buAutoNum type="arabicParenBoth"/>
              <a:tabLst>
                <a:tab pos="493395" algn="l"/>
              </a:tabLst>
            </a:pPr>
            <a:r>
              <a:rPr sz="1600" u="sng" spc="5" dirty="0">
                <a:solidFill>
                  <a:srgbClr val="404040"/>
                </a:solidFill>
                <a:uFill>
                  <a:solidFill>
                    <a:srgbClr val="404040"/>
                  </a:solidFill>
                </a:uFill>
                <a:latin typeface="Calibri"/>
                <a:cs typeface="Calibri"/>
              </a:rPr>
              <a:t>Which</a:t>
            </a:r>
            <a:r>
              <a:rPr sz="1600" u="sng" spc="10"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cases</a:t>
            </a:r>
            <a:r>
              <a:rPr sz="1600" u="sng" spc="10"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are</a:t>
            </a:r>
            <a:r>
              <a:rPr sz="1600" u="sng" spc="20"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affected</a:t>
            </a:r>
            <a:r>
              <a:rPr sz="1600" u="sng" spc="10"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exactly?</a:t>
            </a:r>
            <a:r>
              <a:rPr sz="1600" u="sng" spc="10"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And</a:t>
            </a:r>
            <a:r>
              <a:rPr sz="1600" u="sng" spc="10" dirty="0">
                <a:solidFill>
                  <a:srgbClr val="404040"/>
                </a:solidFill>
                <a:uFill>
                  <a:solidFill>
                    <a:srgbClr val="404040"/>
                  </a:solidFill>
                </a:uFill>
                <a:latin typeface="Calibri"/>
                <a:cs typeface="Calibri"/>
              </a:rPr>
              <a:t> </a:t>
            </a:r>
            <a:r>
              <a:rPr sz="1600" u="sng" dirty="0">
                <a:solidFill>
                  <a:srgbClr val="404040"/>
                </a:solidFill>
                <a:uFill>
                  <a:solidFill>
                    <a:srgbClr val="404040"/>
                  </a:solidFill>
                </a:uFill>
                <a:latin typeface="Calibri"/>
                <a:cs typeface="Calibri"/>
              </a:rPr>
              <a:t>how</a:t>
            </a:r>
            <a:r>
              <a:rPr sz="1600" u="sng" spc="20" dirty="0">
                <a:solidFill>
                  <a:srgbClr val="404040"/>
                </a:solidFill>
                <a:uFill>
                  <a:solidFill>
                    <a:srgbClr val="404040"/>
                  </a:solidFill>
                </a:uFill>
                <a:latin typeface="Calibri"/>
                <a:cs typeface="Calibri"/>
              </a:rPr>
              <a:t> </a:t>
            </a:r>
            <a:r>
              <a:rPr sz="1600" u="sng" dirty="0">
                <a:solidFill>
                  <a:srgbClr val="404040"/>
                </a:solidFill>
                <a:uFill>
                  <a:solidFill>
                    <a:srgbClr val="404040"/>
                  </a:solidFill>
                </a:uFill>
                <a:latin typeface="Calibri"/>
                <a:cs typeface="Calibri"/>
              </a:rPr>
              <a:t>do</a:t>
            </a:r>
            <a:r>
              <a:rPr sz="1600" u="sng" spc="5" dirty="0">
                <a:solidFill>
                  <a:srgbClr val="404040"/>
                </a:solidFill>
                <a:uFill>
                  <a:solidFill>
                    <a:srgbClr val="404040"/>
                  </a:solidFill>
                </a:uFill>
                <a:latin typeface="Calibri"/>
                <a:cs typeface="Calibri"/>
              </a:rPr>
              <a:t> </a:t>
            </a:r>
            <a:r>
              <a:rPr sz="1600" u="sng" dirty="0">
                <a:solidFill>
                  <a:srgbClr val="404040"/>
                </a:solidFill>
                <a:uFill>
                  <a:solidFill>
                    <a:srgbClr val="404040"/>
                  </a:solidFill>
                </a:uFill>
                <a:latin typeface="Calibri"/>
                <a:cs typeface="Calibri"/>
              </a:rPr>
              <a:t>they</a:t>
            </a:r>
            <a:r>
              <a:rPr sz="1600" u="sng" spc="15"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differ</a:t>
            </a:r>
            <a:r>
              <a:rPr sz="1600" u="sng"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from</a:t>
            </a:r>
            <a:r>
              <a:rPr sz="1600" u="sng" spc="25" dirty="0">
                <a:solidFill>
                  <a:srgbClr val="404040"/>
                </a:solidFill>
                <a:uFill>
                  <a:solidFill>
                    <a:srgbClr val="404040"/>
                  </a:solidFill>
                </a:uFill>
                <a:latin typeface="Calibri"/>
                <a:cs typeface="Calibri"/>
              </a:rPr>
              <a:t> </a:t>
            </a:r>
            <a:r>
              <a:rPr sz="1600" u="sng" spc="5" dirty="0">
                <a:solidFill>
                  <a:srgbClr val="404040"/>
                </a:solidFill>
                <a:uFill>
                  <a:solidFill>
                    <a:srgbClr val="404040"/>
                  </a:solidFill>
                </a:uFill>
                <a:latin typeface="Calibri"/>
                <a:cs typeface="Calibri"/>
              </a:rPr>
              <a:t>cases</a:t>
            </a:r>
            <a:r>
              <a:rPr sz="1600" u="sng" spc="10" dirty="0">
                <a:solidFill>
                  <a:srgbClr val="404040"/>
                </a:solidFill>
                <a:uFill>
                  <a:solidFill>
                    <a:srgbClr val="404040"/>
                  </a:solidFill>
                </a:uFill>
                <a:latin typeface="Calibri"/>
                <a:cs typeface="Calibri"/>
              </a:rPr>
              <a:t> </a:t>
            </a:r>
            <a:r>
              <a:rPr sz="1600" u="sng" dirty="0">
                <a:solidFill>
                  <a:srgbClr val="404040"/>
                </a:solidFill>
                <a:uFill>
                  <a:solidFill>
                    <a:srgbClr val="404040"/>
                  </a:solidFill>
                </a:uFill>
                <a:latin typeface="Calibri"/>
                <a:cs typeface="Calibri"/>
              </a:rPr>
              <a:t>where </a:t>
            </a:r>
            <a:r>
              <a:rPr sz="1600" spc="-345" dirty="0">
                <a:solidFill>
                  <a:srgbClr val="404040"/>
                </a:solidFill>
                <a:latin typeface="Calibri"/>
                <a:cs typeface="Calibri"/>
              </a:rPr>
              <a:t> </a:t>
            </a:r>
            <a:r>
              <a:rPr sz="1600" u="sng" dirty="0">
                <a:solidFill>
                  <a:srgbClr val="404040"/>
                </a:solidFill>
                <a:uFill>
                  <a:solidFill>
                    <a:srgbClr val="404040"/>
                  </a:solidFill>
                </a:uFill>
                <a:latin typeface="Calibri"/>
                <a:cs typeface="Calibri"/>
              </a:rPr>
              <a:t>there</a:t>
            </a:r>
            <a:r>
              <a:rPr sz="1600" u="sng" spc="10" dirty="0">
                <a:solidFill>
                  <a:srgbClr val="404040"/>
                </a:solidFill>
                <a:uFill>
                  <a:solidFill>
                    <a:srgbClr val="404040"/>
                  </a:solidFill>
                </a:uFill>
                <a:latin typeface="Calibri"/>
                <a:cs typeface="Calibri"/>
              </a:rPr>
              <a:t> </a:t>
            </a:r>
            <a:r>
              <a:rPr sz="1600" u="sng" dirty="0">
                <a:solidFill>
                  <a:srgbClr val="404040"/>
                </a:solidFill>
                <a:uFill>
                  <a:solidFill>
                    <a:srgbClr val="404040"/>
                  </a:solidFill>
                </a:uFill>
                <a:latin typeface="Calibri"/>
                <a:cs typeface="Calibri"/>
              </a:rPr>
              <a:t>is</a:t>
            </a:r>
            <a:r>
              <a:rPr sz="1600" u="sng" spc="10" dirty="0">
                <a:solidFill>
                  <a:srgbClr val="404040"/>
                </a:solidFill>
                <a:uFill>
                  <a:solidFill>
                    <a:srgbClr val="404040"/>
                  </a:solidFill>
                </a:uFill>
                <a:latin typeface="Calibri"/>
                <a:cs typeface="Calibri"/>
              </a:rPr>
              <a:t> </a:t>
            </a:r>
            <a:r>
              <a:rPr sz="1600" u="sng" dirty="0">
                <a:solidFill>
                  <a:srgbClr val="404040"/>
                </a:solidFill>
                <a:uFill>
                  <a:solidFill>
                    <a:srgbClr val="404040"/>
                  </a:solidFill>
                </a:uFill>
                <a:latin typeface="Calibri"/>
                <a:cs typeface="Calibri"/>
              </a:rPr>
              <a:t>no</a:t>
            </a:r>
            <a:r>
              <a:rPr sz="1600" u="sng" spc="5" dirty="0">
                <a:solidFill>
                  <a:srgbClr val="404040"/>
                </a:solidFill>
                <a:uFill>
                  <a:solidFill>
                    <a:srgbClr val="404040"/>
                  </a:solidFill>
                </a:uFill>
                <a:latin typeface="Calibri"/>
                <a:cs typeface="Calibri"/>
              </a:rPr>
              <a:t> </a:t>
            </a:r>
            <a:r>
              <a:rPr sz="1600" u="sng" dirty="0">
                <a:solidFill>
                  <a:srgbClr val="404040"/>
                </a:solidFill>
                <a:uFill>
                  <a:solidFill>
                    <a:srgbClr val="404040"/>
                  </a:solidFill>
                </a:uFill>
                <a:latin typeface="Calibri"/>
                <a:cs typeface="Calibri"/>
              </a:rPr>
              <a:t>repetition?</a:t>
            </a:r>
            <a:endParaRPr sz="1600">
              <a:latin typeface="Calibri"/>
              <a:cs typeface="Calibri"/>
            </a:endParaRPr>
          </a:p>
        </p:txBody>
      </p:sp>
      <p:sp>
        <p:nvSpPr>
          <p:cNvPr id="17" name="object 17"/>
          <p:cNvSpPr txBox="1"/>
          <p:nvPr/>
        </p:nvSpPr>
        <p:spPr>
          <a:xfrm>
            <a:off x="8691232" y="2182876"/>
            <a:ext cx="80010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4040"/>
                </a:solidFill>
                <a:latin typeface="Calibri"/>
                <a:cs typeface="Calibri"/>
              </a:rPr>
              <a:t>Activity</a:t>
            </a:r>
            <a:r>
              <a:rPr sz="1600" spc="-70" dirty="0">
                <a:solidFill>
                  <a:srgbClr val="404040"/>
                </a:solidFill>
                <a:latin typeface="Calibri"/>
                <a:cs typeface="Calibri"/>
              </a:rPr>
              <a:t> </a:t>
            </a:r>
            <a:r>
              <a:rPr sz="1600" dirty="0">
                <a:solidFill>
                  <a:srgbClr val="404040"/>
                </a:solidFill>
                <a:latin typeface="Calibri"/>
                <a:cs typeface="Calibri"/>
              </a:rPr>
              <a:t>1</a:t>
            </a:r>
            <a:endParaRPr sz="1600">
              <a:latin typeface="Calibri"/>
              <a:cs typeface="Calibri"/>
            </a:endParaRPr>
          </a:p>
        </p:txBody>
      </p:sp>
      <p:grpSp>
        <p:nvGrpSpPr>
          <p:cNvPr id="18" name="object 18"/>
          <p:cNvGrpSpPr/>
          <p:nvPr/>
        </p:nvGrpSpPr>
        <p:grpSpPr>
          <a:xfrm>
            <a:off x="8250935" y="1423551"/>
            <a:ext cx="2234565" cy="4690745"/>
            <a:chOff x="8250935" y="1423551"/>
            <a:chExt cx="2234565" cy="4690745"/>
          </a:xfrm>
        </p:grpSpPr>
        <p:sp>
          <p:nvSpPr>
            <p:cNvPr id="19" name="object 19"/>
            <p:cNvSpPr/>
            <p:nvPr/>
          </p:nvSpPr>
          <p:spPr>
            <a:xfrm>
              <a:off x="9052029" y="1423551"/>
              <a:ext cx="1353820" cy="928369"/>
            </a:xfrm>
            <a:custGeom>
              <a:avLst/>
              <a:gdLst/>
              <a:ahLst/>
              <a:cxnLst/>
              <a:rect l="l" t="t" r="r" b="b"/>
              <a:pathLst>
                <a:path w="1353820" h="928369">
                  <a:moveTo>
                    <a:pt x="1134505" y="870738"/>
                  </a:moveTo>
                  <a:lnTo>
                    <a:pt x="1092723" y="887776"/>
                  </a:lnTo>
                  <a:lnTo>
                    <a:pt x="1069943" y="890131"/>
                  </a:lnTo>
                  <a:lnTo>
                    <a:pt x="1071929" y="928180"/>
                  </a:lnTo>
                  <a:lnTo>
                    <a:pt x="1112626" y="921932"/>
                  </a:lnTo>
                  <a:lnTo>
                    <a:pt x="1153558" y="903803"/>
                  </a:lnTo>
                  <a:lnTo>
                    <a:pt x="1195837" y="871473"/>
                  </a:lnTo>
                  <a:lnTo>
                    <a:pt x="1133439" y="871473"/>
                  </a:lnTo>
                  <a:lnTo>
                    <a:pt x="1134505" y="870738"/>
                  </a:lnTo>
                  <a:close/>
                </a:path>
                <a:path w="1353820" h="928369">
                  <a:moveTo>
                    <a:pt x="1135769" y="870099"/>
                  </a:moveTo>
                  <a:lnTo>
                    <a:pt x="1134505" y="870738"/>
                  </a:lnTo>
                  <a:lnTo>
                    <a:pt x="1133439" y="871473"/>
                  </a:lnTo>
                  <a:lnTo>
                    <a:pt x="1135769" y="870099"/>
                  </a:lnTo>
                  <a:close/>
                </a:path>
                <a:path w="1353820" h="928369">
                  <a:moveTo>
                    <a:pt x="1197402" y="870099"/>
                  </a:moveTo>
                  <a:lnTo>
                    <a:pt x="1135769" y="870099"/>
                  </a:lnTo>
                  <a:lnTo>
                    <a:pt x="1133439" y="871473"/>
                  </a:lnTo>
                  <a:lnTo>
                    <a:pt x="1195837" y="871473"/>
                  </a:lnTo>
                  <a:lnTo>
                    <a:pt x="1197402" y="870099"/>
                  </a:lnTo>
                  <a:close/>
                </a:path>
                <a:path w="1353820" h="928369">
                  <a:moveTo>
                    <a:pt x="927007" y="38092"/>
                  </a:moveTo>
                  <a:lnTo>
                    <a:pt x="686984" y="38092"/>
                  </a:lnTo>
                  <a:lnTo>
                    <a:pt x="716525" y="38703"/>
                  </a:lnTo>
                  <a:lnTo>
                    <a:pt x="746031" y="40548"/>
                  </a:lnTo>
                  <a:lnTo>
                    <a:pt x="804346" y="47712"/>
                  </a:lnTo>
                  <a:lnTo>
                    <a:pt x="862163" y="59387"/>
                  </a:lnTo>
                  <a:lnTo>
                    <a:pt x="918620" y="75213"/>
                  </a:lnTo>
                  <a:lnTo>
                    <a:pt x="973225" y="94861"/>
                  </a:lnTo>
                  <a:lnTo>
                    <a:pt x="1025489" y="118000"/>
                  </a:lnTo>
                  <a:lnTo>
                    <a:pt x="1074920" y="144291"/>
                  </a:lnTo>
                  <a:lnTo>
                    <a:pt x="1121031" y="173385"/>
                  </a:lnTo>
                  <a:lnTo>
                    <a:pt x="1163648" y="205191"/>
                  </a:lnTo>
                  <a:lnTo>
                    <a:pt x="1201677" y="238859"/>
                  </a:lnTo>
                  <a:lnTo>
                    <a:pt x="1235038" y="274335"/>
                  </a:lnTo>
                  <a:lnTo>
                    <a:pt x="1263031" y="310915"/>
                  </a:lnTo>
                  <a:lnTo>
                    <a:pt x="1285492" y="348512"/>
                  </a:lnTo>
                  <a:lnTo>
                    <a:pt x="1301965" y="386633"/>
                  </a:lnTo>
                  <a:lnTo>
                    <a:pt x="1312134" y="424949"/>
                  </a:lnTo>
                  <a:lnTo>
                    <a:pt x="1315693" y="463410"/>
                  </a:lnTo>
                  <a:lnTo>
                    <a:pt x="1314274" y="503749"/>
                  </a:lnTo>
                  <a:lnTo>
                    <a:pt x="1310040" y="543833"/>
                  </a:lnTo>
                  <a:lnTo>
                    <a:pt x="1303176" y="583317"/>
                  </a:lnTo>
                  <a:lnTo>
                    <a:pt x="1293870" y="621861"/>
                  </a:lnTo>
                  <a:lnTo>
                    <a:pt x="1282322" y="659122"/>
                  </a:lnTo>
                  <a:lnTo>
                    <a:pt x="1268732" y="694754"/>
                  </a:lnTo>
                  <a:lnTo>
                    <a:pt x="1236281" y="759758"/>
                  </a:lnTo>
                  <a:lnTo>
                    <a:pt x="1198333" y="814127"/>
                  </a:lnTo>
                  <a:lnTo>
                    <a:pt x="1156978" y="855230"/>
                  </a:lnTo>
                  <a:lnTo>
                    <a:pt x="1134505" y="870738"/>
                  </a:lnTo>
                  <a:lnTo>
                    <a:pt x="1135769" y="870099"/>
                  </a:lnTo>
                  <a:lnTo>
                    <a:pt x="1197402" y="870099"/>
                  </a:lnTo>
                  <a:lnTo>
                    <a:pt x="1203192" y="865017"/>
                  </a:lnTo>
                  <a:lnTo>
                    <a:pt x="1248140" y="811580"/>
                  </a:lnTo>
                  <a:lnTo>
                    <a:pt x="1286764" y="746653"/>
                  </a:lnTo>
                  <a:lnTo>
                    <a:pt x="1303352" y="710664"/>
                  </a:lnTo>
                  <a:lnTo>
                    <a:pt x="1317906" y="672736"/>
                  </a:lnTo>
                  <a:lnTo>
                    <a:pt x="1330251" y="633177"/>
                  </a:lnTo>
                  <a:lnTo>
                    <a:pt x="1340203" y="592294"/>
                  </a:lnTo>
                  <a:lnTo>
                    <a:pt x="1347571" y="550396"/>
                  </a:lnTo>
                  <a:lnTo>
                    <a:pt x="1352160" y="507791"/>
                  </a:lnTo>
                  <a:lnTo>
                    <a:pt x="1353769" y="464792"/>
                  </a:lnTo>
                  <a:lnTo>
                    <a:pt x="1352823" y="442389"/>
                  </a:lnTo>
                  <a:lnTo>
                    <a:pt x="1345056" y="397567"/>
                  </a:lnTo>
                  <a:lnTo>
                    <a:pt x="1330020" y="353750"/>
                  </a:lnTo>
                  <a:lnTo>
                    <a:pt x="1308320" y="311169"/>
                  </a:lnTo>
                  <a:lnTo>
                    <a:pt x="1280576" y="270154"/>
                  </a:lnTo>
                  <a:lnTo>
                    <a:pt x="1247340" y="230960"/>
                  </a:lnTo>
                  <a:lnTo>
                    <a:pt x="1209126" y="193843"/>
                  </a:lnTo>
                  <a:lnTo>
                    <a:pt x="1143840" y="142867"/>
                  </a:lnTo>
                  <a:lnTo>
                    <a:pt x="1095284" y="112090"/>
                  </a:lnTo>
                  <a:lnTo>
                    <a:pt x="1043411" y="84380"/>
                  </a:lnTo>
                  <a:lnTo>
                    <a:pt x="988679" y="60036"/>
                  </a:lnTo>
                  <a:lnTo>
                    <a:pt x="931550" y="39373"/>
                  </a:lnTo>
                  <a:lnTo>
                    <a:pt x="927007" y="38092"/>
                  </a:lnTo>
                  <a:close/>
                </a:path>
                <a:path w="1353820" h="928369">
                  <a:moveTo>
                    <a:pt x="0" y="469216"/>
                  </a:moveTo>
                  <a:lnTo>
                    <a:pt x="40048" y="590570"/>
                  </a:lnTo>
                  <a:lnTo>
                    <a:pt x="102793" y="500514"/>
                  </a:lnTo>
                  <a:lnTo>
                    <a:pt x="72382" y="500514"/>
                  </a:lnTo>
                  <a:lnTo>
                    <a:pt x="35218" y="492121"/>
                  </a:lnTo>
                  <a:lnTo>
                    <a:pt x="39168" y="474931"/>
                  </a:lnTo>
                  <a:lnTo>
                    <a:pt x="0" y="469216"/>
                  </a:lnTo>
                  <a:close/>
                </a:path>
                <a:path w="1353820" h="928369">
                  <a:moveTo>
                    <a:pt x="39168" y="474931"/>
                  </a:moveTo>
                  <a:lnTo>
                    <a:pt x="35218" y="492121"/>
                  </a:lnTo>
                  <a:lnTo>
                    <a:pt x="72382" y="500514"/>
                  </a:lnTo>
                  <a:lnTo>
                    <a:pt x="76828" y="480426"/>
                  </a:lnTo>
                  <a:lnTo>
                    <a:pt x="39168" y="474931"/>
                  </a:lnTo>
                  <a:close/>
                </a:path>
                <a:path w="1353820" h="928369">
                  <a:moveTo>
                    <a:pt x="76828" y="480426"/>
                  </a:moveTo>
                  <a:lnTo>
                    <a:pt x="72382" y="500514"/>
                  </a:lnTo>
                  <a:lnTo>
                    <a:pt x="102793" y="500514"/>
                  </a:lnTo>
                  <a:lnTo>
                    <a:pt x="113102" y="485719"/>
                  </a:lnTo>
                  <a:lnTo>
                    <a:pt x="76828" y="480426"/>
                  </a:lnTo>
                  <a:close/>
                </a:path>
                <a:path w="1353820" h="928369">
                  <a:moveTo>
                    <a:pt x="687793" y="0"/>
                  </a:moveTo>
                  <a:lnTo>
                    <a:pt x="625242" y="3337"/>
                  </a:lnTo>
                  <a:lnTo>
                    <a:pt x="563184" y="13149"/>
                  </a:lnTo>
                  <a:lnTo>
                    <a:pt x="502222" y="28985"/>
                  </a:lnTo>
                  <a:lnTo>
                    <a:pt x="442824" y="50392"/>
                  </a:lnTo>
                  <a:lnTo>
                    <a:pt x="385450" y="76935"/>
                  </a:lnTo>
                  <a:lnTo>
                    <a:pt x="330554" y="108181"/>
                  </a:lnTo>
                  <a:lnTo>
                    <a:pt x="278914" y="143487"/>
                  </a:lnTo>
                  <a:lnTo>
                    <a:pt x="230332" y="182859"/>
                  </a:lnTo>
                  <a:lnTo>
                    <a:pt x="185610" y="225692"/>
                  </a:lnTo>
                  <a:lnTo>
                    <a:pt x="144942" y="271903"/>
                  </a:lnTo>
                  <a:lnTo>
                    <a:pt x="109362" y="320503"/>
                  </a:lnTo>
                  <a:lnTo>
                    <a:pt x="79067" y="371388"/>
                  </a:lnTo>
                  <a:lnTo>
                    <a:pt x="54557" y="424171"/>
                  </a:lnTo>
                  <a:lnTo>
                    <a:pt x="39168" y="474931"/>
                  </a:lnTo>
                  <a:lnTo>
                    <a:pt x="76828" y="480426"/>
                  </a:lnTo>
                  <a:lnTo>
                    <a:pt x="80404" y="464267"/>
                  </a:lnTo>
                  <a:lnTo>
                    <a:pt x="89545" y="439254"/>
                  </a:lnTo>
                  <a:lnTo>
                    <a:pt x="112289" y="390038"/>
                  </a:lnTo>
                  <a:lnTo>
                    <a:pt x="140629" y="342275"/>
                  </a:lnTo>
                  <a:lnTo>
                    <a:pt x="174113" y="296412"/>
                  </a:lnTo>
                  <a:lnTo>
                    <a:pt x="211992" y="253180"/>
                  </a:lnTo>
                  <a:lnTo>
                    <a:pt x="254351" y="212435"/>
                  </a:lnTo>
                  <a:lnTo>
                    <a:pt x="300436" y="174925"/>
                  </a:lnTo>
                  <a:lnTo>
                    <a:pt x="350102" y="140884"/>
                  </a:lnTo>
                  <a:lnTo>
                    <a:pt x="402201" y="111155"/>
                  </a:lnTo>
                  <a:lnTo>
                    <a:pt x="456561" y="85930"/>
                  </a:lnTo>
                  <a:lnTo>
                    <a:pt x="512692" y="65618"/>
                  </a:lnTo>
                  <a:lnTo>
                    <a:pt x="570105" y="50615"/>
                  </a:lnTo>
                  <a:lnTo>
                    <a:pt x="628317" y="41313"/>
                  </a:lnTo>
                  <a:lnTo>
                    <a:pt x="686984" y="38092"/>
                  </a:lnTo>
                  <a:lnTo>
                    <a:pt x="927007" y="38092"/>
                  </a:lnTo>
                  <a:lnTo>
                    <a:pt x="872477" y="22710"/>
                  </a:lnTo>
                  <a:lnTo>
                    <a:pt x="811921" y="10373"/>
                  </a:lnTo>
                  <a:lnTo>
                    <a:pt x="780867" y="5875"/>
                  </a:lnTo>
                  <a:lnTo>
                    <a:pt x="749965" y="2651"/>
                  </a:lnTo>
                  <a:lnTo>
                    <a:pt x="718921" y="679"/>
                  </a:lnTo>
                  <a:lnTo>
                    <a:pt x="687793" y="0"/>
                  </a:lnTo>
                  <a:close/>
                </a:path>
              </a:pathLst>
            </a:custGeom>
            <a:solidFill>
              <a:srgbClr val="3D8991"/>
            </a:solidFill>
          </p:spPr>
          <p:txBody>
            <a:bodyPr wrap="square" lIns="0" tIns="0" rIns="0" bIns="0" rtlCol="0"/>
            <a:lstStyle/>
            <a:p>
              <a:endParaRPr/>
            </a:p>
          </p:txBody>
        </p:sp>
        <p:sp>
          <p:nvSpPr>
            <p:cNvPr id="20" name="object 20"/>
            <p:cNvSpPr/>
            <p:nvPr/>
          </p:nvSpPr>
          <p:spPr>
            <a:xfrm>
              <a:off x="8903331" y="4989506"/>
              <a:ext cx="114300" cy="416559"/>
            </a:xfrm>
            <a:custGeom>
              <a:avLst/>
              <a:gdLst/>
              <a:ahLst/>
              <a:cxnLst/>
              <a:rect l="l" t="t" r="r" b="b"/>
              <a:pathLst>
                <a:path w="114300" h="416560">
                  <a:moveTo>
                    <a:pt x="38099" y="302215"/>
                  </a:moveTo>
                  <a:lnTo>
                    <a:pt x="0" y="302215"/>
                  </a:lnTo>
                  <a:lnTo>
                    <a:pt x="57150" y="416515"/>
                  </a:lnTo>
                  <a:lnTo>
                    <a:pt x="104775" y="321265"/>
                  </a:lnTo>
                  <a:lnTo>
                    <a:pt x="38100" y="321265"/>
                  </a:lnTo>
                  <a:lnTo>
                    <a:pt x="38099" y="302215"/>
                  </a:lnTo>
                  <a:close/>
                </a:path>
                <a:path w="114300" h="416560">
                  <a:moveTo>
                    <a:pt x="76198" y="0"/>
                  </a:moveTo>
                  <a:lnTo>
                    <a:pt x="38098" y="0"/>
                  </a:lnTo>
                  <a:lnTo>
                    <a:pt x="38100" y="321265"/>
                  </a:lnTo>
                  <a:lnTo>
                    <a:pt x="76200" y="321265"/>
                  </a:lnTo>
                  <a:lnTo>
                    <a:pt x="76198" y="0"/>
                  </a:lnTo>
                  <a:close/>
                </a:path>
                <a:path w="114300" h="416560">
                  <a:moveTo>
                    <a:pt x="114300" y="302215"/>
                  </a:moveTo>
                  <a:lnTo>
                    <a:pt x="76199" y="302215"/>
                  </a:lnTo>
                  <a:lnTo>
                    <a:pt x="76200" y="321265"/>
                  </a:lnTo>
                  <a:lnTo>
                    <a:pt x="104775" y="321265"/>
                  </a:lnTo>
                  <a:lnTo>
                    <a:pt x="114300" y="302215"/>
                  </a:lnTo>
                  <a:close/>
                </a:path>
              </a:pathLst>
            </a:custGeom>
            <a:solidFill>
              <a:srgbClr val="72951A"/>
            </a:solidFill>
          </p:spPr>
          <p:txBody>
            <a:bodyPr wrap="square" lIns="0" tIns="0" rIns="0" bIns="0" rtlCol="0"/>
            <a:lstStyle/>
            <a:p>
              <a:endParaRPr/>
            </a:p>
          </p:txBody>
        </p:sp>
        <p:pic>
          <p:nvPicPr>
            <p:cNvPr id="21" name="object 21"/>
            <p:cNvPicPr/>
            <p:nvPr/>
          </p:nvPicPr>
          <p:blipFill>
            <a:blip r:embed="rId5" cstate="print"/>
            <a:stretch>
              <a:fillRect/>
            </a:stretch>
          </p:blipFill>
          <p:spPr>
            <a:xfrm>
              <a:off x="8250935" y="5334000"/>
              <a:ext cx="2234183" cy="780288"/>
            </a:xfrm>
            <a:prstGeom prst="rect">
              <a:avLst/>
            </a:prstGeom>
          </p:spPr>
        </p:pic>
        <p:sp>
          <p:nvSpPr>
            <p:cNvPr id="22" name="object 22"/>
            <p:cNvSpPr/>
            <p:nvPr/>
          </p:nvSpPr>
          <p:spPr>
            <a:xfrm>
              <a:off x="8336636" y="5406456"/>
              <a:ext cx="2061845" cy="637540"/>
            </a:xfrm>
            <a:custGeom>
              <a:avLst/>
              <a:gdLst/>
              <a:ahLst/>
              <a:cxnLst/>
              <a:rect l="l" t="t" r="r" b="b"/>
              <a:pathLst>
                <a:path w="2061845" h="637539">
                  <a:moveTo>
                    <a:pt x="1955579" y="0"/>
                  </a:moveTo>
                  <a:lnTo>
                    <a:pt x="106198" y="0"/>
                  </a:lnTo>
                  <a:lnTo>
                    <a:pt x="64861" y="8345"/>
                  </a:lnTo>
                  <a:lnTo>
                    <a:pt x="31104" y="31104"/>
                  </a:lnTo>
                  <a:lnTo>
                    <a:pt x="8345" y="64860"/>
                  </a:lnTo>
                  <a:lnTo>
                    <a:pt x="0" y="106197"/>
                  </a:lnTo>
                  <a:lnTo>
                    <a:pt x="0" y="530973"/>
                  </a:lnTo>
                  <a:lnTo>
                    <a:pt x="8345" y="572310"/>
                  </a:lnTo>
                  <a:lnTo>
                    <a:pt x="31104" y="606066"/>
                  </a:lnTo>
                  <a:lnTo>
                    <a:pt x="64861" y="628826"/>
                  </a:lnTo>
                  <a:lnTo>
                    <a:pt x="106198" y="637171"/>
                  </a:lnTo>
                  <a:lnTo>
                    <a:pt x="1955579" y="637171"/>
                  </a:lnTo>
                  <a:lnTo>
                    <a:pt x="1996916" y="628826"/>
                  </a:lnTo>
                  <a:lnTo>
                    <a:pt x="2030672" y="606066"/>
                  </a:lnTo>
                  <a:lnTo>
                    <a:pt x="2053431" y="572310"/>
                  </a:lnTo>
                  <a:lnTo>
                    <a:pt x="2061777" y="530973"/>
                  </a:lnTo>
                  <a:lnTo>
                    <a:pt x="2061777" y="106197"/>
                  </a:lnTo>
                  <a:lnTo>
                    <a:pt x="2053431" y="64860"/>
                  </a:lnTo>
                  <a:lnTo>
                    <a:pt x="2030672" y="31104"/>
                  </a:lnTo>
                  <a:lnTo>
                    <a:pt x="1996916" y="8345"/>
                  </a:lnTo>
                  <a:lnTo>
                    <a:pt x="1955579" y="0"/>
                  </a:lnTo>
                  <a:close/>
                </a:path>
              </a:pathLst>
            </a:custGeom>
            <a:solidFill>
              <a:srgbClr val="F2F2F2"/>
            </a:solidFill>
          </p:spPr>
          <p:txBody>
            <a:bodyPr wrap="square" lIns="0" tIns="0" rIns="0" bIns="0" rtlCol="0"/>
            <a:lstStyle/>
            <a:p>
              <a:endParaRPr/>
            </a:p>
          </p:txBody>
        </p:sp>
      </p:grpSp>
      <p:sp>
        <p:nvSpPr>
          <p:cNvPr id="23" name="object 23"/>
          <p:cNvSpPr txBox="1"/>
          <p:nvPr/>
        </p:nvSpPr>
        <p:spPr>
          <a:xfrm>
            <a:off x="8966679" y="5575300"/>
            <a:ext cx="80010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4040"/>
                </a:solidFill>
                <a:latin typeface="Calibri"/>
                <a:cs typeface="Calibri"/>
              </a:rPr>
              <a:t>Activity</a:t>
            </a:r>
            <a:r>
              <a:rPr sz="1600" spc="-70" dirty="0">
                <a:solidFill>
                  <a:srgbClr val="404040"/>
                </a:solidFill>
                <a:latin typeface="Calibri"/>
                <a:cs typeface="Calibri"/>
              </a:rPr>
              <a:t> </a:t>
            </a:r>
            <a:r>
              <a:rPr sz="1600" dirty="0">
                <a:solidFill>
                  <a:srgbClr val="404040"/>
                </a:solidFill>
                <a:latin typeface="Calibri"/>
                <a:cs typeface="Calibri"/>
              </a:rPr>
              <a:t>4</a:t>
            </a:r>
            <a:endParaRPr sz="1600">
              <a:latin typeface="Calibri"/>
              <a:cs typeface="Calibri"/>
            </a:endParaRPr>
          </a:p>
        </p:txBody>
      </p:sp>
      <p:grpSp>
        <p:nvGrpSpPr>
          <p:cNvPr id="24" name="object 24"/>
          <p:cNvGrpSpPr/>
          <p:nvPr/>
        </p:nvGrpSpPr>
        <p:grpSpPr>
          <a:xfrm>
            <a:off x="8743643" y="2641535"/>
            <a:ext cx="1243965" cy="2764790"/>
            <a:chOff x="8743643" y="2641535"/>
            <a:chExt cx="1243965" cy="2764790"/>
          </a:xfrm>
        </p:grpSpPr>
        <p:sp>
          <p:nvSpPr>
            <p:cNvPr id="25" name="object 25"/>
            <p:cNvSpPr/>
            <p:nvPr/>
          </p:nvSpPr>
          <p:spPr>
            <a:xfrm>
              <a:off x="9871571" y="2651302"/>
              <a:ext cx="115570" cy="2755265"/>
            </a:xfrm>
            <a:custGeom>
              <a:avLst/>
              <a:gdLst/>
              <a:ahLst/>
              <a:cxnLst/>
              <a:rect l="l" t="t" r="r" b="b"/>
              <a:pathLst>
                <a:path w="115570" h="2755265">
                  <a:moveTo>
                    <a:pt x="114300" y="114300"/>
                  </a:moveTo>
                  <a:lnTo>
                    <a:pt x="104775" y="95250"/>
                  </a:lnTo>
                  <a:lnTo>
                    <a:pt x="57150" y="0"/>
                  </a:lnTo>
                  <a:lnTo>
                    <a:pt x="0" y="114300"/>
                  </a:lnTo>
                  <a:lnTo>
                    <a:pt x="38100" y="114300"/>
                  </a:lnTo>
                  <a:lnTo>
                    <a:pt x="38100" y="688924"/>
                  </a:lnTo>
                  <a:lnTo>
                    <a:pt x="76200" y="688924"/>
                  </a:lnTo>
                  <a:lnTo>
                    <a:pt x="76200" y="114300"/>
                  </a:lnTo>
                  <a:lnTo>
                    <a:pt x="114300" y="114300"/>
                  </a:lnTo>
                  <a:close/>
                </a:path>
                <a:path w="115570" h="2755265">
                  <a:moveTo>
                    <a:pt x="115481" y="1441234"/>
                  </a:moveTo>
                  <a:lnTo>
                    <a:pt x="105956" y="1422184"/>
                  </a:lnTo>
                  <a:lnTo>
                    <a:pt x="58331" y="1326934"/>
                  </a:lnTo>
                  <a:lnTo>
                    <a:pt x="1181" y="1441234"/>
                  </a:lnTo>
                  <a:lnTo>
                    <a:pt x="39281" y="1441234"/>
                  </a:lnTo>
                  <a:lnTo>
                    <a:pt x="39281" y="2754719"/>
                  </a:lnTo>
                  <a:lnTo>
                    <a:pt x="77381" y="2754719"/>
                  </a:lnTo>
                  <a:lnTo>
                    <a:pt x="77381" y="1441234"/>
                  </a:lnTo>
                  <a:lnTo>
                    <a:pt x="115481" y="1441234"/>
                  </a:lnTo>
                  <a:close/>
                </a:path>
              </a:pathLst>
            </a:custGeom>
            <a:solidFill>
              <a:srgbClr val="72951A"/>
            </a:solidFill>
          </p:spPr>
          <p:txBody>
            <a:bodyPr wrap="square" lIns="0" tIns="0" rIns="0" bIns="0" rtlCol="0"/>
            <a:lstStyle/>
            <a:p>
              <a:endParaRPr/>
            </a:p>
          </p:txBody>
        </p:sp>
        <p:sp>
          <p:nvSpPr>
            <p:cNvPr id="26" name="object 26"/>
            <p:cNvSpPr/>
            <p:nvPr/>
          </p:nvSpPr>
          <p:spPr>
            <a:xfrm>
              <a:off x="8743633" y="2641536"/>
              <a:ext cx="420370" cy="705485"/>
            </a:xfrm>
            <a:custGeom>
              <a:avLst/>
              <a:gdLst/>
              <a:ahLst/>
              <a:cxnLst/>
              <a:rect l="l" t="t" r="r" b="b"/>
              <a:pathLst>
                <a:path w="420370" h="705485">
                  <a:moveTo>
                    <a:pt x="198437" y="670775"/>
                  </a:moveTo>
                  <a:lnTo>
                    <a:pt x="163690" y="641146"/>
                  </a:lnTo>
                  <a:lnTo>
                    <a:pt x="133819" y="609079"/>
                  </a:lnTo>
                  <a:lnTo>
                    <a:pt x="107937" y="574192"/>
                  </a:lnTo>
                  <a:lnTo>
                    <a:pt x="86080" y="536816"/>
                  </a:lnTo>
                  <a:lnTo>
                    <a:pt x="68059" y="496798"/>
                  </a:lnTo>
                  <a:lnTo>
                    <a:pt x="54368" y="455358"/>
                  </a:lnTo>
                  <a:lnTo>
                    <a:pt x="44780" y="412356"/>
                  </a:lnTo>
                  <a:lnTo>
                    <a:pt x="39344" y="368147"/>
                  </a:lnTo>
                  <a:lnTo>
                    <a:pt x="38087" y="323037"/>
                  </a:lnTo>
                  <a:lnTo>
                    <a:pt x="41059" y="277380"/>
                  </a:lnTo>
                  <a:lnTo>
                    <a:pt x="48285" y="231521"/>
                  </a:lnTo>
                  <a:lnTo>
                    <a:pt x="59817" y="185775"/>
                  </a:lnTo>
                  <a:lnTo>
                    <a:pt x="75653" y="140500"/>
                  </a:lnTo>
                  <a:lnTo>
                    <a:pt x="91871" y="108343"/>
                  </a:lnTo>
                  <a:lnTo>
                    <a:pt x="123037" y="127342"/>
                  </a:lnTo>
                  <a:lnTo>
                    <a:pt x="127635" y="72796"/>
                  </a:lnTo>
                  <a:lnTo>
                    <a:pt x="133769" y="0"/>
                  </a:lnTo>
                  <a:lnTo>
                    <a:pt x="25450" y="67818"/>
                  </a:lnTo>
                  <a:lnTo>
                    <a:pt x="59321" y="88480"/>
                  </a:lnTo>
                  <a:lnTo>
                    <a:pt x="39674" y="127977"/>
                  </a:lnTo>
                  <a:lnTo>
                    <a:pt x="22847" y="176530"/>
                  </a:lnTo>
                  <a:lnTo>
                    <a:pt x="10642" y="225653"/>
                  </a:lnTo>
                  <a:lnTo>
                    <a:pt x="3035" y="274980"/>
                  </a:lnTo>
                  <a:lnTo>
                    <a:pt x="0" y="324167"/>
                  </a:lnTo>
                  <a:lnTo>
                    <a:pt x="1536" y="372872"/>
                  </a:lnTo>
                  <a:lnTo>
                    <a:pt x="7607" y="420725"/>
                  </a:lnTo>
                  <a:lnTo>
                    <a:pt x="18211" y="467385"/>
                  </a:lnTo>
                  <a:lnTo>
                    <a:pt x="33337" y="512483"/>
                  </a:lnTo>
                  <a:lnTo>
                    <a:pt x="52705" y="555205"/>
                  </a:lnTo>
                  <a:lnTo>
                    <a:pt x="76758" y="596087"/>
                  </a:lnTo>
                  <a:lnTo>
                    <a:pt x="105244" y="634288"/>
                  </a:lnTo>
                  <a:lnTo>
                    <a:pt x="138150" y="669417"/>
                  </a:lnTo>
                  <a:lnTo>
                    <a:pt x="174548" y="700455"/>
                  </a:lnTo>
                  <a:lnTo>
                    <a:pt x="198437" y="670775"/>
                  </a:lnTo>
                  <a:close/>
                </a:path>
                <a:path w="420370" h="705485">
                  <a:moveTo>
                    <a:pt x="420103" y="382993"/>
                  </a:moveTo>
                  <a:lnTo>
                    <a:pt x="419277" y="334276"/>
                  </a:lnTo>
                  <a:lnTo>
                    <a:pt x="413905" y="286334"/>
                  </a:lnTo>
                  <a:lnTo>
                    <a:pt x="403987" y="239522"/>
                  </a:lnTo>
                  <a:lnTo>
                    <a:pt x="389534" y="194208"/>
                  </a:lnTo>
                  <a:lnTo>
                    <a:pt x="370789" y="151206"/>
                  </a:lnTo>
                  <a:lnTo>
                    <a:pt x="347345" y="109982"/>
                  </a:lnTo>
                  <a:lnTo>
                    <a:pt x="319417" y="71361"/>
                  </a:lnTo>
                  <a:lnTo>
                    <a:pt x="287032" y="35750"/>
                  </a:lnTo>
                  <a:lnTo>
                    <a:pt x="251091" y="4191"/>
                  </a:lnTo>
                  <a:lnTo>
                    <a:pt x="226771" y="33515"/>
                  </a:lnTo>
                  <a:lnTo>
                    <a:pt x="244868" y="48514"/>
                  </a:lnTo>
                  <a:lnTo>
                    <a:pt x="261086" y="63652"/>
                  </a:lnTo>
                  <a:lnTo>
                    <a:pt x="290487" y="96151"/>
                  </a:lnTo>
                  <a:lnTo>
                    <a:pt x="315849" y="131406"/>
                  </a:lnTo>
                  <a:lnTo>
                    <a:pt x="337159" y="169100"/>
                  </a:lnTo>
                  <a:lnTo>
                    <a:pt x="354584" y="209384"/>
                  </a:lnTo>
                  <a:lnTo>
                    <a:pt x="367665" y="251028"/>
                  </a:lnTo>
                  <a:lnTo>
                    <a:pt x="376618" y="294157"/>
                  </a:lnTo>
                  <a:lnTo>
                    <a:pt x="381406" y="338442"/>
                  </a:lnTo>
                  <a:lnTo>
                    <a:pt x="382003" y="383565"/>
                  </a:lnTo>
                  <a:lnTo>
                    <a:pt x="378358" y="429171"/>
                  </a:lnTo>
                  <a:lnTo>
                    <a:pt x="370459" y="474929"/>
                  </a:lnTo>
                  <a:lnTo>
                    <a:pt x="358267" y="520496"/>
                  </a:lnTo>
                  <a:lnTo>
                    <a:pt x="341757" y="565531"/>
                  </a:lnTo>
                  <a:lnTo>
                    <a:pt x="325069" y="597458"/>
                  </a:lnTo>
                  <a:lnTo>
                    <a:pt x="294195" y="577989"/>
                  </a:lnTo>
                  <a:lnTo>
                    <a:pt x="281597" y="705154"/>
                  </a:lnTo>
                  <a:lnTo>
                    <a:pt x="390893" y="638937"/>
                  </a:lnTo>
                  <a:lnTo>
                    <a:pt x="382028" y="633361"/>
                  </a:lnTo>
                  <a:lnTo>
                    <a:pt x="357327" y="617791"/>
                  </a:lnTo>
                  <a:lnTo>
                    <a:pt x="377545" y="578586"/>
                  </a:lnTo>
                  <a:lnTo>
                    <a:pt x="395084" y="530275"/>
                  </a:lnTo>
                  <a:lnTo>
                    <a:pt x="408012" y="481342"/>
                  </a:lnTo>
                  <a:lnTo>
                    <a:pt x="416344" y="432130"/>
                  </a:lnTo>
                  <a:lnTo>
                    <a:pt x="420103" y="382993"/>
                  </a:lnTo>
                  <a:close/>
                </a:path>
              </a:pathLst>
            </a:custGeom>
            <a:solidFill>
              <a:srgbClr val="826A47"/>
            </a:solidFill>
          </p:spPr>
          <p:txBody>
            <a:bodyPr wrap="square" lIns="0" tIns="0" rIns="0" bIns="0" rtlCol="0"/>
            <a:lstStyle/>
            <a:p>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4404" y="2619421"/>
            <a:ext cx="10424795" cy="3552825"/>
            <a:chOff x="374404" y="2619421"/>
            <a:chExt cx="10424795" cy="3552825"/>
          </a:xfrm>
        </p:grpSpPr>
        <p:pic>
          <p:nvPicPr>
            <p:cNvPr id="3" name="object 3"/>
            <p:cNvPicPr/>
            <p:nvPr/>
          </p:nvPicPr>
          <p:blipFill>
            <a:blip r:embed="rId2" cstate="print"/>
            <a:stretch>
              <a:fillRect/>
            </a:stretch>
          </p:blipFill>
          <p:spPr>
            <a:xfrm>
              <a:off x="374404" y="2619421"/>
              <a:ext cx="6562271" cy="3347819"/>
            </a:xfrm>
            <a:prstGeom prst="rect">
              <a:avLst/>
            </a:prstGeom>
          </p:spPr>
        </p:pic>
        <p:sp>
          <p:nvSpPr>
            <p:cNvPr id="4" name="object 4"/>
            <p:cNvSpPr/>
            <p:nvPr/>
          </p:nvSpPr>
          <p:spPr>
            <a:xfrm>
              <a:off x="3846973" y="3293250"/>
              <a:ext cx="430530" cy="242570"/>
            </a:xfrm>
            <a:custGeom>
              <a:avLst/>
              <a:gdLst/>
              <a:ahLst/>
              <a:cxnLst/>
              <a:rect l="l" t="t" r="r" b="b"/>
              <a:pathLst>
                <a:path w="430529" h="242570">
                  <a:moveTo>
                    <a:pt x="0" y="0"/>
                  </a:moveTo>
                  <a:lnTo>
                    <a:pt x="430084" y="0"/>
                  </a:lnTo>
                  <a:lnTo>
                    <a:pt x="430084" y="242280"/>
                  </a:lnTo>
                  <a:lnTo>
                    <a:pt x="0" y="242280"/>
                  </a:lnTo>
                  <a:lnTo>
                    <a:pt x="0" y="0"/>
                  </a:lnTo>
                  <a:close/>
                </a:path>
              </a:pathLst>
            </a:custGeom>
            <a:ln w="31750">
              <a:solidFill>
                <a:srgbClr val="0C8791"/>
              </a:solidFill>
            </a:ln>
          </p:spPr>
          <p:txBody>
            <a:bodyPr wrap="square" lIns="0" tIns="0" rIns="0" bIns="0" rtlCol="0"/>
            <a:lstStyle/>
            <a:p>
              <a:endParaRPr/>
            </a:p>
          </p:txBody>
        </p:sp>
        <p:sp>
          <p:nvSpPr>
            <p:cNvPr id="5" name="object 5"/>
            <p:cNvSpPr/>
            <p:nvPr/>
          </p:nvSpPr>
          <p:spPr>
            <a:xfrm>
              <a:off x="470090" y="3194294"/>
              <a:ext cx="978535" cy="198120"/>
            </a:xfrm>
            <a:custGeom>
              <a:avLst/>
              <a:gdLst/>
              <a:ahLst/>
              <a:cxnLst/>
              <a:rect l="l" t="t" r="r" b="b"/>
              <a:pathLst>
                <a:path w="978535" h="198120">
                  <a:moveTo>
                    <a:pt x="0" y="0"/>
                  </a:moveTo>
                  <a:lnTo>
                    <a:pt x="978426" y="0"/>
                  </a:lnTo>
                  <a:lnTo>
                    <a:pt x="978426" y="197910"/>
                  </a:lnTo>
                  <a:lnTo>
                    <a:pt x="0" y="197910"/>
                  </a:lnTo>
                  <a:lnTo>
                    <a:pt x="0" y="0"/>
                  </a:lnTo>
                  <a:close/>
                </a:path>
              </a:pathLst>
            </a:custGeom>
            <a:ln w="31750">
              <a:solidFill>
                <a:srgbClr val="0C8791"/>
              </a:solidFill>
            </a:ln>
          </p:spPr>
          <p:txBody>
            <a:bodyPr wrap="square" lIns="0" tIns="0" rIns="0" bIns="0" rtlCol="0"/>
            <a:lstStyle/>
            <a:p>
              <a:endParaRPr/>
            </a:p>
          </p:txBody>
        </p:sp>
        <p:pic>
          <p:nvPicPr>
            <p:cNvPr id="6" name="object 6"/>
            <p:cNvPicPr/>
            <p:nvPr/>
          </p:nvPicPr>
          <p:blipFill>
            <a:blip r:embed="rId3" cstate="print"/>
            <a:stretch>
              <a:fillRect/>
            </a:stretch>
          </p:blipFill>
          <p:spPr>
            <a:xfrm>
              <a:off x="6077712" y="3331463"/>
              <a:ext cx="4721351" cy="2840736"/>
            </a:xfrm>
            <a:prstGeom prst="rect">
              <a:avLst/>
            </a:prstGeom>
          </p:spPr>
        </p:pic>
        <p:pic>
          <p:nvPicPr>
            <p:cNvPr id="7" name="object 7"/>
            <p:cNvPicPr/>
            <p:nvPr/>
          </p:nvPicPr>
          <p:blipFill>
            <a:blip r:embed="rId4" cstate="print"/>
            <a:stretch>
              <a:fillRect/>
            </a:stretch>
          </p:blipFill>
          <p:spPr>
            <a:xfrm>
              <a:off x="6270485" y="3522990"/>
              <a:ext cx="4335848" cy="2456360"/>
            </a:xfrm>
            <a:prstGeom prst="rect">
              <a:avLst/>
            </a:prstGeom>
          </p:spPr>
        </p:pic>
      </p:grpSp>
      <p:sp>
        <p:nvSpPr>
          <p:cNvPr id="8" name="object 8"/>
          <p:cNvSpPr txBox="1"/>
          <p:nvPr/>
        </p:nvSpPr>
        <p:spPr>
          <a:xfrm>
            <a:off x="318511" y="1378203"/>
            <a:ext cx="9366250" cy="693420"/>
          </a:xfrm>
          <a:prstGeom prst="rect">
            <a:avLst/>
          </a:prstGeom>
        </p:spPr>
        <p:txBody>
          <a:bodyPr vert="horz" wrap="square" lIns="0" tIns="25400" rIns="0" bIns="0" rtlCol="0">
            <a:spAutoFit/>
          </a:bodyPr>
          <a:lstStyle/>
          <a:p>
            <a:pPr marL="12700" marR="5080">
              <a:lnSpc>
                <a:spcPts val="2620"/>
              </a:lnSpc>
              <a:spcBef>
                <a:spcPts val="200"/>
              </a:spcBef>
            </a:pPr>
            <a:r>
              <a:rPr sz="2200" spc="-110" dirty="0">
                <a:solidFill>
                  <a:srgbClr val="404040"/>
                </a:solidFill>
                <a:latin typeface="Calibri"/>
                <a:cs typeface="Calibri"/>
              </a:rPr>
              <a:t>To</a:t>
            </a:r>
            <a:r>
              <a:rPr sz="2200" spc="-35" dirty="0">
                <a:solidFill>
                  <a:srgbClr val="404040"/>
                </a:solidFill>
                <a:latin typeface="Calibri"/>
                <a:cs typeface="Calibri"/>
              </a:rPr>
              <a:t> </a:t>
            </a:r>
            <a:r>
              <a:rPr sz="2200" b="1" spc="-20" dirty="0">
                <a:solidFill>
                  <a:srgbClr val="404040"/>
                </a:solidFill>
                <a:latin typeface="Calibri"/>
                <a:cs typeface="Calibri"/>
              </a:rPr>
              <a:t>assess</a:t>
            </a:r>
            <a:r>
              <a:rPr sz="2200" b="1" spc="-25" dirty="0">
                <a:solidFill>
                  <a:srgbClr val="404040"/>
                </a:solidFill>
                <a:latin typeface="Calibri"/>
                <a:cs typeface="Calibri"/>
              </a:rPr>
              <a:t> </a:t>
            </a:r>
            <a:r>
              <a:rPr sz="2200" b="1" spc="-15" dirty="0">
                <a:solidFill>
                  <a:srgbClr val="404040"/>
                </a:solidFill>
                <a:latin typeface="Calibri"/>
                <a:cs typeface="Calibri"/>
              </a:rPr>
              <a:t>the</a:t>
            </a:r>
            <a:r>
              <a:rPr sz="2200" b="1" spc="-25" dirty="0">
                <a:solidFill>
                  <a:srgbClr val="404040"/>
                </a:solidFill>
                <a:latin typeface="Calibri"/>
                <a:cs typeface="Calibri"/>
              </a:rPr>
              <a:t> </a:t>
            </a:r>
            <a:r>
              <a:rPr sz="2200" b="1" spc="-20" dirty="0">
                <a:solidFill>
                  <a:srgbClr val="404040"/>
                </a:solidFill>
                <a:latin typeface="Calibri"/>
                <a:cs typeface="Calibri"/>
              </a:rPr>
              <a:t>impact</a:t>
            </a:r>
            <a:r>
              <a:rPr sz="2200" b="1" spc="-25" dirty="0">
                <a:solidFill>
                  <a:srgbClr val="404040"/>
                </a:solidFill>
                <a:latin typeface="Calibri"/>
                <a:cs typeface="Calibri"/>
              </a:rPr>
              <a:t> </a:t>
            </a:r>
            <a:r>
              <a:rPr sz="2200" b="1" spc="-15" dirty="0">
                <a:solidFill>
                  <a:srgbClr val="404040"/>
                </a:solidFill>
                <a:latin typeface="Calibri"/>
                <a:cs typeface="Calibri"/>
              </a:rPr>
              <a:t>of </a:t>
            </a:r>
            <a:r>
              <a:rPr sz="2200" b="1" spc="-30" dirty="0">
                <a:solidFill>
                  <a:srgbClr val="404040"/>
                </a:solidFill>
                <a:latin typeface="Calibri"/>
                <a:cs typeface="Calibri"/>
              </a:rPr>
              <a:t>rework </a:t>
            </a:r>
            <a:r>
              <a:rPr sz="2200" b="1" spc="-15" dirty="0">
                <a:solidFill>
                  <a:srgbClr val="404040"/>
                </a:solidFill>
                <a:latin typeface="Calibri"/>
                <a:cs typeface="Calibri"/>
              </a:rPr>
              <a:t>on</a:t>
            </a:r>
            <a:r>
              <a:rPr sz="2200" b="1" spc="-25" dirty="0">
                <a:solidFill>
                  <a:srgbClr val="404040"/>
                </a:solidFill>
                <a:latin typeface="Calibri"/>
                <a:cs typeface="Calibri"/>
              </a:rPr>
              <a:t> process performance </a:t>
            </a:r>
            <a:r>
              <a:rPr sz="2200" b="1" spc="-15" dirty="0">
                <a:solidFill>
                  <a:srgbClr val="404040"/>
                </a:solidFill>
                <a:latin typeface="Calibri"/>
                <a:cs typeface="Calibri"/>
              </a:rPr>
              <a:t>(time</a:t>
            </a:r>
            <a:r>
              <a:rPr sz="2200" b="1" spc="-30" dirty="0">
                <a:solidFill>
                  <a:srgbClr val="404040"/>
                </a:solidFill>
                <a:latin typeface="Calibri"/>
                <a:cs typeface="Calibri"/>
              </a:rPr>
              <a:t> </a:t>
            </a:r>
            <a:r>
              <a:rPr sz="2200" b="1" spc="-15" dirty="0">
                <a:solidFill>
                  <a:srgbClr val="404040"/>
                </a:solidFill>
                <a:latin typeface="Calibri"/>
                <a:cs typeface="Calibri"/>
              </a:rPr>
              <a:t>and</a:t>
            </a:r>
            <a:r>
              <a:rPr sz="2200" b="1" spc="-30" dirty="0">
                <a:solidFill>
                  <a:srgbClr val="404040"/>
                </a:solidFill>
                <a:latin typeface="Calibri"/>
                <a:cs typeface="Calibri"/>
              </a:rPr>
              <a:t> </a:t>
            </a:r>
            <a:r>
              <a:rPr sz="2200" b="1" spc="-25" dirty="0">
                <a:solidFill>
                  <a:srgbClr val="404040"/>
                </a:solidFill>
                <a:latin typeface="Calibri"/>
                <a:cs typeface="Calibri"/>
              </a:rPr>
              <a:t>cost)</a:t>
            </a:r>
            <a:r>
              <a:rPr sz="2200" spc="-25" dirty="0">
                <a:solidFill>
                  <a:srgbClr val="404040"/>
                </a:solidFill>
                <a:latin typeface="Calibri"/>
                <a:cs typeface="Calibri"/>
              </a:rPr>
              <a:t>,</a:t>
            </a:r>
            <a:r>
              <a:rPr sz="2200" spc="-20" dirty="0">
                <a:solidFill>
                  <a:srgbClr val="404040"/>
                </a:solidFill>
                <a:latin typeface="Calibri"/>
                <a:cs typeface="Calibri"/>
              </a:rPr>
              <a:t> </a:t>
            </a:r>
            <a:r>
              <a:rPr sz="2200" spc="-25" dirty="0">
                <a:solidFill>
                  <a:srgbClr val="404040"/>
                </a:solidFill>
                <a:latin typeface="Calibri"/>
                <a:cs typeface="Calibri"/>
              </a:rPr>
              <a:t>we</a:t>
            </a:r>
            <a:r>
              <a:rPr sz="2200" spc="-35" dirty="0">
                <a:solidFill>
                  <a:srgbClr val="404040"/>
                </a:solidFill>
                <a:latin typeface="Calibri"/>
                <a:cs typeface="Calibri"/>
              </a:rPr>
              <a:t> </a:t>
            </a:r>
            <a:r>
              <a:rPr sz="2200" spc="-15" dirty="0">
                <a:solidFill>
                  <a:srgbClr val="404040"/>
                </a:solidFill>
                <a:latin typeface="Calibri"/>
                <a:cs typeface="Calibri"/>
              </a:rPr>
              <a:t>should </a:t>
            </a:r>
            <a:r>
              <a:rPr sz="2200" spc="-480" dirty="0">
                <a:solidFill>
                  <a:srgbClr val="404040"/>
                </a:solidFill>
                <a:latin typeface="Calibri"/>
                <a:cs typeface="Calibri"/>
              </a:rPr>
              <a:t> </a:t>
            </a:r>
            <a:r>
              <a:rPr sz="2200" spc="-15" dirty="0">
                <a:solidFill>
                  <a:srgbClr val="404040"/>
                </a:solidFill>
                <a:latin typeface="Calibri"/>
                <a:cs typeface="Calibri"/>
              </a:rPr>
              <a:t>apply</a:t>
            </a:r>
            <a:r>
              <a:rPr sz="2200" spc="-35" dirty="0">
                <a:solidFill>
                  <a:srgbClr val="404040"/>
                </a:solidFill>
                <a:latin typeface="Calibri"/>
                <a:cs typeface="Calibri"/>
              </a:rPr>
              <a:t> </a:t>
            </a:r>
            <a:r>
              <a:rPr sz="2200" spc="-15" dirty="0">
                <a:solidFill>
                  <a:srgbClr val="404040"/>
                </a:solidFill>
                <a:latin typeface="Calibri"/>
                <a:cs typeface="Calibri"/>
              </a:rPr>
              <a:t>filtering</a:t>
            </a:r>
            <a:r>
              <a:rPr sz="2200" spc="-35" dirty="0">
                <a:solidFill>
                  <a:srgbClr val="404040"/>
                </a:solidFill>
                <a:latin typeface="Calibri"/>
                <a:cs typeface="Calibri"/>
              </a:rPr>
              <a:t> </a:t>
            </a:r>
            <a:r>
              <a:rPr sz="2200" spc="-20" dirty="0">
                <a:solidFill>
                  <a:srgbClr val="404040"/>
                </a:solidFill>
                <a:latin typeface="Calibri"/>
                <a:cs typeface="Calibri"/>
              </a:rPr>
              <a:t>to</a:t>
            </a:r>
            <a:r>
              <a:rPr sz="2200" spc="-35" dirty="0">
                <a:solidFill>
                  <a:srgbClr val="404040"/>
                </a:solidFill>
                <a:latin typeface="Calibri"/>
                <a:cs typeface="Calibri"/>
              </a:rPr>
              <a:t> </a:t>
            </a:r>
            <a:r>
              <a:rPr sz="2200" spc="-20" dirty="0">
                <a:solidFill>
                  <a:srgbClr val="404040"/>
                </a:solidFill>
                <a:latin typeface="Calibri"/>
                <a:cs typeface="Calibri"/>
              </a:rPr>
              <a:t>isolate</a:t>
            </a:r>
            <a:r>
              <a:rPr sz="2200" spc="-30" dirty="0">
                <a:solidFill>
                  <a:srgbClr val="404040"/>
                </a:solidFill>
                <a:latin typeface="Calibri"/>
                <a:cs typeface="Calibri"/>
              </a:rPr>
              <a:t> </a:t>
            </a:r>
            <a:r>
              <a:rPr sz="2200" spc="-20" dirty="0">
                <a:solidFill>
                  <a:srgbClr val="404040"/>
                </a:solidFill>
                <a:latin typeface="Calibri"/>
                <a:cs typeface="Calibri"/>
              </a:rPr>
              <a:t>cases that</a:t>
            </a:r>
            <a:r>
              <a:rPr sz="2200" spc="-25" dirty="0">
                <a:solidFill>
                  <a:srgbClr val="404040"/>
                </a:solidFill>
                <a:latin typeface="Calibri"/>
                <a:cs typeface="Calibri"/>
              </a:rPr>
              <a:t> are</a:t>
            </a:r>
            <a:r>
              <a:rPr sz="2200" spc="-30" dirty="0">
                <a:solidFill>
                  <a:srgbClr val="404040"/>
                </a:solidFill>
                <a:latin typeface="Calibri"/>
                <a:cs typeface="Calibri"/>
              </a:rPr>
              <a:t> affected </a:t>
            </a:r>
            <a:r>
              <a:rPr sz="2200" spc="-15" dirty="0">
                <a:solidFill>
                  <a:srgbClr val="404040"/>
                </a:solidFill>
                <a:latin typeface="Calibri"/>
                <a:cs typeface="Calibri"/>
              </a:rPr>
              <a:t>by</a:t>
            </a:r>
            <a:r>
              <a:rPr sz="2200" spc="-30" dirty="0">
                <a:solidFill>
                  <a:srgbClr val="404040"/>
                </a:solidFill>
                <a:latin typeface="Calibri"/>
                <a:cs typeface="Calibri"/>
              </a:rPr>
              <a:t> rework.</a:t>
            </a:r>
            <a:endParaRPr sz="2200">
              <a:latin typeface="Calibri"/>
              <a:cs typeface="Calibri"/>
            </a:endParaRPr>
          </a:p>
        </p:txBody>
      </p:sp>
      <p:sp>
        <p:nvSpPr>
          <p:cNvPr id="9" name="object 9"/>
          <p:cNvSpPr txBox="1"/>
          <p:nvPr/>
        </p:nvSpPr>
        <p:spPr>
          <a:xfrm>
            <a:off x="7479196" y="3158235"/>
            <a:ext cx="269303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4040"/>
                </a:solidFill>
                <a:latin typeface="Calibri"/>
                <a:cs typeface="Calibri"/>
              </a:rPr>
              <a:t>Cases</a:t>
            </a:r>
            <a:r>
              <a:rPr sz="1600" dirty="0">
                <a:solidFill>
                  <a:srgbClr val="404040"/>
                </a:solidFill>
                <a:latin typeface="Calibri"/>
                <a:cs typeface="Calibri"/>
              </a:rPr>
              <a:t> </a:t>
            </a:r>
            <a:r>
              <a:rPr sz="1600" spc="5" dirty="0">
                <a:solidFill>
                  <a:srgbClr val="404040"/>
                </a:solidFill>
                <a:latin typeface="Calibri"/>
                <a:cs typeface="Calibri"/>
              </a:rPr>
              <a:t>with</a:t>
            </a:r>
            <a:r>
              <a:rPr sz="1600" spc="-5" dirty="0">
                <a:solidFill>
                  <a:srgbClr val="404040"/>
                </a:solidFill>
                <a:latin typeface="Calibri"/>
                <a:cs typeface="Calibri"/>
              </a:rPr>
              <a:t> </a:t>
            </a:r>
            <a:r>
              <a:rPr sz="1600" dirty="0">
                <a:solidFill>
                  <a:srgbClr val="404040"/>
                </a:solidFill>
                <a:latin typeface="Calibri"/>
                <a:cs typeface="Calibri"/>
              </a:rPr>
              <a:t>Repair</a:t>
            </a:r>
            <a:r>
              <a:rPr sz="1600" spc="-5" dirty="0">
                <a:solidFill>
                  <a:srgbClr val="404040"/>
                </a:solidFill>
                <a:latin typeface="Calibri"/>
                <a:cs typeface="Calibri"/>
              </a:rPr>
              <a:t> </a:t>
            </a:r>
            <a:r>
              <a:rPr sz="1600" dirty="0">
                <a:solidFill>
                  <a:srgbClr val="404040"/>
                </a:solidFill>
                <a:latin typeface="Calibri"/>
                <a:cs typeface="Calibri"/>
              </a:rPr>
              <a:t>(Complex)</a:t>
            </a:r>
            <a:r>
              <a:rPr sz="1600" spc="-10" dirty="0">
                <a:solidFill>
                  <a:srgbClr val="404040"/>
                </a:solidFill>
                <a:latin typeface="Calibri"/>
                <a:cs typeface="Calibri"/>
              </a:rPr>
              <a:t> </a:t>
            </a:r>
            <a:r>
              <a:rPr sz="1600" dirty="0">
                <a:solidFill>
                  <a:srgbClr val="404040"/>
                </a:solidFill>
                <a:latin typeface="Calibri"/>
                <a:cs typeface="Calibri"/>
              </a:rPr>
              <a:t>≥</a:t>
            </a:r>
            <a:r>
              <a:rPr sz="1600" spc="5" dirty="0">
                <a:solidFill>
                  <a:srgbClr val="404040"/>
                </a:solidFill>
                <a:latin typeface="Calibri"/>
                <a:cs typeface="Calibri"/>
              </a:rPr>
              <a:t> </a:t>
            </a:r>
            <a:r>
              <a:rPr sz="1600" dirty="0">
                <a:solidFill>
                  <a:srgbClr val="404040"/>
                </a:solidFill>
                <a:latin typeface="Calibri"/>
                <a:cs typeface="Calibri"/>
              </a:rPr>
              <a:t>3</a:t>
            </a:r>
            <a:endParaRPr sz="1600">
              <a:latin typeface="Calibri"/>
              <a:cs typeface="Calibri"/>
            </a:endParaRPr>
          </a:p>
        </p:txBody>
      </p:sp>
      <p:sp>
        <p:nvSpPr>
          <p:cNvPr id="10" name="object 10"/>
          <p:cNvSpPr txBox="1">
            <a:spLocks noGrp="1"/>
          </p:cNvSpPr>
          <p:nvPr>
            <p:ph type="title"/>
          </p:nvPr>
        </p:nvSpPr>
        <p:spPr>
          <a:xfrm>
            <a:off x="640199" y="176783"/>
            <a:ext cx="2397760" cy="467359"/>
          </a:xfrm>
          <a:prstGeom prst="rect">
            <a:avLst/>
          </a:prstGeom>
        </p:spPr>
        <p:txBody>
          <a:bodyPr vert="horz" wrap="square" lIns="0" tIns="12700" rIns="0" bIns="0" rtlCol="0">
            <a:spAutoFit/>
          </a:bodyPr>
          <a:lstStyle/>
          <a:p>
            <a:pPr marL="12700">
              <a:lnSpc>
                <a:spcPct val="100000"/>
              </a:lnSpc>
              <a:spcBef>
                <a:spcPts val="100"/>
              </a:spcBef>
            </a:pPr>
            <a:r>
              <a:rPr sz="2900" spc="-20" dirty="0"/>
              <a:t>Rework</a:t>
            </a:r>
            <a:r>
              <a:rPr sz="2900" spc="-70" dirty="0"/>
              <a:t> </a:t>
            </a:r>
            <a:r>
              <a:rPr sz="2900" spc="-10" dirty="0"/>
              <a:t>analysis</a:t>
            </a:r>
            <a:endParaRPr sz="29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344</TotalTime>
  <Words>8616</Words>
  <Application>Microsoft Office PowerPoint</Application>
  <PresentationFormat>Custom</PresentationFormat>
  <Paragraphs>1094</Paragraphs>
  <Slides>109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Arial MT</vt:lpstr>
      <vt:lpstr>BfkvlvTimes-Italic</vt:lpstr>
      <vt:lpstr>Calibri</vt:lpstr>
      <vt:lpstr>Calibri Light</vt:lpstr>
      <vt:lpstr>QxpmdkTimes-Roman</vt:lpstr>
      <vt:lpstr>Times New Roman</vt:lpstr>
      <vt:lpstr>VcmssjTimes-Bold</vt:lpstr>
      <vt:lpstr>Wingdings</vt:lpstr>
      <vt:lpstr>Office Theme</vt:lpstr>
      <vt:lpstr>Part I</vt:lpstr>
      <vt:lpstr>BPM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“conceptual” to executable models</vt:lpstr>
      <vt:lpstr>Bridging the gap: A five-step method</vt:lpstr>
      <vt:lpstr>Running example</vt:lpstr>
      <vt:lpstr>Running example</vt:lpstr>
      <vt:lpstr>Running example</vt:lpstr>
      <vt:lpstr>1. Identify the automation boundaries</vt:lpstr>
      <vt:lpstr>In BPMN: specify task markers</vt:lpstr>
      <vt:lpstr>PowerPoint Presentation</vt:lpstr>
      <vt:lpstr>2. Review manual tasks</vt:lpstr>
      <vt:lpstr>2. Review manual tasks</vt:lpstr>
      <vt:lpstr>3. Complete the process model</vt:lpstr>
      <vt:lpstr>In our example…</vt:lpstr>
      <vt:lpstr>4. Adjust task granularity</vt:lpstr>
      <vt:lpstr>4. Adjust task granularity</vt:lpstr>
      <vt:lpstr>An exception to the rule</vt:lpstr>
      <vt:lpstr>PowerPoint Presentation</vt:lpstr>
      <vt:lpstr>Bridging the gap: one task at a time</vt:lpstr>
      <vt:lpstr>5. Specify execution properties</vt:lpstr>
      <vt:lpstr>BPMS</vt:lpstr>
      <vt:lpstr>Business Process Management System</vt:lpstr>
      <vt:lpstr>Process modeling tool</vt:lpstr>
      <vt:lpstr>Example of a Process modeling tool</vt:lpstr>
      <vt:lpstr>Execution Engine</vt:lpstr>
      <vt:lpstr>Worklist Handler</vt:lpstr>
      <vt:lpstr>Example of a Worklist Handler</vt:lpstr>
      <vt:lpstr>Administration &amp; Monitoring Tools</vt:lpstr>
      <vt:lpstr>Example of an Administration &amp; Monitoring Tool</vt:lpstr>
      <vt:lpstr>External Services</vt:lpstr>
      <vt:lpstr>BPMS Landscape</vt:lpstr>
      <vt:lpstr>Camunda Architecture</vt:lpstr>
      <vt:lpstr>Where are we?</vt:lpstr>
      <vt:lpstr>PowerPoint Presentation</vt:lpstr>
      <vt:lpstr>PowerPoint Presentation</vt:lpstr>
      <vt:lpstr>Business Process Monitoring</vt:lpstr>
      <vt:lpstr>Structure of a Business Process Event Log</vt:lpstr>
      <vt:lpstr>Process performance dashboard</vt:lpstr>
      <vt:lpstr>Operational process dashboards</vt:lpstr>
      <vt:lpstr>Tactical performance dashboards</vt:lpstr>
      <vt:lpstr>Strategic performance dashboards</vt:lpstr>
      <vt:lpstr>Process performance dashboards</vt:lpstr>
      <vt:lpstr>Process performance dashboard widgets</vt:lpstr>
      <vt:lpstr>Process performance dashboard widgets</vt:lpstr>
      <vt:lpstr>Process performance dashboard widgets Longitudinal chart</vt:lpstr>
      <vt:lpstr>Process performance dashboard widgets Cross-sectional chart</vt:lpstr>
      <vt:lpstr>Process performance dashboard widgets Cross-sectional chart</vt:lpstr>
      <vt:lpstr>Process performance dashboard widgets</vt:lpstr>
      <vt:lpstr>Process performance dashboard widgets</vt:lpstr>
      <vt:lpstr>Designing Process Performance Dashboard</vt:lpstr>
      <vt:lpstr>Tools for performance dashboarding</vt:lpstr>
      <vt:lpstr>Business Process Monitoring</vt:lpstr>
      <vt:lpstr>Process Mining</vt:lpstr>
      <vt:lpstr>PowerPoint Presentation</vt:lpstr>
      <vt:lpstr>PowerPoint Presentation</vt:lpstr>
      <vt:lpstr>Automated Process Discovery</vt:lpstr>
      <vt:lpstr>Process maps (aka Directly-follows graphs)</vt:lpstr>
      <vt:lpstr>Anatomy of a Process map</vt:lpstr>
      <vt:lpstr>Process maps: overlays</vt:lpstr>
      <vt:lpstr>Example: Process Map with frequency</vt:lpstr>
      <vt:lpstr>Example: Process Map with frequency</vt:lpstr>
      <vt:lpstr>Example: Process Map with frequency</vt:lpstr>
      <vt:lpstr>Example: Process Map with frequency</vt:lpstr>
      <vt:lpstr>Example: Process Map with frequency</vt:lpstr>
      <vt:lpstr>Process Maps</vt:lpstr>
      <vt:lpstr>Abstraction and Filtering</vt:lpstr>
      <vt:lpstr>Process map: Abstraction</vt:lpstr>
      <vt:lpstr>Log filters</vt:lpstr>
      <vt:lpstr>Case-Level log filters</vt:lpstr>
      <vt:lpstr>Event-Level log filters</vt:lpstr>
      <vt:lpstr>Automated Process Discovery</vt:lpstr>
      <vt:lpstr>Limitations of process maps</vt:lpstr>
      <vt:lpstr>Discovery of BPMN models</vt:lpstr>
      <vt:lpstr>Process Mining</vt:lpstr>
      <vt:lpstr>Conformance Checking (model-based)</vt:lpstr>
      <vt:lpstr>Conformance checking (rule-based)</vt:lpstr>
      <vt:lpstr>Conformance Checking Levels</vt:lpstr>
      <vt:lpstr>Flow Compliance Checking</vt:lpstr>
      <vt:lpstr>Temporal Compliance Checking</vt:lpstr>
      <vt:lpstr>Temporal Compliance Checking</vt:lpstr>
      <vt:lpstr>Resource Compliance Checking</vt:lpstr>
      <vt:lpstr>Resource Compliance Checking</vt:lpstr>
      <vt:lpstr>Conformance Checking: Analysis Template</vt:lpstr>
      <vt:lpstr>Process Mining</vt:lpstr>
      <vt:lpstr>Process performance mining:  Analytics &amp; Analysis types</vt:lpstr>
      <vt:lpstr>Bottleneck analysis in the Activity perspective</vt:lpstr>
      <vt:lpstr>Bottleneck analysis in the Resource perspective</vt:lpstr>
      <vt:lpstr>Workload analysis: overused vs underused resources</vt:lpstr>
      <vt:lpstr>Rework analysis</vt:lpstr>
      <vt:lpstr>Rework analysis</vt:lpstr>
      <vt:lpstr>Performance Mining: Analysis Template</vt:lpstr>
      <vt:lpstr>Process Mining</vt:lpstr>
      <vt:lpstr>Variant analysis</vt:lpstr>
      <vt:lpstr>Variant analysis: drivers</vt:lpstr>
      <vt:lpstr>Variant analysis: approach</vt:lpstr>
      <vt:lpstr>Variant analysis: comparison via maps/models</vt:lpstr>
      <vt:lpstr>Variant analysis: comparison via dashboard</vt:lpstr>
      <vt:lpstr>Variant Analysis Template</vt:lpstr>
      <vt:lpstr>Summary</vt:lpstr>
      <vt:lpstr>Summary: Four Process Mining Capabilities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dc:title>
  <cp:lastModifiedBy>LENOVO</cp:lastModifiedBy>
  <cp:revision>82</cp:revision>
  <dcterms:created xsi:type="dcterms:W3CDTF">2023-10-27T12:27:06Z</dcterms:created>
  <dcterms:modified xsi:type="dcterms:W3CDTF">2023-10-28T07:27:17Z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2023-10-27T00:00:00Z</vt:filetime>
  </property>
  <property fmtid="{D5CDD505-2E9C-101B-9397-08002B2CF9AE}" pid="3" name="LastSaved">
    <vt:filetime>2023-10-27T00:00:00Z</vt:filetime>
  </property>
</Properties>
</file>